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57" r:id="rId3"/>
    <p:sldId id="258" r:id="rId4"/>
    <p:sldId id="261" r:id="rId5"/>
    <p:sldId id="262" r:id="rId6"/>
    <p:sldId id="259" r:id="rId7"/>
    <p:sldId id="265" r:id="rId8"/>
    <p:sldId id="263" r:id="rId9"/>
    <p:sldId id="264" r:id="rId10"/>
    <p:sldId id="260" r:id="rId11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467113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094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8637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848724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958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8135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132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129281"/>
            <a:ext cx="2551461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3755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77338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1536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67812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8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48177" y="3771174"/>
            <a:ext cx="546115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920085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3124201"/>
            <a:ext cx="6620968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27233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672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0401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339377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259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73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4000"/>
                </a:schemeClr>
              </a:gs>
              <a:gs pos="66000">
                <a:schemeClr val="accent5">
                  <a:alpha val="0"/>
                </a:schemeClr>
              </a:gs>
              <a:gs pos="36000">
                <a:schemeClr val="accent5"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11000"/>
                </a:schemeClr>
              </a:gs>
              <a:gs pos="75000">
                <a:schemeClr val="accent5">
                  <a:alpha val="0"/>
                </a:schemeClr>
              </a:gs>
              <a:gs pos="36000">
                <a:schemeClr val="accent5"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8000"/>
                </a:schemeClr>
              </a:gs>
              <a:gs pos="72000">
                <a:schemeClr val="accent5">
                  <a:alpha val="0"/>
                </a:schemeClr>
              </a:gs>
              <a:gs pos="36000">
                <a:schemeClr val="accent5"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i-FI"/>
              <a:t>Muokkaa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2751F284-1932-4CB4-BA3B-38D509D2E571}" type="datetimeFigureOut">
              <a:rPr lang="fi-FI" smtClean="0"/>
              <a:t>25.3.2020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D7921-8397-4899-A4FC-D87B5515D256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06579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5400" dirty="0"/>
              <a:t>Verbin nominaalimuodot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= muut kuin persoonamuotoiset verbit</a:t>
            </a:r>
          </a:p>
          <a:p>
            <a:endParaRPr lang="fi-FI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585979"/>
            <a:ext cx="2192545" cy="224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1014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23528" y="1268760"/>
            <a:ext cx="9001000" cy="453650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fi-FI" sz="3200" dirty="0"/>
              <a:t>Kaksi ryhmää:</a:t>
            </a:r>
          </a:p>
          <a:p>
            <a:pPr marL="0" lvl="0" indent="0">
              <a:buNone/>
            </a:pPr>
            <a:r>
              <a:rPr lang="fi-FI" sz="3200" dirty="0"/>
              <a:t>1) infinitiivit </a:t>
            </a:r>
          </a:p>
          <a:p>
            <a:pPr marL="0" lvl="0" indent="0">
              <a:buNone/>
            </a:pPr>
            <a:r>
              <a:rPr lang="fi-FI" sz="3200" dirty="0"/>
              <a:t>2) partisiipit</a:t>
            </a:r>
          </a:p>
          <a:p>
            <a:pPr lvl="0"/>
            <a:r>
              <a:rPr lang="fi-FI" sz="3200" dirty="0"/>
              <a:t>  käytetään kuten nomineja: taipuvat sijamuodoissa, esim.</a:t>
            </a:r>
          </a:p>
          <a:p>
            <a:pPr marL="0" indent="0">
              <a:buNone/>
            </a:pPr>
            <a:r>
              <a:rPr lang="fi-FI" sz="2800" i="1" dirty="0"/>
              <a:t>Kävin kaupassa.   - 	Kävin </a:t>
            </a:r>
            <a:r>
              <a:rPr lang="fi-FI" sz="2800" i="1" u="sng" dirty="0"/>
              <a:t>ostamassa</a:t>
            </a:r>
            <a:r>
              <a:rPr lang="fi-FI" sz="2800" i="1" dirty="0"/>
              <a:t> banaanin</a:t>
            </a:r>
            <a:r>
              <a:rPr lang="fi-FI" sz="1600" i="1" dirty="0"/>
              <a:t>.</a:t>
            </a:r>
            <a:endParaRPr lang="fi-FI" sz="1600" dirty="0"/>
          </a:p>
        </p:txBody>
      </p:sp>
      <p:pic>
        <p:nvPicPr>
          <p:cNvPr id="2" name="Kuva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2240" y="5085184"/>
            <a:ext cx="2190750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820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b="1" u="sng" dirty="0"/>
              <a:t>1) INFINITIIVIT</a:t>
            </a: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200" u="sng" dirty="0"/>
              <a:t>A-infinitiivi</a:t>
            </a:r>
          </a:p>
          <a:p>
            <a:pPr marL="0" indent="0">
              <a:buNone/>
            </a:pPr>
            <a:r>
              <a:rPr lang="fi-FI" sz="3200" dirty="0"/>
              <a:t>	</a:t>
            </a:r>
          </a:p>
          <a:p>
            <a:r>
              <a:rPr lang="fi-FI" sz="3200" dirty="0"/>
              <a:t>verbin perusmuoto </a:t>
            </a:r>
          </a:p>
          <a:p>
            <a:r>
              <a:rPr lang="fi-FI" sz="2800" dirty="0"/>
              <a:t>tunnukset: </a:t>
            </a:r>
            <a:r>
              <a:rPr lang="fi-FI" sz="2800" i="1" dirty="0"/>
              <a:t>-a/-ä, </a:t>
            </a:r>
            <a:r>
              <a:rPr lang="fi-FI" sz="2800" i="1" dirty="0" err="1"/>
              <a:t>-da/-dä</a:t>
            </a:r>
            <a:r>
              <a:rPr lang="fi-FI" sz="2800" i="1" dirty="0"/>
              <a:t> tai </a:t>
            </a:r>
            <a:r>
              <a:rPr lang="fi-FI" sz="2800" i="1" dirty="0" err="1"/>
              <a:t>-ta/-tä</a:t>
            </a:r>
            <a:endParaRPr lang="fi-FI" sz="2800" dirty="0"/>
          </a:p>
          <a:p>
            <a:r>
              <a:rPr lang="fi-FI" sz="3200" i="1" dirty="0"/>
              <a:t>uida, uidakseni</a:t>
            </a:r>
            <a:endParaRPr lang="fi-FI" sz="3200" dirty="0"/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8184" y="4797152"/>
            <a:ext cx="2786113" cy="187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4395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/>
              <a:t>E-infinitiivi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i-FI" sz="2800" dirty="0"/>
          </a:p>
          <a:p>
            <a:r>
              <a:rPr lang="fi-FI" sz="2800" dirty="0"/>
              <a:t>tunnukset: </a:t>
            </a:r>
            <a:r>
              <a:rPr lang="fi-FI" sz="2800" i="1" dirty="0"/>
              <a:t>	</a:t>
            </a:r>
            <a:r>
              <a:rPr lang="fi-FI" sz="2800" i="1" dirty="0" err="1"/>
              <a:t>-e-/-de-</a:t>
            </a:r>
            <a:r>
              <a:rPr lang="fi-FI" sz="2800" i="1" dirty="0"/>
              <a:t> tai –</a:t>
            </a:r>
            <a:r>
              <a:rPr lang="fi-FI" sz="2800" i="1" dirty="0" err="1"/>
              <a:t>te-</a:t>
            </a:r>
            <a:r>
              <a:rPr lang="fi-FI" sz="2800" i="1" dirty="0"/>
              <a:t> </a:t>
            </a:r>
            <a:endParaRPr lang="fi-FI" sz="2800" dirty="0"/>
          </a:p>
          <a:p>
            <a:pPr marL="0" indent="0">
              <a:buNone/>
            </a:pPr>
            <a:r>
              <a:rPr lang="fi-FI" sz="2800" i="1" dirty="0"/>
              <a:t>					(-</a:t>
            </a:r>
            <a:r>
              <a:rPr lang="fi-FI" sz="2800" i="1" dirty="0" err="1"/>
              <a:t>le</a:t>
            </a:r>
            <a:r>
              <a:rPr lang="fi-FI" sz="2800" i="1" dirty="0"/>
              <a:t>-, -ne-, -</a:t>
            </a:r>
            <a:r>
              <a:rPr lang="fi-FI" sz="2800" i="1" dirty="0" err="1"/>
              <a:t>re</a:t>
            </a:r>
            <a:r>
              <a:rPr lang="fi-FI" sz="2800" i="1" dirty="0"/>
              <a:t>-)</a:t>
            </a:r>
            <a:endParaRPr lang="fi-FI" sz="2800" dirty="0"/>
          </a:p>
          <a:p>
            <a:pPr marL="0" indent="0">
              <a:buNone/>
            </a:pPr>
            <a:r>
              <a:rPr lang="fi-FI" sz="2800" dirty="0"/>
              <a:t> </a:t>
            </a:r>
          </a:p>
          <a:p>
            <a:r>
              <a:rPr lang="fi-FI" sz="2800" i="1" dirty="0"/>
              <a:t>ui</a:t>
            </a:r>
            <a:r>
              <a:rPr lang="fi-FI" sz="2800" b="1" i="1" u="sng" dirty="0"/>
              <a:t>de</a:t>
            </a:r>
            <a:r>
              <a:rPr lang="fi-FI" sz="2800" i="1" dirty="0"/>
              <a:t>ssa, ui</a:t>
            </a:r>
            <a:r>
              <a:rPr lang="fi-FI" sz="2800" b="1" i="1" u="sng" dirty="0"/>
              <a:t>de</a:t>
            </a:r>
            <a:r>
              <a:rPr lang="fi-FI" sz="2800" i="1" dirty="0"/>
              <a:t>n, uita</a:t>
            </a:r>
            <a:r>
              <a:rPr lang="fi-FI" sz="2800" b="1" i="1" u="sng" dirty="0"/>
              <a:t>e</a:t>
            </a:r>
            <a:r>
              <a:rPr lang="fi-FI" sz="2800" i="1" dirty="0"/>
              <a:t>ssa</a:t>
            </a:r>
            <a:endParaRPr lang="fi-FI" sz="2800" dirty="0"/>
          </a:p>
          <a:p>
            <a:r>
              <a:rPr lang="fi-FI" sz="2800" i="1" dirty="0"/>
              <a:t>!  pur</a:t>
            </a:r>
            <a:r>
              <a:rPr lang="fi-FI" sz="2800" b="1" i="1" u="sng" dirty="0"/>
              <a:t>re</a:t>
            </a:r>
            <a:r>
              <a:rPr lang="fi-FI" sz="2800" i="1" dirty="0"/>
              <a:t>n, kuul</a:t>
            </a:r>
            <a:r>
              <a:rPr lang="fi-FI" sz="2800" b="1" i="1" u="sng" dirty="0"/>
              <a:t>le</a:t>
            </a:r>
            <a:r>
              <a:rPr lang="fi-FI" sz="2800" i="1" dirty="0"/>
              <a:t>ssa, men</a:t>
            </a:r>
            <a:r>
              <a:rPr lang="fi-FI" sz="2800" b="1" i="1" u="sng" dirty="0"/>
              <a:t>ne</a:t>
            </a:r>
            <a:r>
              <a:rPr lang="fi-FI" sz="2800" i="1" dirty="0"/>
              <a:t>ssämme</a:t>
            </a:r>
            <a:endParaRPr lang="fi-FI" sz="2800" dirty="0"/>
          </a:p>
          <a:p>
            <a:endParaRPr lang="fi-FI" sz="2800" dirty="0"/>
          </a:p>
        </p:txBody>
      </p:sp>
      <p:pic>
        <p:nvPicPr>
          <p:cNvPr id="5" name="Kuva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482" y="2852936"/>
            <a:ext cx="2467744" cy="1656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51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 err="1"/>
              <a:t>MA-infinitiivi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3200" dirty="0"/>
              <a:t>	tunnukset: 	</a:t>
            </a:r>
            <a:r>
              <a:rPr lang="fi-FI" sz="3200" i="1" dirty="0" err="1"/>
              <a:t>-ma-/mä-</a:t>
            </a:r>
            <a:endParaRPr lang="fi-FI" sz="3200" dirty="0"/>
          </a:p>
          <a:p>
            <a:pPr marL="0" indent="0">
              <a:buNone/>
            </a:pPr>
            <a:endParaRPr lang="fi-FI" sz="3200" dirty="0"/>
          </a:p>
          <a:p>
            <a:pPr marL="400050" lvl="1" indent="0">
              <a:buNone/>
            </a:pPr>
            <a:r>
              <a:rPr lang="fi-FI" sz="2800" i="1" dirty="0"/>
              <a:t>	ui</a:t>
            </a:r>
            <a:r>
              <a:rPr lang="fi-FI" sz="2800" b="1" i="1" u="sng" dirty="0"/>
              <a:t>ma</a:t>
            </a:r>
            <a:r>
              <a:rPr lang="fi-FI" sz="2800" i="1" dirty="0"/>
              <a:t>ssa, ui</a:t>
            </a:r>
            <a:r>
              <a:rPr lang="fi-FI" sz="2800" b="1" i="1" u="sng" dirty="0"/>
              <a:t>ma</a:t>
            </a:r>
            <a:r>
              <a:rPr lang="fi-FI" sz="2800" i="1" dirty="0"/>
              <a:t>sta, ui</a:t>
            </a:r>
            <a:r>
              <a:rPr lang="fi-FI" sz="2800" b="1" i="1" u="sng" dirty="0"/>
              <a:t>ma</a:t>
            </a:r>
            <a:r>
              <a:rPr lang="fi-FI" sz="2800" i="1" dirty="0"/>
              <a:t>an, </a:t>
            </a:r>
            <a:endParaRPr lang="fi-FI" sz="2800" dirty="0"/>
          </a:p>
          <a:p>
            <a:pPr marL="400050" lvl="1" indent="0">
              <a:buNone/>
            </a:pPr>
            <a:r>
              <a:rPr lang="fi-FI" sz="2800" i="1" dirty="0"/>
              <a:t>	ui</a:t>
            </a:r>
            <a:r>
              <a:rPr lang="fi-FI" sz="2800" b="1" i="1" u="sng" dirty="0"/>
              <a:t>ma</a:t>
            </a:r>
            <a:r>
              <a:rPr lang="fi-FI" sz="2800" i="1" dirty="0"/>
              <a:t>lla, ui</a:t>
            </a:r>
            <a:r>
              <a:rPr lang="fi-FI" sz="2800" b="1" i="1" u="sng" dirty="0"/>
              <a:t>ma</a:t>
            </a:r>
            <a:r>
              <a:rPr lang="fi-FI" sz="2800" i="1" dirty="0"/>
              <a:t>tta, uita</a:t>
            </a:r>
            <a:r>
              <a:rPr lang="fi-FI" sz="2800" b="1" i="1" u="sng" dirty="0"/>
              <a:t>ma</a:t>
            </a:r>
            <a:r>
              <a:rPr lang="fi-FI" sz="2800" i="1" dirty="0"/>
              <a:t>n</a:t>
            </a:r>
            <a:endParaRPr lang="fi-FI" sz="2800" dirty="0"/>
          </a:p>
          <a:p>
            <a:pPr marL="400050" lvl="1" indent="0">
              <a:buNone/>
            </a:pPr>
            <a:r>
              <a:rPr lang="fi-FI" sz="2800" i="1" dirty="0"/>
              <a:t>	ui</a:t>
            </a:r>
            <a:r>
              <a:rPr lang="fi-FI" sz="2800" b="1" i="1" u="sng" dirty="0"/>
              <a:t>maisi</a:t>
            </a:r>
            <a:r>
              <a:rPr lang="fi-FI" sz="2800" i="1" dirty="0"/>
              <a:t>llaan		(</a:t>
            </a:r>
            <a:r>
              <a:rPr lang="fi-FI" sz="2800" i="1" dirty="0" err="1"/>
              <a:t>-maisi-/-mäisi-</a:t>
            </a:r>
            <a:r>
              <a:rPr lang="fi-FI" sz="2800" i="1" dirty="0"/>
              <a:t>)</a:t>
            </a:r>
            <a:endParaRPr lang="fi-FI" sz="2800" dirty="0"/>
          </a:p>
          <a:p>
            <a:endParaRPr lang="fi-FI" sz="32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6216" y="5085184"/>
            <a:ext cx="2481604" cy="1645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35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b="1" u="sng" dirty="0"/>
              <a:t>2) PARTISIIPIT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fi-FI" sz="3200" dirty="0"/>
              <a:t>muistuttavat adjektiiveja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i="1" dirty="0"/>
              <a:t>	Aurinko oli </a:t>
            </a:r>
            <a:r>
              <a:rPr lang="fi-FI" sz="2000" i="1" u="sng" dirty="0"/>
              <a:t>paahtavan</a:t>
            </a:r>
            <a:r>
              <a:rPr lang="fi-FI" sz="2000" i="1" dirty="0"/>
              <a:t> kuuma.</a:t>
            </a:r>
          </a:p>
          <a:p>
            <a:pPr marL="0" indent="0">
              <a:buNone/>
            </a:pPr>
            <a:r>
              <a:rPr lang="fi-FI" sz="2000" i="1" dirty="0"/>
              <a:t>	Näin ojassa </a:t>
            </a:r>
            <a:r>
              <a:rPr lang="fi-FI" sz="2000" i="1" u="sng" dirty="0"/>
              <a:t>kuolleen</a:t>
            </a:r>
            <a:r>
              <a:rPr lang="fi-FI" sz="2000" i="1" dirty="0"/>
              <a:t> oravan.</a:t>
            </a:r>
          </a:p>
          <a:p>
            <a:pPr marL="0" indent="0">
              <a:buNone/>
            </a:pPr>
            <a:r>
              <a:rPr lang="fi-FI" sz="2000" i="1" dirty="0"/>
              <a:t>	 </a:t>
            </a:r>
            <a:r>
              <a:rPr lang="fi-FI" sz="2000" i="1" u="sng" dirty="0"/>
              <a:t>Hävinneen</a:t>
            </a:r>
            <a:r>
              <a:rPr lang="fi-FI" sz="2000" i="1" dirty="0"/>
              <a:t> joukkueen itku kuului kentälle asti.</a:t>
            </a:r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i="1" dirty="0"/>
              <a:t> </a:t>
            </a:r>
            <a:endParaRPr lang="fi-FI" sz="2000" dirty="0"/>
          </a:p>
          <a:p>
            <a:endParaRPr lang="fi-FI" sz="20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5866" y="4725144"/>
            <a:ext cx="2466975" cy="1847850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856" y="4725144"/>
            <a:ext cx="2828925" cy="1847850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710" y="4777532"/>
            <a:ext cx="2619375" cy="1795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3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fi-FI" u="sng" dirty="0" err="1"/>
              <a:t>VA-partisiippi</a:t>
            </a:r>
            <a:r>
              <a:rPr lang="fi-FI" dirty="0"/>
              <a:t>		</a:t>
            </a:r>
            <a:br>
              <a:rPr lang="fi-FI" dirty="0"/>
            </a:br>
            <a:br>
              <a:rPr lang="fi-FI" dirty="0"/>
            </a:b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1009442" y="1807361"/>
            <a:ext cx="7667013" cy="4051437"/>
          </a:xfrm>
        </p:spPr>
        <p:txBody>
          <a:bodyPr>
            <a:normAutofit/>
          </a:bodyPr>
          <a:lstStyle/>
          <a:p>
            <a:r>
              <a:rPr lang="fi-FI" sz="3600" dirty="0"/>
              <a:t>tunnukset:	</a:t>
            </a:r>
            <a:r>
              <a:rPr lang="fi-FI" sz="3600" i="1" dirty="0" err="1"/>
              <a:t>-va/-vä</a:t>
            </a:r>
            <a:br>
              <a:rPr lang="fi-FI" sz="3600" dirty="0"/>
            </a:br>
            <a:br>
              <a:rPr lang="fi-FI" sz="3600" dirty="0"/>
            </a:br>
            <a:r>
              <a:rPr lang="fi-FI" sz="3600" i="1" dirty="0"/>
              <a:t>			ui</a:t>
            </a:r>
            <a:r>
              <a:rPr lang="fi-FI" sz="3600" b="1" i="1" dirty="0"/>
              <a:t>va</a:t>
            </a:r>
            <a:r>
              <a:rPr lang="fi-FI" sz="3600" i="1" dirty="0"/>
              <a:t>, syötä</a:t>
            </a:r>
            <a:r>
              <a:rPr lang="fi-FI" sz="3600" b="1" i="1" dirty="0"/>
              <a:t>vä</a:t>
            </a:r>
          </a:p>
          <a:p>
            <a:pPr marL="0" indent="0">
              <a:buNone/>
            </a:pPr>
            <a:r>
              <a:rPr lang="fi-FI" sz="3600" i="1" dirty="0"/>
              <a:t>			</a:t>
            </a:r>
            <a:r>
              <a:rPr lang="fi-FI" sz="2400" i="1" dirty="0"/>
              <a:t>Oletko kuullut papukaijan </a:t>
            </a:r>
            <a:r>
              <a:rPr lang="fi-FI" sz="2400" i="1" u="sng" dirty="0"/>
              <a:t>puhuvan</a:t>
            </a:r>
            <a:r>
              <a:rPr lang="fi-FI" sz="2400" i="1" dirty="0"/>
              <a:t>?</a:t>
            </a:r>
          </a:p>
          <a:p>
            <a:pPr marL="0" indent="0">
              <a:buNone/>
            </a:pPr>
            <a:r>
              <a:rPr lang="fi-FI" sz="2400" i="1" dirty="0"/>
              <a:t>			Onko tuo sieni </a:t>
            </a:r>
            <a:r>
              <a:rPr lang="fi-FI" sz="2400" i="1" u="sng" dirty="0"/>
              <a:t>syötävä</a:t>
            </a:r>
            <a:r>
              <a:rPr lang="fi-FI" sz="2400" i="1" dirty="0"/>
              <a:t>?</a:t>
            </a:r>
            <a:endParaRPr lang="fi-FI" sz="28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13" y="5007803"/>
            <a:ext cx="2705100" cy="1685925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5007802"/>
            <a:ext cx="2430479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025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 err="1"/>
              <a:t>NUT-partisiippi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i-FI" sz="3200" dirty="0"/>
              <a:t>tunnukset: 			</a:t>
            </a:r>
            <a:r>
              <a:rPr lang="fi-FI" sz="3200" i="1" dirty="0" err="1"/>
              <a:t>-nut/-nyt</a:t>
            </a:r>
            <a:r>
              <a:rPr lang="fi-FI" sz="3200" i="1" dirty="0"/>
              <a:t>, </a:t>
            </a:r>
            <a:r>
              <a:rPr lang="fi-FI" sz="3200" i="1" err="1"/>
              <a:t>-</a:t>
            </a:r>
            <a:r>
              <a:rPr lang="fi-FI" sz="3200" i="1"/>
              <a:t>nee-</a:t>
            </a:r>
            <a:r>
              <a:rPr lang="fi-FI" sz="3200" i="1" dirty="0"/>
              <a:t>				</a:t>
            </a:r>
            <a:endParaRPr lang="fi-FI" sz="3200" dirty="0"/>
          </a:p>
          <a:p>
            <a:pPr marL="0" indent="0">
              <a:buNone/>
            </a:pPr>
            <a:r>
              <a:rPr lang="fi-FI" sz="3200" i="1" dirty="0"/>
              <a:t>			uinut, nauraneen</a:t>
            </a:r>
          </a:p>
          <a:p>
            <a:pPr marL="0" indent="0">
              <a:buNone/>
            </a:pPr>
            <a:r>
              <a:rPr lang="fi-FI" sz="3200" i="1" dirty="0"/>
              <a:t>	!  		kuollut		-</a:t>
            </a:r>
            <a:r>
              <a:rPr lang="fi-FI" sz="3200" i="1" dirty="0" err="1"/>
              <a:t>lut</a:t>
            </a:r>
            <a:r>
              <a:rPr lang="fi-FI" sz="3200" i="1" dirty="0"/>
              <a:t>/-</a:t>
            </a:r>
            <a:r>
              <a:rPr lang="fi-FI" sz="3200" i="1" dirty="0" err="1"/>
              <a:t>lyt</a:t>
            </a:r>
            <a:endParaRPr lang="fi-FI" sz="3200" dirty="0"/>
          </a:p>
          <a:p>
            <a:pPr marL="0" indent="0">
              <a:buNone/>
            </a:pPr>
            <a:r>
              <a:rPr lang="fi-FI" sz="3200" i="1" dirty="0"/>
              <a:t>			purrut		-</a:t>
            </a:r>
            <a:r>
              <a:rPr lang="fi-FI" sz="3200" i="1" dirty="0" err="1"/>
              <a:t>rut</a:t>
            </a:r>
            <a:r>
              <a:rPr lang="fi-FI" sz="3200" i="1" dirty="0"/>
              <a:t>/-</a:t>
            </a:r>
            <a:r>
              <a:rPr lang="fi-FI" sz="3200" i="1" dirty="0" err="1"/>
              <a:t>ryt</a:t>
            </a:r>
            <a:endParaRPr lang="fi-FI" sz="3200" dirty="0"/>
          </a:p>
          <a:p>
            <a:pPr marL="0" indent="0">
              <a:buNone/>
            </a:pPr>
            <a:r>
              <a:rPr lang="fi-FI" sz="3200" i="1" dirty="0"/>
              <a:t>			päässyt	-</a:t>
            </a:r>
            <a:r>
              <a:rPr lang="fi-FI" sz="3200" i="1" dirty="0" err="1"/>
              <a:t>sut</a:t>
            </a:r>
            <a:r>
              <a:rPr lang="fi-FI" sz="3200" i="1" dirty="0"/>
              <a:t>/-</a:t>
            </a:r>
            <a:r>
              <a:rPr lang="fi-FI" sz="3200" i="1" dirty="0" err="1"/>
              <a:t>syt</a:t>
            </a:r>
            <a:endParaRPr lang="fi-FI" sz="3200" dirty="0"/>
          </a:p>
          <a:p>
            <a:pPr marL="0" indent="0">
              <a:buNone/>
            </a:pPr>
            <a:endParaRPr lang="fi-FI" sz="3200" i="1" dirty="0"/>
          </a:p>
          <a:p>
            <a:pPr marL="0" indent="0">
              <a:buNone/>
            </a:pPr>
            <a:endParaRPr lang="fi-FI" sz="3200" dirty="0"/>
          </a:p>
          <a:p>
            <a:pPr marL="0" indent="0">
              <a:buNone/>
            </a:pPr>
            <a:r>
              <a:rPr lang="fi-FI" sz="3200" dirty="0"/>
              <a:t>Luin Mao </a:t>
            </a:r>
            <a:r>
              <a:rPr lang="fi-FI" sz="3200" dirty="0" err="1"/>
              <a:t>Zedongin</a:t>
            </a:r>
            <a:r>
              <a:rPr lang="fi-FI" sz="3200" dirty="0"/>
              <a:t> </a:t>
            </a:r>
            <a:r>
              <a:rPr lang="fi-FI" sz="3200" u="sng" dirty="0"/>
              <a:t>uineen</a:t>
            </a:r>
            <a:r>
              <a:rPr lang="fi-FI" sz="3200" dirty="0"/>
              <a:t> Jangtse-joen </a:t>
            </a:r>
          </a:p>
          <a:p>
            <a:pPr marL="0" indent="0">
              <a:buNone/>
            </a:pPr>
            <a:r>
              <a:rPr lang="fi-FI" sz="3200" dirty="0"/>
              <a:t>päästä päähän.</a:t>
            </a:r>
          </a:p>
          <a:p>
            <a:pPr marL="0" indent="0">
              <a:buNone/>
            </a:pPr>
            <a:r>
              <a:rPr lang="fi-FI" sz="3200" i="1" dirty="0"/>
              <a:t>	</a:t>
            </a:r>
            <a:endParaRPr lang="fi-FI" sz="32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4" y="3567645"/>
            <a:ext cx="1941394" cy="2880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0081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u="sng" dirty="0" err="1"/>
              <a:t>TU-partisiippi</a:t>
            </a:r>
            <a:r>
              <a:rPr lang="fi-FI" dirty="0"/>
              <a:t>	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800" dirty="0"/>
              <a:t>	tunnukset: </a:t>
            </a:r>
            <a:r>
              <a:rPr lang="fi-FI" sz="2800" dirty="0" err="1"/>
              <a:t>-ttu/-tty</a:t>
            </a:r>
            <a:r>
              <a:rPr lang="fi-FI" sz="2800" dirty="0"/>
              <a:t>, </a:t>
            </a:r>
            <a:r>
              <a:rPr lang="fi-FI" sz="2800" dirty="0" err="1"/>
              <a:t>-tu/-ty</a:t>
            </a:r>
            <a:endParaRPr lang="fi-FI" sz="2800" dirty="0"/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dirty="0"/>
              <a:t>		</a:t>
            </a:r>
            <a:r>
              <a:rPr lang="fi-FI" sz="2800" i="1" dirty="0"/>
              <a:t>opittu, syötetty, kuoltu, syöty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i="1" dirty="0"/>
              <a:t>		Ei </a:t>
            </a:r>
            <a:r>
              <a:rPr lang="fi-FI" sz="2800" i="1" u="sng" dirty="0"/>
              <a:t>kannettu</a:t>
            </a:r>
            <a:r>
              <a:rPr lang="fi-FI" sz="2800" i="1" dirty="0"/>
              <a:t> vesi kaivossa pysy.</a:t>
            </a:r>
          </a:p>
        </p:txBody>
      </p:sp>
    </p:spTree>
    <p:extLst>
      <p:ext uri="{BB962C8B-B14F-4D97-AF65-F5344CB8AC3E}">
        <p14:creationId xmlns:p14="http://schemas.microsoft.com/office/powerpoint/2010/main" val="14418753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sz="4000" u="sng" dirty="0"/>
              <a:t>Agenttipartisiippi</a:t>
            </a:r>
            <a:endParaRPr lang="fi-FI" u="sng" dirty="0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827700" y="2052925"/>
            <a:ext cx="7776748" cy="4195481"/>
          </a:xfrm>
        </p:spPr>
        <p:txBody>
          <a:bodyPr>
            <a:normAutofit/>
          </a:bodyPr>
          <a:lstStyle/>
          <a:p>
            <a:r>
              <a:rPr lang="fi-FI" sz="2800" dirty="0"/>
              <a:t>tunnukset: </a:t>
            </a:r>
            <a:r>
              <a:rPr lang="fi-FI" sz="2800" i="1" dirty="0" err="1"/>
              <a:t>-ma/-mä</a:t>
            </a:r>
            <a:endParaRPr lang="fi-FI" sz="2800" i="1" dirty="0"/>
          </a:p>
          <a:p>
            <a:pPr marL="0" indent="0">
              <a:buNone/>
            </a:pPr>
            <a:endParaRPr lang="fi-FI" sz="2800" dirty="0"/>
          </a:p>
          <a:p>
            <a:r>
              <a:rPr lang="fi-FI" sz="2800" dirty="0"/>
              <a:t>”Kenen tekemä jokin asia on?”</a:t>
            </a:r>
          </a:p>
          <a:p>
            <a:pPr marL="0" indent="0">
              <a:buNone/>
            </a:pPr>
            <a:endParaRPr lang="fi-FI" sz="2800" dirty="0"/>
          </a:p>
          <a:p>
            <a:pPr marL="0" indent="0">
              <a:buNone/>
            </a:pPr>
            <a:r>
              <a:rPr lang="fi-FI" sz="2800" i="1" dirty="0"/>
              <a:t>	Minun </a:t>
            </a:r>
            <a:r>
              <a:rPr lang="fi-FI" sz="2800" i="1" u="sng" dirty="0"/>
              <a:t>neulo</a:t>
            </a:r>
            <a:r>
              <a:rPr lang="fi-FI" sz="2800" b="1" i="1" u="sng" dirty="0"/>
              <a:t>ma</a:t>
            </a:r>
            <a:r>
              <a:rPr lang="fi-FI" sz="2800" i="1" u="sng" dirty="0"/>
              <a:t>ni</a:t>
            </a:r>
            <a:r>
              <a:rPr lang="fi-FI" sz="2800" i="1" dirty="0"/>
              <a:t> paita on kaunein. </a:t>
            </a:r>
            <a:endParaRPr lang="fi-FI" sz="2800" dirty="0"/>
          </a:p>
          <a:p>
            <a:pPr marL="0" indent="0">
              <a:buNone/>
            </a:pPr>
            <a:r>
              <a:rPr lang="fi-FI" sz="2800" i="1" dirty="0"/>
              <a:t>	Einon </a:t>
            </a:r>
            <a:r>
              <a:rPr lang="fi-FI" sz="2800" i="1" u="sng" dirty="0"/>
              <a:t>sito</a:t>
            </a:r>
            <a:r>
              <a:rPr lang="fi-FI" sz="2800" b="1" i="1" u="sng" dirty="0"/>
              <a:t>ma</a:t>
            </a:r>
            <a:r>
              <a:rPr lang="fi-FI" sz="2800" i="1" dirty="0"/>
              <a:t> solmu ei kestänyt.</a:t>
            </a:r>
            <a:endParaRPr lang="fi-FI" sz="2800" dirty="0"/>
          </a:p>
          <a:p>
            <a:endParaRPr lang="fi-FI" sz="2800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1172604"/>
            <a:ext cx="1562100" cy="292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447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">
  <a:themeElements>
    <a:clrScheme name="Ioni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i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208</TotalTime>
  <Words>314</Words>
  <Application>Microsoft Office PowerPoint</Application>
  <PresentationFormat>Näytössä katseltava diaesitys (4:3)</PresentationFormat>
  <Paragraphs>62</Paragraphs>
  <Slides>10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Ioni</vt:lpstr>
      <vt:lpstr>Verbin nominaalimuodot</vt:lpstr>
      <vt:lpstr>PowerPoint-esitys</vt:lpstr>
      <vt:lpstr>1) INFINITIIVIT </vt:lpstr>
      <vt:lpstr>E-infinitiivi</vt:lpstr>
      <vt:lpstr>MA-infinitiivi</vt:lpstr>
      <vt:lpstr>2) PARTISIIPIT</vt:lpstr>
      <vt:lpstr>VA-partisiippi    </vt:lpstr>
      <vt:lpstr>NUT-partisiippi</vt:lpstr>
      <vt:lpstr>TU-partisiippi </vt:lpstr>
      <vt:lpstr>Agenttipartisiippi</vt:lpstr>
    </vt:vector>
  </TitlesOfParts>
  <Company>Kaakkois-Suomen Tieto Oy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Verbin nominaalimuodot</dc:title>
  <dc:creator>ulla.virtanen@edukouvola.fi</dc:creator>
  <cp:lastModifiedBy>Ulla Virtanen</cp:lastModifiedBy>
  <cp:revision>17</cp:revision>
  <dcterms:created xsi:type="dcterms:W3CDTF">2013-04-08T05:42:41Z</dcterms:created>
  <dcterms:modified xsi:type="dcterms:W3CDTF">2020-03-25T10:14:21Z</dcterms:modified>
</cp:coreProperties>
</file>