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57" r:id="rId3"/>
    <p:sldId id="258" r:id="rId4"/>
    <p:sldId id="259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91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424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549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0667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72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1899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9290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7354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019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48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08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48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262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46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43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17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7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D31233A-FEE2-4665-BD78-C46348915897}" type="datetimeFigureOut">
              <a:rPr lang="fi-FI" smtClean="0"/>
              <a:t>24.8.2017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88ABF1-E471-4436-96C0-C21C83F217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341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743200" y="438258"/>
            <a:ext cx="6096000" cy="54784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i-FI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fi-FI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fi-FI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OPPILAAN OIKEUDET JA VELVOLLISUUDET</a:t>
            </a:r>
            <a:endParaRPr lang="fi-FI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indent="457200">
              <a:spcAft>
                <a:spcPts val="0"/>
              </a:spcAft>
            </a:pPr>
            <a:r>
              <a:rPr lang="fi-FI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Oppilaalla on oikeus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maksuttomaan perusopetukseen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yhdenvertaiseen ja tasa-arvoiseen kohteluun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saada opetusta kaikkina koulun työpäivinä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turvalliseen opiskeluympäristöön</a:t>
            </a:r>
          </a:p>
          <a:p>
            <a:pPr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indent="450215">
              <a:spcAft>
                <a:spcPts val="0"/>
              </a:spcAft>
            </a:pPr>
            <a:r>
              <a:rPr lang="fi-FI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Oppilaalla on velvollisuus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osallistua opetukseen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suorittaa tehtävät tunnollisesti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käyttäytyä asiallisesti</a:t>
            </a:r>
          </a:p>
          <a:p>
            <a:pPr marL="1489075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457200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Lukuvuosisuunnitelmaan on kirjattu ohjeet oppilaan suojaamiseksi väkivallalta, kiusaamiselta ja häirinnältä. Kouvolan kaupungin kouluissa on käytössä </a:t>
            </a:r>
            <a:r>
              <a:rPr lang="fi-FI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KiVa</a:t>
            </a: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koulu-ohjelma.</a:t>
            </a:r>
            <a:endParaRPr lang="fi-FI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87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693773" y="312059"/>
            <a:ext cx="6096000" cy="60939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656080">
              <a:spcAft>
                <a:spcPts val="0"/>
              </a:spcAft>
            </a:pPr>
            <a:r>
              <a:rPr lang="fi-FI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fi-FI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656080" indent="-1205865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TURVALLISUUS</a:t>
            </a:r>
          </a:p>
          <a:p>
            <a:pPr marL="1656080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ketään ei kiusata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turvallisuuteen liittyvästä puutteesta tai vahingonteosta ilmoitetaan koulun henkilökunnalle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polkupyörät säilytetään pyörätelineissä eikä telineiden luona oleskelu ole luvallista koulupäivän aikana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koulumatkoilla ja koulupäivän aikana tapahtuvilla pyöräretkillä käytetään kypärää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1-2 luokkien oppilaat eivät saa tulla pyörällä kouluun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moottoriajoneuvoilla ei saa ajaa koulun piha-alueella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lumipalloja</a:t>
            </a: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saa heittää vain erikseen sovittuun lumipalloseinään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pyörillä, skeiteillä </a:t>
            </a:r>
            <a:r>
              <a:rPr lang="fi-FI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tms.ajelu</a:t>
            </a: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on kielletty koulupäivän aikana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rahaa tai arvoesineitä ei jätetä taskuihin naulakoille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vaatteet ja laukut on syytä varustaa omistajan tunnistemerkinnöin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koulun sisätiloissa kävellään</a:t>
            </a:r>
            <a:endParaRPr lang="fi-FI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2677298" y="520981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661035" indent="-210820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MOBIILILAITTEET</a:t>
            </a:r>
          </a:p>
          <a:p>
            <a:pPr marL="661035" indent="-210820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kouluaikana omien mobiililaitteiden (kännykät, tabletit tms.) käyttö on sallittua ainoastaan opettajan luvalla opetustilanteissa</a:t>
            </a: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Muu käyttö on kielletty myös välituntisin. Koulupäivän aikana laitteet ovat äänettömällä ja repussa. Laitteet ovat oppilaan omalla vastuulla.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koulun tietokoneita käytetään vain opettajan luvalla ja ohjeen mukaisesti</a:t>
            </a:r>
          </a:p>
          <a:p>
            <a:pPr marL="1489075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1489075" indent="-1038860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PÄIHTEET JA VAARALLISET ESINEET</a:t>
            </a:r>
          </a:p>
          <a:p>
            <a:pPr marL="1489075" indent="-1038860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lailla kiellettyjen ja vaarallisten esineiden ja aineiden tuominen kouluun on kielletty</a:t>
            </a:r>
            <a:endParaRPr lang="fi-FI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08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334530" y="815546"/>
            <a:ext cx="78094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89075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1489075" indent="-1038860">
              <a:spcAft>
                <a:spcPts val="0"/>
              </a:spcAft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KURINPITO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opetussuunnitelmaan on kirjattu koulussa käytettävät kurinpitotoimet. Ensisijaisesti oppilas ohjataan </a:t>
            </a:r>
            <a:r>
              <a:rPr lang="fi-FI" sz="20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kasvatuskeskusteluun (KAKE)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jälki-istunnossa oppilas voidaan määrätä istumaan hiljaa tai tekemään oppilaalle sopivia tehtäviä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muita kurinpidollisia toimenpiteitä ovat luokasta poistaminen, kirjallinen varoitus, opetuksen epääminen jäljellä olevan työpäivän ajaksi ja määräaikainen erottaminen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kurinpitotoimet ilmoitetaan huoltajalle, kirjataan ja niitä seurataan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opettaja tai rehtori voi ottaa häiritsevät tai vaaralliset esineet haltuunsa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kotitehtävänsä laiminlyönyt oppilas voidaan määrätä työpäivän päätyttyä enintään tunniksi kerrallaan valvonnan alaisena suorittamaan tehtäviään.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opettaja tai rehtori ilmoittaa koulumatkalla tapahtuneesta häirinnästä tai väkivallasta asianosaisten huoltajille</a:t>
            </a:r>
            <a:endParaRPr lang="fi-FI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6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906162" y="1037969"/>
            <a:ext cx="82378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POISSAOLOT</a:t>
            </a:r>
          </a:p>
          <a:p>
            <a:pPr indent="450215">
              <a:spcAft>
                <a:spcPts val="0"/>
              </a:spcAft>
            </a:pPr>
            <a:endParaRPr lang="fi-FI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etukäteen tiedossa olevista matkoista on huoltajan tehtävä ilmoitus kirjallisesti koululta saatavalla/</a:t>
            </a:r>
            <a:r>
              <a:rPr lang="fi-FI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pedanetistä</a:t>
            </a: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tulostettavalla lomakkeella. 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ennalta arvaamattomissa tapauksissa (esim. sairaus) huoltajan on ilmoitettava poissaolosta luokan opettajalle heti 1. poissaolopäivän aamuna puhelimitse tai </a:t>
            </a:r>
            <a:r>
              <a:rPr lang="fi-FI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wilma</a:t>
            </a: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-viestillä.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jos oppilas sairastuu kesken koulupäivän, niin hänellä tulee olla terveydenhoitajan tai opettajan lupa lähteä kotiin. Kotiinlähdöstä ilmoitetaan huoltajalle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kaikki poissaolot kuitataan </a:t>
            </a:r>
            <a:r>
              <a:rPr lang="fi-FI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Wilmaan</a:t>
            </a:r>
            <a:endParaRPr lang="fi-FI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fi-FI" sz="24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(poissaolojen seuranta)</a:t>
            </a:r>
            <a:endParaRPr lang="fi-FI" sz="24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08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70620" y="204581"/>
            <a:ext cx="8534400" cy="1507067"/>
          </a:xfrm>
        </p:spPr>
        <p:txBody>
          <a:bodyPr/>
          <a:lstStyle/>
          <a:p>
            <a:r>
              <a:rPr lang="fi-FI" dirty="0" smtClean="0"/>
              <a:t>Käyttäytymisen tavoitteet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4294967295"/>
          </p:nvPr>
        </p:nvSpPr>
        <p:spPr>
          <a:xfrm>
            <a:off x="2230017" y="1572209"/>
            <a:ext cx="4937125" cy="3614738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 smtClean="0"/>
              <a:t>Toisten ihmisten ja ympäristön huomioon ottaminen</a:t>
            </a:r>
          </a:p>
          <a:p>
            <a:r>
              <a:rPr lang="fi-FI" sz="1400" dirty="0" smtClean="0"/>
              <a:t>Koulumme oppilailla on tavoitteena oman vuoron odottaminen, epäonnistumisten sietäminen, reilu käytös muita kohtaan, riitojen sopiminen muut huomioiden, koulun henkilökunnan työn arvostaminen</a:t>
            </a:r>
          </a:p>
          <a:p>
            <a:endParaRPr lang="fi-FI" b="1" dirty="0"/>
          </a:p>
          <a:p>
            <a:r>
              <a:rPr lang="fi-FI" b="1" dirty="0" smtClean="0"/>
              <a:t>Yhteisesti sovittujen toimintatapojen ja sääntöjen noudattaminen</a:t>
            </a:r>
          </a:p>
          <a:p>
            <a:r>
              <a:rPr lang="fi-FI" sz="1400" dirty="0" smtClean="0"/>
              <a:t>Koulumme oppilailla on tavoitteena toimia vastuullisesti ja ohjeiden mukaan, työrauhan antaminen, koulutehtävistä ja –välineistä huolehtiminen</a:t>
            </a:r>
          </a:p>
          <a:p>
            <a:pPr marL="0" indent="0">
              <a:buNone/>
            </a:pPr>
            <a:endParaRPr lang="fi-FI" sz="1500" dirty="0" smtClean="0"/>
          </a:p>
          <a:p>
            <a:r>
              <a:rPr lang="fi-FI" b="1" dirty="0" smtClean="0"/>
              <a:t>Asiallinen, tilannetietoinen käyttäytyminen ja hyvät tavat</a:t>
            </a:r>
          </a:p>
          <a:p>
            <a:r>
              <a:rPr lang="fi-FI" sz="1400" dirty="0" smtClean="0"/>
              <a:t>Koulumme oppilailla on tavoitteena käyttäytyä hyvien tapojen mukaisesti erilaisissa arjen tilanteissa, vierailuilla ja yhteistilaisuuksissa sekä hallita tervehtiminen</a:t>
            </a:r>
            <a:endParaRPr lang="fi-FI" sz="1600" dirty="0" smtClean="0"/>
          </a:p>
          <a:p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1488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198967" y="5215120"/>
            <a:ext cx="9383519" cy="150706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PILKAN KOULUT ARVOT JA TAVOITTEET 2017-18</a:t>
            </a:r>
            <a:r>
              <a:rPr lang="fi-FI" sz="3200" dirty="0" smtClean="0"/>
              <a:t/>
            </a:r>
            <a:br>
              <a:rPr lang="fi-FI" sz="3200" dirty="0" smtClean="0"/>
            </a:br>
            <a:endParaRPr lang="fi-FI" sz="3200" dirty="0"/>
          </a:p>
        </p:txBody>
      </p:sp>
      <p:sp>
        <p:nvSpPr>
          <p:cNvPr id="6" name="Pilvi 5"/>
          <p:cNvSpPr/>
          <p:nvPr/>
        </p:nvSpPr>
        <p:spPr>
          <a:xfrm>
            <a:off x="289250" y="1804227"/>
            <a:ext cx="3125755" cy="2827175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725" y="1778227"/>
            <a:ext cx="3158002" cy="285317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8407" y="1804227"/>
            <a:ext cx="3158002" cy="2853175"/>
          </a:xfrm>
          <a:prstGeom prst="rect">
            <a:avLst/>
          </a:prstGeom>
        </p:spPr>
      </p:pic>
      <p:sp>
        <p:nvSpPr>
          <p:cNvPr id="9" name="Tekstiruutu 8"/>
          <p:cNvSpPr txBox="1"/>
          <p:nvPr/>
        </p:nvSpPr>
        <p:spPr>
          <a:xfrm>
            <a:off x="775980" y="2197358"/>
            <a:ext cx="2152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bg2">
                    <a:lumMod val="75000"/>
                  </a:schemeClr>
                </a:solidFill>
              </a:rPr>
              <a:t>Kouluun voi tulla ja lähteä hyvillä mielin!</a:t>
            </a:r>
            <a:endParaRPr lang="fi-FI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4788667" y="2491023"/>
            <a:ext cx="21273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bg2">
                    <a:lumMod val="75000"/>
                  </a:schemeClr>
                </a:solidFill>
              </a:rPr>
              <a:t>Yhteiset lapset, yhteiset säännöt!</a:t>
            </a:r>
            <a:endParaRPr lang="fi-FI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050695" y="2504024"/>
            <a:ext cx="2062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bg2">
                    <a:lumMod val="75000"/>
                  </a:schemeClr>
                </a:solidFill>
              </a:rPr>
              <a:t>Minä osaan ja pystyn!</a:t>
            </a:r>
            <a:endParaRPr lang="fi-FI" sz="2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1198967" y="389513"/>
            <a:ext cx="10618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YHTEISÖLLISYYS JA POSITIIVINEN ASENNE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56637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</TotalTime>
  <Words>178</Words>
  <Application>Microsoft Office PowerPoint</Application>
  <PresentationFormat>Mukautettu</PresentationFormat>
  <Paragraphs>67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Sektori</vt:lpstr>
      <vt:lpstr>PowerPoint-esitys</vt:lpstr>
      <vt:lpstr>PowerPoint-esitys</vt:lpstr>
      <vt:lpstr>PowerPoint-esitys</vt:lpstr>
      <vt:lpstr>PowerPoint-esitys</vt:lpstr>
      <vt:lpstr>PowerPoint-esitys</vt:lpstr>
      <vt:lpstr>Käyttäytymisen tavoitteet</vt:lpstr>
      <vt:lpstr>PILKAN KOULUT ARVOT JA TAVOITTEET 2017-18 </vt:lpstr>
    </vt:vector>
  </TitlesOfParts>
  <Company>Kouvola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JÄRJESTYSSÄÄNNÖT</dc:title>
  <dc:creator>Pitkälahti Susanna</dc:creator>
  <cp:lastModifiedBy>Pitkälahti Susanna</cp:lastModifiedBy>
  <cp:revision>7</cp:revision>
  <dcterms:created xsi:type="dcterms:W3CDTF">2017-08-22T13:27:01Z</dcterms:created>
  <dcterms:modified xsi:type="dcterms:W3CDTF">2017-08-24T13:48:04Z</dcterms:modified>
</cp:coreProperties>
</file>