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9" r:id="rId5"/>
    <p:sldId id="258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3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93196E0-B664-419C-AFA3-88E4F8373C48}" type="datetimeFigureOut">
              <a:rPr lang="fi-FI" smtClean="0"/>
              <a:t>18.4.2016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E7CE-B006-4398-AEB5-215D1A6F2B53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1234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196E0-B664-419C-AFA3-88E4F8373C48}" type="datetimeFigureOut">
              <a:rPr lang="fi-FI" smtClean="0"/>
              <a:t>18.4.2016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E7CE-B006-4398-AEB5-215D1A6F2B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45242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196E0-B664-419C-AFA3-88E4F8373C48}" type="datetimeFigureOut">
              <a:rPr lang="fi-FI" smtClean="0"/>
              <a:t>18.4.2016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E7CE-B006-4398-AEB5-215D1A6F2B53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5621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196E0-B664-419C-AFA3-88E4F8373C48}" type="datetimeFigureOut">
              <a:rPr lang="fi-FI" smtClean="0"/>
              <a:t>18.4.2016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E7CE-B006-4398-AEB5-215D1A6F2B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9431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196E0-B664-419C-AFA3-88E4F8373C48}" type="datetimeFigureOut">
              <a:rPr lang="fi-FI" smtClean="0"/>
              <a:t>18.4.2016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E7CE-B006-4398-AEB5-215D1A6F2B53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1927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196E0-B664-419C-AFA3-88E4F8373C48}" type="datetimeFigureOut">
              <a:rPr lang="fi-FI" smtClean="0"/>
              <a:t>18.4.2016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E7CE-B006-4398-AEB5-215D1A6F2B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238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196E0-B664-419C-AFA3-88E4F8373C48}" type="datetimeFigureOut">
              <a:rPr lang="fi-FI" smtClean="0"/>
              <a:t>18.4.2016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E7CE-B006-4398-AEB5-215D1A6F2B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0213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196E0-B664-419C-AFA3-88E4F8373C48}" type="datetimeFigureOut">
              <a:rPr lang="fi-FI" smtClean="0"/>
              <a:t>18.4.2016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E7CE-B006-4398-AEB5-215D1A6F2B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4765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196E0-B664-419C-AFA3-88E4F8373C48}" type="datetimeFigureOut">
              <a:rPr lang="fi-FI" smtClean="0"/>
              <a:t>18.4.2016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E7CE-B006-4398-AEB5-215D1A6F2B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8916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196E0-B664-419C-AFA3-88E4F8373C48}" type="datetimeFigureOut">
              <a:rPr lang="fi-FI" smtClean="0"/>
              <a:t>18.4.2016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E7CE-B006-4398-AEB5-215D1A6F2B5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433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196E0-B664-419C-AFA3-88E4F8373C48}" type="datetimeFigureOut">
              <a:rPr lang="fi-FI" smtClean="0"/>
              <a:t>18.4.2016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E7CE-B006-4398-AEB5-215D1A6F2B53}" type="slidenum">
              <a:rPr lang="fi-FI" smtClean="0"/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3447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93196E0-B664-419C-AFA3-88E4F8373C48}" type="datetimeFigureOut">
              <a:rPr lang="fi-FI" smtClean="0"/>
              <a:t>18.4.2016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0C73E7CE-B006-4398-AEB5-215D1A6F2B53}" type="slidenum">
              <a:rPr lang="fi-FI" smtClean="0"/>
              <a:t>‹#›</a:t>
            </a:fld>
            <a:endParaRPr lang="fi-FI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18384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Puheviestintä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2884" y="1251204"/>
            <a:ext cx="1933575" cy="2362200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9298" y="1284351"/>
            <a:ext cx="2124075" cy="2329053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504" y="1204470"/>
            <a:ext cx="2519787" cy="2343402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622" y="1284351"/>
            <a:ext cx="2428875" cy="2199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813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Puheviestinnän osa-alueet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fi-FI" i="1" dirty="0" smtClean="0"/>
              <a:t>1. verbaalinen</a:t>
            </a:r>
            <a:r>
              <a:rPr lang="fi-FI" dirty="0" smtClean="0"/>
              <a:t> </a:t>
            </a:r>
            <a:r>
              <a:rPr lang="fi-FI" dirty="0"/>
              <a:t>eli sanallinen viestintä = </a:t>
            </a:r>
            <a:r>
              <a:rPr lang="fi-FI" b="1" dirty="0"/>
              <a:t>puhe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 </a:t>
            </a:r>
          </a:p>
          <a:p>
            <a:pPr marL="0" lvl="0" indent="0">
              <a:buNone/>
            </a:pPr>
            <a:r>
              <a:rPr lang="fi-FI" i="1" dirty="0" smtClean="0"/>
              <a:t>2. </a:t>
            </a:r>
            <a:r>
              <a:rPr lang="fi-FI" i="1" dirty="0" err="1" smtClean="0"/>
              <a:t>nonverbaalinen</a:t>
            </a:r>
            <a:r>
              <a:rPr lang="fi-FI" dirty="0" smtClean="0"/>
              <a:t> </a:t>
            </a:r>
            <a:r>
              <a:rPr lang="fi-FI" dirty="0"/>
              <a:t>eli sanaton viestintä</a:t>
            </a:r>
          </a:p>
          <a:p>
            <a:pPr marL="0" indent="0">
              <a:buNone/>
            </a:pPr>
            <a:endParaRPr lang="fi-FI" dirty="0"/>
          </a:p>
          <a:p>
            <a:pPr lvl="1"/>
            <a:r>
              <a:rPr lang="fi-FI" dirty="0"/>
              <a:t>	</a:t>
            </a:r>
            <a:r>
              <a:rPr lang="fi-FI" b="1" dirty="0"/>
              <a:t>kehon kieli</a:t>
            </a:r>
            <a:r>
              <a:rPr lang="fi-FI" dirty="0"/>
              <a:t>: ilmeet, eleet, asennot</a:t>
            </a:r>
          </a:p>
          <a:p>
            <a:pPr lvl="1"/>
            <a:r>
              <a:rPr lang="fi-FI" dirty="0"/>
              <a:t>	</a:t>
            </a:r>
            <a:r>
              <a:rPr lang="fi-FI" b="1" dirty="0"/>
              <a:t>tila</a:t>
            </a:r>
            <a:r>
              <a:rPr lang="fi-FI" dirty="0"/>
              <a:t>: tilan käyttö ja ihmisten välinen etäisyys</a:t>
            </a:r>
          </a:p>
          <a:p>
            <a:pPr lvl="1"/>
            <a:r>
              <a:rPr lang="fi-FI" dirty="0"/>
              <a:t>	</a:t>
            </a:r>
            <a:r>
              <a:rPr lang="fi-FI" b="1" dirty="0"/>
              <a:t>fyysinen olemus</a:t>
            </a:r>
            <a:r>
              <a:rPr lang="fi-FI" dirty="0"/>
              <a:t>: ulkonäkö, esineet</a:t>
            </a:r>
          </a:p>
          <a:p>
            <a:pPr lvl="1"/>
            <a:r>
              <a:rPr lang="fi-FI" dirty="0"/>
              <a:t>	</a:t>
            </a:r>
            <a:r>
              <a:rPr lang="fi-FI" b="1" dirty="0"/>
              <a:t>aika</a:t>
            </a:r>
            <a:r>
              <a:rPr lang="fi-FI" dirty="0"/>
              <a:t>: suhtautuminen aikaan ja ajankäyttöön</a:t>
            </a:r>
          </a:p>
          <a:p>
            <a:pPr lvl="1"/>
            <a:r>
              <a:rPr lang="fi-FI" dirty="0"/>
              <a:t>	</a:t>
            </a:r>
            <a:r>
              <a:rPr lang="fi-FI" b="1" dirty="0"/>
              <a:t>koskettaminen</a:t>
            </a:r>
            <a:r>
              <a:rPr lang="fi-FI" dirty="0"/>
              <a:t>: kuka voi koskettaa ja milloin?</a:t>
            </a:r>
          </a:p>
          <a:p>
            <a:pPr lvl="1"/>
            <a:r>
              <a:rPr lang="fi-FI" dirty="0"/>
              <a:t>	</a:t>
            </a:r>
            <a:r>
              <a:rPr lang="fi-FI" b="1" dirty="0"/>
              <a:t>katse</a:t>
            </a:r>
            <a:r>
              <a:rPr lang="fi-FI" dirty="0"/>
              <a:t>: silmän liikkeet, katsekontakti, silmien räpytys</a:t>
            </a:r>
          </a:p>
          <a:p>
            <a:pPr lvl="1"/>
            <a:r>
              <a:rPr lang="fi-FI" b="1" dirty="0"/>
              <a:t>	haju</a:t>
            </a:r>
            <a:endParaRPr lang="fi-FI" dirty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2552" y="1609344"/>
            <a:ext cx="5119606" cy="404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98474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700755"/>
            <a:ext cx="10515600" cy="5476208"/>
          </a:xfrm>
        </p:spPr>
        <p:txBody>
          <a:bodyPr>
            <a:normAutofit/>
          </a:bodyPr>
          <a:lstStyle/>
          <a:p>
            <a:pPr lvl="0"/>
            <a:r>
              <a:rPr lang="fi-FI" dirty="0"/>
              <a:t>Viestinnän perusmuoto on </a:t>
            </a:r>
            <a:r>
              <a:rPr lang="fi-FI" b="1" dirty="0" err="1"/>
              <a:t>kasvokkaisviestintä</a:t>
            </a:r>
            <a:r>
              <a:rPr lang="fi-FI" dirty="0"/>
              <a:t>, mutta viestintä voi olla myös esim. sähköistä.</a:t>
            </a:r>
          </a:p>
          <a:p>
            <a:pPr marL="0" indent="0">
              <a:buNone/>
            </a:pPr>
            <a:endParaRPr lang="fi-FI" dirty="0"/>
          </a:p>
          <a:p>
            <a:pPr lvl="0"/>
            <a:r>
              <a:rPr lang="fi-FI" dirty="0"/>
              <a:t>Sanaton viestintä on sanallista vahvempaa: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	ulkoinen olemus	55 %</a:t>
            </a:r>
          </a:p>
          <a:p>
            <a:r>
              <a:rPr lang="fi-FI" dirty="0"/>
              <a:t>	ääni 		</a:t>
            </a:r>
            <a:r>
              <a:rPr lang="fi-FI" dirty="0" smtClean="0"/>
              <a:t>38 </a:t>
            </a:r>
            <a:r>
              <a:rPr lang="fi-FI" dirty="0"/>
              <a:t>%</a:t>
            </a:r>
          </a:p>
          <a:p>
            <a:r>
              <a:rPr lang="fi-FI" dirty="0"/>
              <a:t>	sanat		</a:t>
            </a:r>
            <a:r>
              <a:rPr lang="fi-FI" dirty="0" smtClean="0"/>
              <a:t>  </a:t>
            </a:r>
            <a:r>
              <a:rPr lang="fi-FI" dirty="0"/>
              <a:t>7 %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Ilmeitä, asentoja ja eleitä on vaikea kontrolloida </a:t>
            </a:r>
            <a:r>
              <a:rPr lang="fi-FI" dirty="0">
                <a:sym typeface="Wingdings" panose="05000000000000000000" pitchFamily="2" charset="2"/>
              </a:rPr>
              <a:t></a:t>
            </a:r>
            <a:r>
              <a:rPr lang="fi-FI" dirty="0"/>
              <a:t> </a:t>
            </a:r>
            <a:r>
              <a:rPr lang="fi-FI" dirty="0" smtClean="0"/>
              <a:t>valehtelusta </a:t>
            </a:r>
            <a:r>
              <a:rPr lang="fi-FI" dirty="0"/>
              <a:t>jää helposti kiinni</a:t>
            </a:r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3832" y="1581658"/>
            <a:ext cx="4417568" cy="25290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75854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96206"/>
          </a:xfrm>
        </p:spPr>
        <p:txBody>
          <a:bodyPr/>
          <a:lstStyle/>
          <a:p>
            <a:r>
              <a:rPr lang="fi-FI" dirty="0" err="1"/>
              <a:t>Nonverbaliikkaa</a:t>
            </a:r>
            <a:r>
              <a:rPr lang="fi-FI" dirty="0"/>
              <a:t> meillä ja muualla</a:t>
            </a:r>
            <a:r>
              <a:rPr lang="fi-FI" dirty="0" smtClean="0"/>
              <a:t>: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4129" y="2286000"/>
            <a:ext cx="4535424" cy="4023360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fi-FI" dirty="0"/>
              <a:t>Kulmakarvojen kohotus merkitsee Polynesiassa hyväksyntää </a:t>
            </a:r>
            <a:r>
              <a:rPr lang="fi-FI" dirty="0" smtClean="0"/>
              <a:t>ja </a:t>
            </a:r>
            <a:r>
              <a:rPr lang="fi-FI" dirty="0"/>
              <a:t>kiittämistä, Kreikassa vastaväitettä ja närkästystä.</a:t>
            </a:r>
          </a:p>
          <a:p>
            <a:pPr lvl="0"/>
            <a:r>
              <a:rPr lang="fi-FI" dirty="0" smtClean="0"/>
              <a:t>Peukalon </a:t>
            </a:r>
            <a:r>
              <a:rPr lang="fi-FI" dirty="0"/>
              <a:t>ja etusormen yhdistäminen merkitsee pohjoisamerikkalaisille ja meille ”okei, kaikki hyvin”, mutta Latinalaisessa Amerikassa se on solvauksen merkki</a:t>
            </a:r>
            <a:r>
              <a:rPr lang="fi-FI" dirty="0" smtClean="0"/>
              <a:t>.</a:t>
            </a:r>
          </a:p>
          <a:p>
            <a:pPr lvl="0"/>
            <a:r>
              <a:rPr lang="fi-FI" dirty="0" smtClean="0"/>
              <a:t>Avoimet </a:t>
            </a:r>
            <a:r>
              <a:rPr lang="fi-FI" dirty="0"/>
              <a:t>kämmenet ovat yleensä vilpittömyyden osoitus.</a:t>
            </a:r>
          </a:p>
          <a:p>
            <a:pPr lvl="0"/>
            <a:r>
              <a:rPr lang="fi-FI" dirty="0" smtClean="0"/>
              <a:t>Käsien </a:t>
            </a:r>
            <a:r>
              <a:rPr lang="fi-FI" dirty="0"/>
              <a:t>yhteen hierominen osoittaa kaikkialla maailmassa positiivisia odotuksia.</a:t>
            </a:r>
          </a:p>
          <a:p>
            <a:pPr lvl="0"/>
            <a:r>
              <a:rPr lang="fi-FI" dirty="0" smtClean="0"/>
              <a:t>Suurin </a:t>
            </a:r>
            <a:r>
              <a:rPr lang="fi-FI" dirty="0"/>
              <a:t>osa maailman ihmisistä nyökkää myöntymisen merkiksi ja pudistaa päätään kieltämisen merkiksi, mutta esim. Intiassa tehdään juuri päinvastoin. Kreikassa ja Etelä-Italiassa päätä taas heitetään ylöspäin kiellon merkiksi.</a:t>
            </a:r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4798" y="2203894"/>
            <a:ext cx="4762500" cy="3419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523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TUTKIMUSTEN MUKAAN TYYPILLINEN SUOMALAINEN 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lvl="0"/>
            <a:r>
              <a:rPr lang="fi-FI" sz="1800" dirty="0"/>
              <a:t>ei pelkää esiintymistä</a:t>
            </a:r>
          </a:p>
          <a:p>
            <a:pPr lvl="0"/>
            <a:r>
              <a:rPr lang="fi-FI" sz="1800" dirty="0"/>
              <a:t>arvostaa puheen sisältöä enemmän kuin esitystapaa</a:t>
            </a:r>
          </a:p>
          <a:p>
            <a:pPr lvl="0"/>
            <a:r>
              <a:rPr lang="fi-FI" sz="1800" dirty="0"/>
              <a:t>sietää hiljaisuutta ja pitkiä taukoja</a:t>
            </a:r>
          </a:p>
          <a:p>
            <a:pPr lvl="0"/>
            <a:r>
              <a:rPr lang="fi-FI" sz="1800" dirty="0"/>
              <a:t>on kohtelias kuuntelija</a:t>
            </a:r>
          </a:p>
          <a:p>
            <a:pPr lvl="0"/>
            <a:r>
              <a:rPr lang="fi-FI" sz="1800" dirty="0"/>
              <a:t>puhuu luotettavasti ja rehellisesti</a:t>
            </a:r>
          </a:p>
          <a:p>
            <a:pPr lvl="0"/>
            <a:r>
              <a:rPr lang="fi-FI" sz="1800" dirty="0"/>
              <a:t>on suora ja vähäeleinen</a:t>
            </a:r>
          </a:p>
          <a:p>
            <a:pPr lvl="0"/>
            <a:r>
              <a:rPr lang="fi-FI" sz="1800" dirty="0"/>
              <a:t>karttelee eriävän mielipiteen esittämistä</a:t>
            </a:r>
          </a:p>
          <a:p>
            <a:pPr lvl="0"/>
            <a:r>
              <a:rPr lang="fi-FI" sz="1800" dirty="0"/>
              <a:t>pyrkii puhetilanteessa </a:t>
            </a:r>
            <a:r>
              <a:rPr lang="fi-FI" sz="1800" dirty="0" smtClean="0"/>
              <a:t>harmoniaan</a:t>
            </a:r>
          </a:p>
          <a:p>
            <a:pPr lvl="0"/>
            <a:r>
              <a:rPr lang="fi-FI" sz="1800" dirty="0" smtClean="0"/>
              <a:t>on haluton esiintymään julkisesti</a:t>
            </a:r>
          </a:p>
          <a:p>
            <a:pPr lvl="0"/>
            <a:r>
              <a:rPr lang="fi-FI" sz="1800" dirty="0" smtClean="0"/>
              <a:t>ei keskeytä helposti puhujaa</a:t>
            </a:r>
          </a:p>
          <a:p>
            <a:pPr lvl="0"/>
            <a:r>
              <a:rPr lang="fi-FI" sz="1800" dirty="0" smtClean="0"/>
              <a:t>keskeyttäjä on ”häirikkö”, kysyjä ”hankala ihminen”</a:t>
            </a:r>
          </a:p>
          <a:p>
            <a:pPr marL="285750" lvl="0" indent="-285750"/>
            <a:r>
              <a:rPr lang="fi-FI" sz="1800" dirty="0" smtClean="0"/>
              <a:t>pitää puhujaa tietäjänä ja asiantuntijana</a:t>
            </a:r>
          </a:p>
          <a:p>
            <a:pPr marL="285750" lvl="0" indent="-285750"/>
            <a:r>
              <a:rPr lang="fi-FI" sz="1800" dirty="0" smtClean="0"/>
              <a:t>välttää aloitteentekoa</a:t>
            </a:r>
          </a:p>
          <a:p>
            <a:pPr marL="285750" lvl="0" indent="-285750"/>
            <a:r>
              <a:rPr lang="fi-FI" sz="1800" dirty="0" smtClean="0"/>
              <a:t>samaistaa puheen sisällön ja persoonan</a:t>
            </a:r>
          </a:p>
          <a:p>
            <a:pPr marL="285750" lvl="0" indent="-285750"/>
            <a:r>
              <a:rPr lang="fi-FI" sz="1800" dirty="0" smtClean="0"/>
              <a:t>pelkää arvostelua</a:t>
            </a:r>
          </a:p>
          <a:p>
            <a:pPr marL="285750" lvl="0" indent="-285750"/>
            <a:r>
              <a:rPr lang="fi-FI" sz="1800" dirty="0" smtClean="0"/>
              <a:t>ilmaisee asiansa suhteellisen täsmällisesti ja ytimekkäästi, ilman turhia ”jaaritteluja”</a:t>
            </a:r>
          </a:p>
          <a:p>
            <a:pPr marL="0" lvl="0" indent="0">
              <a:buNone/>
            </a:pPr>
            <a:endParaRPr lang="fi-FI" sz="18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78606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17</TotalTime>
  <Words>198</Words>
  <Application>Microsoft Office PowerPoint</Application>
  <PresentationFormat>Laajakuva</PresentationFormat>
  <Paragraphs>45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Tw Cen MT</vt:lpstr>
      <vt:lpstr>Tw Cen MT Condensed</vt:lpstr>
      <vt:lpstr>Wingdings</vt:lpstr>
      <vt:lpstr>Wingdings 3</vt:lpstr>
      <vt:lpstr>Integraali</vt:lpstr>
      <vt:lpstr>Puheviestintä</vt:lpstr>
      <vt:lpstr>Puheviestinnän osa-alueet</vt:lpstr>
      <vt:lpstr>PowerPoint-esitys</vt:lpstr>
      <vt:lpstr>Nonverbaliikkaa meillä ja muualla:</vt:lpstr>
      <vt:lpstr>TUTKIMUSTEN MUKAAN TYYPILLINEN SUOMALAINEN </vt:lpstr>
    </vt:vector>
  </TitlesOfParts>
  <Company>Kouvola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Puheviestintä</dc:title>
  <dc:creator>Virtanen Ulla</dc:creator>
  <cp:lastModifiedBy>Virtanen Ulla</cp:lastModifiedBy>
  <cp:revision>5</cp:revision>
  <dcterms:created xsi:type="dcterms:W3CDTF">2016-04-18T07:24:00Z</dcterms:created>
  <dcterms:modified xsi:type="dcterms:W3CDTF">2016-04-18T07:41:07Z</dcterms:modified>
</cp:coreProperties>
</file>