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8" r:id="rId4"/>
    <p:sldId id="270" r:id="rId5"/>
    <p:sldId id="269" r:id="rId6"/>
    <p:sldId id="271" r:id="rId7"/>
    <p:sldId id="262" r:id="rId8"/>
    <p:sldId id="265" r:id="rId9"/>
    <p:sldId id="264" r:id="rId10"/>
    <p:sldId id="263" r:id="rId11"/>
    <p:sldId id="266" r:id="rId12"/>
    <p:sldId id="267" r:id="rId13"/>
    <p:sldId id="258" r:id="rId14"/>
    <p:sldId id="259" r:id="rId15"/>
    <p:sldId id="261" r:id="rId16"/>
    <p:sldId id="260" r:id="rId1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387"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9" name="Alaotsikk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i-FI"/>
              <a:t>Muokkaa alaotsikon perustyyliä napsautt.</a:t>
            </a:r>
            <a:endParaRPr kumimoji="0" lang="en-US"/>
          </a:p>
        </p:txBody>
      </p:sp>
      <p:sp>
        <p:nvSpPr>
          <p:cNvPr id="28" name="Otsikk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i-FI"/>
              <a:t>Muokkaa perustyyl. napsautt.</a:t>
            </a:r>
            <a:endParaRPr kumimoji="0" lang="en-US"/>
          </a:p>
        </p:txBody>
      </p:sp>
      <p:cxnSp>
        <p:nvCxnSpPr>
          <p:cNvPr id="8" name="Suora yhdysviiv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i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Päivämäärän paikkamerkki 14"/>
          <p:cNvSpPr>
            <a:spLocks noGrp="1"/>
          </p:cNvSpPr>
          <p:nvPr>
            <p:ph type="dt" sz="half" idx="10"/>
          </p:nvPr>
        </p:nvSpPr>
        <p:spPr/>
        <p:txBody>
          <a:bodyPr/>
          <a:lstStyle/>
          <a:p>
            <a:fld id="{B4130EDC-D889-48EA-8C5C-C7F802B3C9A8}" type="datetimeFigureOut">
              <a:rPr lang="fi-FI" smtClean="0"/>
              <a:t>2.5.2020</a:t>
            </a:fld>
            <a:endParaRPr lang="fi-FI"/>
          </a:p>
        </p:txBody>
      </p:sp>
      <p:sp>
        <p:nvSpPr>
          <p:cNvPr id="16" name="Dian numeron paikkamerkki 15"/>
          <p:cNvSpPr>
            <a:spLocks noGrp="1"/>
          </p:cNvSpPr>
          <p:nvPr>
            <p:ph type="sldNum" sz="quarter" idx="11"/>
          </p:nvPr>
        </p:nvSpPr>
        <p:spPr/>
        <p:txBody>
          <a:bodyPr/>
          <a:lstStyle/>
          <a:p>
            <a:fld id="{18703AD8-2175-4736-AEA1-3F3661D1C0B3}" type="slidenum">
              <a:rPr lang="fi-FI" smtClean="0"/>
              <a:t>‹#›</a:t>
            </a:fld>
            <a:endParaRPr lang="fi-FI"/>
          </a:p>
        </p:txBody>
      </p:sp>
      <p:sp>
        <p:nvSpPr>
          <p:cNvPr id="17" name="Alatunnisteen paikkamerkki 16"/>
          <p:cNvSpPr>
            <a:spLocks noGrp="1"/>
          </p:cNvSpPr>
          <p:nvPr>
            <p:ph type="ftr" sz="quarter" idx="12"/>
          </p:nvPr>
        </p:nvSpPr>
        <p:spPr/>
        <p:txBody>
          <a:bodyPr/>
          <a:lstStyle/>
          <a:p>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Pystysuoran tekstin paikkamerkki 2"/>
          <p:cNvSpPr>
            <a:spLocks noGrp="1"/>
          </p:cNvSpPr>
          <p:nvPr>
            <p:ph type="body" orient="vert" idx="1"/>
          </p:nvPr>
        </p:nvSpPr>
        <p:spPr/>
        <p:txBody>
          <a:bodyPr vert="eaVer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B4130EDC-D889-48EA-8C5C-C7F802B3C9A8}" type="datetimeFigureOut">
              <a:rPr lang="fi-FI" smtClean="0"/>
              <a:t>2.5.2020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8703AD8-2175-4736-AEA1-3F3661D1C0B3}"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kumimoji="0" lang="fi-FI"/>
              <a:t>Muokkaa perustyyl. napsautt.</a:t>
            </a:r>
            <a:endParaRPr kumimoji="0" lang="en-US"/>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B4130EDC-D889-48EA-8C5C-C7F802B3C9A8}" type="datetimeFigureOut">
              <a:rPr lang="fi-FI" smtClean="0"/>
              <a:t>2.5.2020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8703AD8-2175-4736-AEA1-3F3661D1C0B3}" type="slidenum">
              <a:rPr lang="fi-FI" smtClean="0"/>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9" name="Sisällön paikkamerkki 8"/>
          <p:cNvSpPr>
            <a:spLocks noGrp="1"/>
          </p:cNvSpPr>
          <p:nvPr>
            <p:ph idx="1"/>
          </p:nvPr>
        </p:nvSpPr>
        <p:spPr>
          <a:xfrm>
            <a:off x="457200" y="1524000"/>
            <a:ext cx="8229600" cy="4572000"/>
          </a:xfrm>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14" name="Päivämäärän paikkamerkki 13"/>
          <p:cNvSpPr>
            <a:spLocks noGrp="1"/>
          </p:cNvSpPr>
          <p:nvPr>
            <p:ph type="dt" sz="half" idx="14"/>
          </p:nvPr>
        </p:nvSpPr>
        <p:spPr/>
        <p:txBody>
          <a:bodyPr/>
          <a:lstStyle/>
          <a:p>
            <a:fld id="{B4130EDC-D889-48EA-8C5C-C7F802B3C9A8}" type="datetimeFigureOut">
              <a:rPr lang="fi-FI" smtClean="0"/>
              <a:t>2.5.2020</a:t>
            </a:fld>
            <a:endParaRPr lang="fi-FI"/>
          </a:p>
        </p:txBody>
      </p:sp>
      <p:sp>
        <p:nvSpPr>
          <p:cNvPr id="15" name="Dian numeron paikkamerkki 14"/>
          <p:cNvSpPr>
            <a:spLocks noGrp="1"/>
          </p:cNvSpPr>
          <p:nvPr>
            <p:ph type="sldNum" sz="quarter" idx="15"/>
          </p:nvPr>
        </p:nvSpPr>
        <p:spPr/>
        <p:txBody>
          <a:bodyPr/>
          <a:lstStyle>
            <a:lvl1pPr algn="ctr">
              <a:defRPr/>
            </a:lvl1pPr>
          </a:lstStyle>
          <a:p>
            <a:fld id="{18703AD8-2175-4736-AEA1-3F3661D1C0B3}" type="slidenum">
              <a:rPr lang="fi-FI" smtClean="0"/>
              <a:t>‹#›</a:t>
            </a:fld>
            <a:endParaRPr lang="fi-FI"/>
          </a:p>
        </p:txBody>
      </p:sp>
      <p:sp>
        <p:nvSpPr>
          <p:cNvPr id="16" name="Alatunnisteen paikkamerkki 15"/>
          <p:cNvSpPr>
            <a:spLocks noGrp="1"/>
          </p:cNvSpPr>
          <p:nvPr>
            <p:ph type="ftr" sz="quarter" idx="16"/>
          </p:nvPr>
        </p:nvSpPr>
        <p:spPr/>
        <p:txBody>
          <a:bodyPr/>
          <a:lstStyle/>
          <a:p>
            <a:endParaRPr lang="fi-FI"/>
          </a:p>
        </p:txBody>
      </p:sp>
      <p:sp>
        <p:nvSpPr>
          <p:cNvPr id="17" name="Otsikko 16"/>
          <p:cNvSpPr>
            <a:spLocks noGrp="1"/>
          </p:cNvSpPr>
          <p:nvPr>
            <p:ph type="title"/>
          </p:nvPr>
        </p:nvSpPr>
        <p:spPr/>
        <p:txBody>
          <a:bodyPr rtlCol="0" anchor="b" anchorCtr="0"/>
          <a:lstStyle/>
          <a:p>
            <a:r>
              <a:rPr kumimoji="0" lang="fi-FI"/>
              <a:t>Muokkaa perustyyl. napsautt.</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B4130EDC-D889-48EA-8C5C-C7F802B3C9A8}" type="datetimeFigureOut">
              <a:rPr lang="fi-FI" smtClean="0"/>
              <a:t>2.5.2020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8703AD8-2175-4736-AEA1-3F3661D1C0B3}" type="slidenum">
              <a:rPr lang="fi-FI" smtClean="0"/>
              <a:t>‹#›</a:t>
            </a:fld>
            <a:endParaRPr lang="fi-FI"/>
          </a:p>
        </p:txBody>
      </p:sp>
      <p:sp>
        <p:nvSpPr>
          <p:cNvPr id="2" name="Otsikk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i-FI"/>
              <a:t>Muokkaa perustyyl. napsautt.</a:t>
            </a:r>
            <a:endParaRPr kumimoji="0" lang="en-US"/>
          </a:p>
        </p:txBody>
      </p:sp>
      <p:sp>
        <p:nvSpPr>
          <p:cNvPr id="3" name="Tekstin paikkamerkki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i-FI"/>
              <a:t>Muokkaa tekstin perustyylejä napsauttamalla</a:t>
            </a:r>
          </a:p>
        </p:txBody>
      </p:sp>
      <p:cxnSp>
        <p:nvCxnSpPr>
          <p:cNvPr id="7" name="Suora yhdysviiv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B4130EDC-D889-48EA-8C5C-C7F802B3C9A8}" type="datetimeFigureOut">
              <a:rPr lang="fi-FI" smtClean="0"/>
              <a:t>2.5.2020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8703AD8-2175-4736-AEA1-3F3661D1C0B3}" type="slidenum">
              <a:rPr lang="fi-FI" smtClean="0"/>
              <a:t>‹#›</a:t>
            </a:fld>
            <a:endParaRPr lang="fi-FI"/>
          </a:p>
        </p:txBody>
      </p:sp>
      <p:sp>
        <p:nvSpPr>
          <p:cNvPr id="2" name="Otsikko 1"/>
          <p:cNvSpPr>
            <a:spLocks noGrp="1"/>
          </p:cNvSpPr>
          <p:nvPr>
            <p:ph type="title"/>
          </p:nvPr>
        </p:nvSpPr>
        <p:spPr/>
        <p:txBody>
          <a:bodyPr/>
          <a:lstStyle/>
          <a:p>
            <a:r>
              <a:rPr kumimoji="0" lang="fi-FI"/>
              <a:t>Muokkaa perustyyl. napsautt.</a:t>
            </a:r>
            <a:endParaRPr kumimoji="0" lang="en-US"/>
          </a:p>
        </p:txBody>
      </p:sp>
      <p:sp>
        <p:nvSpPr>
          <p:cNvPr id="11" name="Sisällön paikkamerkki 10"/>
          <p:cNvSpPr>
            <a:spLocks noGrp="1"/>
          </p:cNvSpPr>
          <p:nvPr>
            <p:ph sz="half" idx="1"/>
          </p:nvPr>
        </p:nvSpPr>
        <p:spPr>
          <a:xfrm>
            <a:off x="457200" y="1524000"/>
            <a:ext cx="4059936" cy="4572000"/>
          </a:xfrm>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13" name="Sisällön paikkamerkki 12"/>
          <p:cNvSpPr>
            <a:spLocks noGrp="1"/>
          </p:cNvSpPr>
          <p:nvPr>
            <p:ph sz="half" idx="2"/>
          </p:nvPr>
        </p:nvSpPr>
        <p:spPr>
          <a:xfrm>
            <a:off x="4648200" y="1524000"/>
            <a:ext cx="4059936" cy="4572000"/>
          </a:xfrm>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9" name="Dian numeron paikkamerkki 8"/>
          <p:cNvSpPr>
            <a:spLocks noGrp="1"/>
          </p:cNvSpPr>
          <p:nvPr>
            <p:ph type="sldNum" sz="quarter" idx="12"/>
          </p:nvPr>
        </p:nvSpPr>
        <p:spPr/>
        <p:txBody>
          <a:bodyPr/>
          <a:lstStyle/>
          <a:p>
            <a:fld id="{18703AD8-2175-4736-AEA1-3F3661D1C0B3}" type="slidenum">
              <a:rPr lang="fi-FI" smtClean="0"/>
              <a:t>‹#›</a:t>
            </a:fld>
            <a:endParaRPr lang="fi-FI"/>
          </a:p>
        </p:txBody>
      </p:sp>
      <p:sp>
        <p:nvSpPr>
          <p:cNvPr id="8" name="Alatunnisteen paikkamerkki 7"/>
          <p:cNvSpPr>
            <a:spLocks noGrp="1"/>
          </p:cNvSpPr>
          <p:nvPr>
            <p:ph type="ftr" sz="quarter" idx="11"/>
          </p:nvPr>
        </p:nvSpPr>
        <p:spPr/>
        <p:txBody>
          <a:bodyPr/>
          <a:lstStyle/>
          <a:p>
            <a:endParaRPr lang="fi-FI"/>
          </a:p>
        </p:txBody>
      </p:sp>
      <p:sp>
        <p:nvSpPr>
          <p:cNvPr id="7" name="Päivämäärän paikkamerkki 6"/>
          <p:cNvSpPr>
            <a:spLocks noGrp="1"/>
          </p:cNvSpPr>
          <p:nvPr>
            <p:ph type="dt" sz="half" idx="10"/>
          </p:nvPr>
        </p:nvSpPr>
        <p:spPr/>
        <p:txBody>
          <a:bodyPr/>
          <a:lstStyle/>
          <a:p>
            <a:fld id="{B4130EDC-D889-48EA-8C5C-C7F802B3C9A8}" type="datetimeFigureOut">
              <a:rPr lang="fi-FI" smtClean="0"/>
              <a:t>2.5.2020</a:t>
            </a:fld>
            <a:endParaRPr lang="fi-FI"/>
          </a:p>
        </p:txBody>
      </p:sp>
      <p:sp>
        <p:nvSpPr>
          <p:cNvPr id="3" name="Tekstin paikkamerkki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i-FI"/>
              <a:t>Muokkaa tekstin perustyylejä napsauttamalla</a:t>
            </a:r>
          </a:p>
        </p:txBody>
      </p:sp>
      <p:sp>
        <p:nvSpPr>
          <p:cNvPr id="32" name="Sisällön paikkamerkki 31"/>
          <p:cNvSpPr>
            <a:spLocks noGrp="1"/>
          </p:cNvSpPr>
          <p:nvPr>
            <p:ph sz="half" idx="2"/>
          </p:nvPr>
        </p:nvSpPr>
        <p:spPr>
          <a:xfrm>
            <a:off x="457200" y="2201896"/>
            <a:ext cx="4038600" cy="3913632"/>
          </a:xfrm>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34" name="Sisällön paikkamerkki 33"/>
          <p:cNvSpPr>
            <a:spLocks noGrp="1"/>
          </p:cNvSpPr>
          <p:nvPr>
            <p:ph sz="quarter" idx="4"/>
          </p:nvPr>
        </p:nvSpPr>
        <p:spPr>
          <a:xfrm>
            <a:off x="4649788" y="2201896"/>
            <a:ext cx="4038600" cy="3913632"/>
          </a:xfrm>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2" name="Otsikko 1"/>
          <p:cNvSpPr>
            <a:spLocks noGrp="1"/>
          </p:cNvSpPr>
          <p:nvPr>
            <p:ph type="title"/>
          </p:nvPr>
        </p:nvSpPr>
        <p:spPr>
          <a:xfrm>
            <a:off x="457200" y="155448"/>
            <a:ext cx="8229600" cy="1143000"/>
          </a:xfrm>
        </p:spPr>
        <p:txBody>
          <a:bodyPr anchor="b" anchorCtr="0"/>
          <a:lstStyle>
            <a:lvl1pPr>
              <a:defRPr/>
            </a:lvl1pPr>
          </a:lstStyle>
          <a:p>
            <a:r>
              <a:rPr kumimoji="0" lang="fi-FI"/>
              <a:t>Muokkaa perustyyl. napsautt.</a:t>
            </a:r>
            <a:endParaRPr kumimoji="0" lang="en-US"/>
          </a:p>
        </p:txBody>
      </p:sp>
      <p:sp>
        <p:nvSpPr>
          <p:cNvPr id="12" name="Tekstin paikkamerkki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i-FI"/>
              <a:t>Muokkaa tekstin perustyylejä napsauttamalla</a:t>
            </a:r>
          </a:p>
        </p:txBody>
      </p:sp>
      <p:cxnSp>
        <p:nvCxnSpPr>
          <p:cNvPr id="10" name="Suora yhdysviiv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uora yhdysviiv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B4130EDC-D889-48EA-8C5C-C7F802B3C9A8}" type="datetimeFigureOut">
              <a:rPr lang="fi-FI" smtClean="0"/>
              <a:t>2.5.2020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18703AD8-2175-4736-AEA1-3F3661D1C0B3}" type="slidenum">
              <a:rPr lang="fi-FI" smtClean="0"/>
              <a:t>‹#›</a:t>
            </a:fld>
            <a:endParaRPr lang="fi-FI"/>
          </a:p>
        </p:txBody>
      </p:sp>
      <p:sp>
        <p:nvSpPr>
          <p:cNvPr id="2" name="Otsikko 1"/>
          <p:cNvSpPr>
            <a:spLocks noGrp="1"/>
          </p:cNvSpPr>
          <p:nvPr>
            <p:ph type="title"/>
          </p:nvPr>
        </p:nvSpPr>
        <p:spPr/>
        <p:txBody>
          <a:bodyPr/>
          <a:lstStyle/>
          <a:p>
            <a:r>
              <a:rPr kumimoji="0" lang="fi-FI"/>
              <a:t>Muokkaa perustyyl. napsautt.</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4130EDC-D889-48EA-8C5C-C7F802B3C9A8}" type="datetimeFigureOut">
              <a:rPr lang="fi-FI" smtClean="0"/>
              <a:t>2.5.2020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18703AD8-2175-4736-AEA1-3F3661D1C0B3}" type="slidenum">
              <a:rPr lang="fi-FI" smtClean="0"/>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9" name="Sisällön paikkamerkki 28"/>
          <p:cNvSpPr>
            <a:spLocks noGrp="1"/>
          </p:cNvSpPr>
          <p:nvPr>
            <p:ph sz="quarter" idx="1"/>
          </p:nvPr>
        </p:nvSpPr>
        <p:spPr>
          <a:xfrm>
            <a:off x="457200" y="457200"/>
            <a:ext cx="6248400" cy="5715000"/>
          </a:xfrm>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3" name="Tekstin paikkamerkki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i-FI"/>
              <a:t>Muokkaa tekstin perustyylejä napsauttamalla</a:t>
            </a:r>
          </a:p>
        </p:txBody>
      </p:sp>
      <p:sp>
        <p:nvSpPr>
          <p:cNvPr id="31" name="Otsikk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i-FI"/>
              <a:t>Muokkaa perustyyl. napsautt.</a:t>
            </a:r>
            <a:endParaRPr kumimoji="0" lang="en-US"/>
          </a:p>
        </p:txBody>
      </p:sp>
      <p:sp>
        <p:nvSpPr>
          <p:cNvPr id="8" name="Päivämäärän paikkamerkki 7"/>
          <p:cNvSpPr>
            <a:spLocks noGrp="1"/>
          </p:cNvSpPr>
          <p:nvPr>
            <p:ph type="dt" sz="half" idx="14"/>
          </p:nvPr>
        </p:nvSpPr>
        <p:spPr/>
        <p:txBody>
          <a:bodyPr/>
          <a:lstStyle/>
          <a:p>
            <a:fld id="{B4130EDC-D889-48EA-8C5C-C7F802B3C9A8}" type="datetimeFigureOut">
              <a:rPr lang="fi-FI" smtClean="0"/>
              <a:t>2.5.2020</a:t>
            </a:fld>
            <a:endParaRPr lang="fi-FI"/>
          </a:p>
        </p:txBody>
      </p:sp>
      <p:sp>
        <p:nvSpPr>
          <p:cNvPr id="9" name="Dian numeron paikkamerkki 8"/>
          <p:cNvSpPr>
            <a:spLocks noGrp="1"/>
          </p:cNvSpPr>
          <p:nvPr>
            <p:ph type="sldNum" sz="quarter" idx="15"/>
          </p:nvPr>
        </p:nvSpPr>
        <p:spPr/>
        <p:txBody>
          <a:bodyPr/>
          <a:lstStyle/>
          <a:p>
            <a:fld id="{18703AD8-2175-4736-AEA1-3F3661D1C0B3}" type="slidenum">
              <a:rPr lang="fi-FI" smtClean="0"/>
              <a:t>‹#›</a:t>
            </a:fld>
            <a:endParaRPr lang="fi-FI"/>
          </a:p>
        </p:txBody>
      </p:sp>
      <p:sp>
        <p:nvSpPr>
          <p:cNvPr id="10" name="Alatunnisteen paikkamerkki 9"/>
          <p:cNvSpPr>
            <a:spLocks noGrp="1"/>
          </p:cNvSpPr>
          <p:nvPr>
            <p:ph type="ftr" sz="quarter" idx="16"/>
          </p:nvPr>
        </p:nvSpPr>
        <p:spPr/>
        <p:txBody>
          <a:bodyPr/>
          <a:lstStyle/>
          <a:p>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i-FI"/>
              <a:t>Muokkaa perustyyl. napsautt.</a:t>
            </a:r>
            <a:endParaRPr kumimoji="0" lang="en-US"/>
          </a:p>
        </p:txBody>
      </p:sp>
      <p:sp>
        <p:nvSpPr>
          <p:cNvPr id="3" name="Kuvan paikkamerkki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i-FI"/>
              <a:t>Lisää kuva napsauttamalla kuvaketta</a:t>
            </a:r>
            <a:endParaRPr kumimoji="0" lang="en-US"/>
          </a:p>
        </p:txBody>
      </p:sp>
      <p:sp>
        <p:nvSpPr>
          <p:cNvPr id="4" name="Tekstin paikkamerkki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i-FI"/>
              <a:t>Muokkaa tekstin perustyylejä napsauttamalla</a:t>
            </a:r>
          </a:p>
        </p:txBody>
      </p:sp>
      <p:sp>
        <p:nvSpPr>
          <p:cNvPr id="8" name="Päivämäärän paikkamerkki 7"/>
          <p:cNvSpPr>
            <a:spLocks noGrp="1"/>
          </p:cNvSpPr>
          <p:nvPr>
            <p:ph type="dt" sz="half" idx="10"/>
          </p:nvPr>
        </p:nvSpPr>
        <p:spPr/>
        <p:txBody>
          <a:bodyPr/>
          <a:lstStyle/>
          <a:p>
            <a:fld id="{B4130EDC-D889-48EA-8C5C-C7F802B3C9A8}" type="datetimeFigureOut">
              <a:rPr lang="fi-FI" smtClean="0"/>
              <a:t>2.5.2020</a:t>
            </a:fld>
            <a:endParaRPr lang="fi-FI"/>
          </a:p>
        </p:txBody>
      </p:sp>
      <p:sp>
        <p:nvSpPr>
          <p:cNvPr id="9" name="Dian numeron paikkamerkki 8"/>
          <p:cNvSpPr>
            <a:spLocks noGrp="1"/>
          </p:cNvSpPr>
          <p:nvPr>
            <p:ph type="sldNum" sz="quarter" idx="11"/>
          </p:nvPr>
        </p:nvSpPr>
        <p:spPr/>
        <p:txBody>
          <a:bodyPr/>
          <a:lstStyle/>
          <a:p>
            <a:fld id="{18703AD8-2175-4736-AEA1-3F3661D1C0B3}" type="slidenum">
              <a:rPr lang="fi-FI" smtClean="0"/>
              <a:t>‹#›</a:t>
            </a:fld>
            <a:endParaRPr lang="fi-FI"/>
          </a:p>
        </p:txBody>
      </p:sp>
      <p:sp>
        <p:nvSpPr>
          <p:cNvPr id="10" name="Alatunnisteen paikkamerkki 9"/>
          <p:cNvSpPr>
            <a:spLocks noGrp="1"/>
          </p:cNvSpPr>
          <p:nvPr>
            <p:ph type="ftr" sz="quarter" idx="12"/>
          </p:nvPr>
        </p:nvSpPr>
        <p:spPr/>
        <p:txBody>
          <a:bodyPr/>
          <a:lstStyle/>
          <a:p>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kstin paikkamerkki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i-FI"/>
              <a:t>Muokkaa tekstin perustyylejä napsauttamalla</a:t>
            </a:r>
          </a:p>
          <a:p>
            <a:pPr lvl="1" eaLnBrk="1" latinLnBrk="0" hangingPunct="1"/>
            <a:r>
              <a:rPr kumimoji="0" lang="fi-FI"/>
              <a:t>toinen taso</a:t>
            </a:r>
          </a:p>
          <a:p>
            <a:pPr lvl="2" eaLnBrk="1" latinLnBrk="0" hangingPunct="1"/>
            <a:r>
              <a:rPr kumimoji="0" lang="fi-FI"/>
              <a:t>kolmas taso</a:t>
            </a:r>
          </a:p>
          <a:p>
            <a:pPr lvl="3" eaLnBrk="1" latinLnBrk="0" hangingPunct="1"/>
            <a:r>
              <a:rPr kumimoji="0" lang="fi-FI"/>
              <a:t>neljäs taso</a:t>
            </a:r>
          </a:p>
          <a:p>
            <a:pPr lvl="4" eaLnBrk="1" latinLnBrk="0" hangingPunct="1"/>
            <a:r>
              <a:rPr kumimoji="0" lang="fi-FI"/>
              <a:t>viides taso</a:t>
            </a:r>
            <a:endParaRPr kumimoji="0" lang="en-US"/>
          </a:p>
        </p:txBody>
      </p:sp>
      <p:sp>
        <p:nvSpPr>
          <p:cNvPr id="24" name="Päivämäärän paikkamerkki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130EDC-D889-48EA-8C5C-C7F802B3C9A8}" type="datetimeFigureOut">
              <a:rPr lang="fi-FI" smtClean="0"/>
              <a:t>2.5.2020</a:t>
            </a:fld>
            <a:endParaRPr lang="fi-FI"/>
          </a:p>
        </p:txBody>
      </p:sp>
      <p:sp>
        <p:nvSpPr>
          <p:cNvPr id="10" name="Alatunnisteen paikkamerk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i-FI"/>
          </a:p>
        </p:txBody>
      </p:sp>
      <p:sp>
        <p:nvSpPr>
          <p:cNvPr id="22" name="Dian numeron paikkamerkki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8703AD8-2175-4736-AEA1-3F3661D1C0B3}" type="slidenum">
              <a:rPr lang="fi-FI" smtClean="0"/>
              <a:t>‹#›</a:t>
            </a:fld>
            <a:endParaRPr lang="fi-FI"/>
          </a:p>
        </p:txBody>
      </p:sp>
      <p:sp>
        <p:nvSpPr>
          <p:cNvPr id="5" name="Otsikon paikkamerkki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i-FI"/>
              <a:t>Muokkaa perustyyl. napsautt.</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youtube.com/watch?v=He7Ge7Sogr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27%20tapaa%20olla%20ik&#228;v&#228;%20ihminen.do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Kansanperinnettä</a:t>
            </a:r>
          </a:p>
        </p:txBody>
      </p:sp>
      <p:pic>
        <p:nvPicPr>
          <p:cNvPr id="3" name="Kuva 2"/>
          <p:cNvPicPr>
            <a:picLocks noChangeAspect="1"/>
          </p:cNvPicPr>
          <p:nvPr/>
        </p:nvPicPr>
        <p:blipFill>
          <a:blip r:embed="rId2"/>
          <a:stretch>
            <a:fillRect/>
          </a:stretch>
        </p:blipFill>
        <p:spPr>
          <a:xfrm>
            <a:off x="6444208" y="750369"/>
            <a:ext cx="1860029" cy="1840853"/>
          </a:xfrm>
          <a:prstGeom prst="rect">
            <a:avLst/>
          </a:prstGeom>
        </p:spPr>
      </p:pic>
      <p:pic>
        <p:nvPicPr>
          <p:cNvPr id="4" name="Kuva 3"/>
          <p:cNvPicPr>
            <a:picLocks noChangeAspect="1"/>
          </p:cNvPicPr>
          <p:nvPr/>
        </p:nvPicPr>
        <p:blipFill>
          <a:blip r:embed="rId3"/>
          <a:stretch>
            <a:fillRect/>
          </a:stretch>
        </p:blipFill>
        <p:spPr>
          <a:xfrm>
            <a:off x="4582014" y="750368"/>
            <a:ext cx="1839057" cy="1840854"/>
          </a:xfrm>
          <a:prstGeom prst="rect">
            <a:avLst/>
          </a:prstGeom>
        </p:spPr>
      </p:pic>
      <p:pic>
        <p:nvPicPr>
          <p:cNvPr id="5" name="Kuva 4"/>
          <p:cNvPicPr>
            <a:picLocks noChangeAspect="1"/>
          </p:cNvPicPr>
          <p:nvPr/>
        </p:nvPicPr>
        <p:blipFill>
          <a:blip r:embed="rId4"/>
          <a:stretch>
            <a:fillRect/>
          </a:stretch>
        </p:blipFill>
        <p:spPr>
          <a:xfrm>
            <a:off x="2614661" y="750368"/>
            <a:ext cx="1944216" cy="1840854"/>
          </a:xfrm>
          <a:prstGeom prst="rect">
            <a:avLst/>
          </a:prstGeom>
        </p:spPr>
      </p:pic>
      <p:pic>
        <p:nvPicPr>
          <p:cNvPr id="6" name="Kuva 5"/>
          <p:cNvPicPr>
            <a:picLocks noChangeAspect="1"/>
          </p:cNvPicPr>
          <p:nvPr/>
        </p:nvPicPr>
        <p:blipFill>
          <a:blip r:embed="rId5"/>
          <a:stretch>
            <a:fillRect/>
          </a:stretch>
        </p:blipFill>
        <p:spPr>
          <a:xfrm>
            <a:off x="655719" y="750368"/>
            <a:ext cx="1905000" cy="1840854"/>
          </a:xfrm>
          <a:prstGeom prst="rect">
            <a:avLst/>
          </a:prstGeom>
        </p:spPr>
      </p:pic>
      <p:pic>
        <p:nvPicPr>
          <p:cNvPr id="7" name="Kuva 6"/>
          <p:cNvPicPr>
            <a:picLocks noChangeAspect="1"/>
          </p:cNvPicPr>
          <p:nvPr/>
        </p:nvPicPr>
        <p:blipFill>
          <a:blip r:embed="rId6"/>
          <a:stretch>
            <a:fillRect/>
          </a:stretch>
        </p:blipFill>
        <p:spPr>
          <a:xfrm>
            <a:off x="709661" y="4032106"/>
            <a:ext cx="1905000" cy="1828049"/>
          </a:xfrm>
          <a:prstGeom prst="rect">
            <a:avLst/>
          </a:prstGeom>
        </p:spPr>
      </p:pic>
      <p:pic>
        <p:nvPicPr>
          <p:cNvPr id="8" name="Kuva 7"/>
          <p:cNvPicPr>
            <a:picLocks noChangeAspect="1"/>
          </p:cNvPicPr>
          <p:nvPr/>
        </p:nvPicPr>
        <p:blipFill>
          <a:blip r:embed="rId7"/>
          <a:stretch>
            <a:fillRect/>
          </a:stretch>
        </p:blipFill>
        <p:spPr>
          <a:xfrm>
            <a:off x="2737994" y="4032107"/>
            <a:ext cx="2762250" cy="1828049"/>
          </a:xfrm>
          <a:prstGeom prst="rect">
            <a:avLst/>
          </a:prstGeom>
        </p:spPr>
      </p:pic>
      <p:pic>
        <p:nvPicPr>
          <p:cNvPr id="9" name="Kuva 8"/>
          <p:cNvPicPr>
            <a:picLocks noChangeAspect="1"/>
          </p:cNvPicPr>
          <p:nvPr/>
        </p:nvPicPr>
        <p:blipFill>
          <a:blip r:embed="rId8"/>
          <a:stretch>
            <a:fillRect/>
          </a:stretch>
        </p:blipFill>
        <p:spPr>
          <a:xfrm>
            <a:off x="5623577" y="4032106"/>
            <a:ext cx="2619375" cy="1828049"/>
          </a:xfrm>
          <a:prstGeom prst="rect">
            <a:avLst/>
          </a:prstGeom>
        </p:spPr>
      </p:pic>
    </p:spTree>
    <p:extLst>
      <p:ext uri="{BB962C8B-B14F-4D97-AF65-F5344CB8AC3E}">
        <p14:creationId xmlns:p14="http://schemas.microsoft.com/office/powerpoint/2010/main" val="131484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a:bodyPr>
          <a:lstStyle/>
          <a:p>
            <a:r>
              <a:rPr lang="fi-FI" sz="3200" dirty="0"/>
              <a:t>Perinneruoat</a:t>
            </a:r>
          </a:p>
          <a:p>
            <a:r>
              <a:rPr lang="fi-FI" sz="3200" dirty="0"/>
              <a:t>Kudontamallit</a:t>
            </a:r>
          </a:p>
          <a:p>
            <a:r>
              <a:rPr lang="fi-FI" sz="3200" dirty="0"/>
              <a:t>Kansansävelmät</a:t>
            </a:r>
          </a:p>
          <a:p>
            <a:r>
              <a:rPr lang="fi-FI" sz="3200" dirty="0"/>
              <a:t>Lapsuuden leikit, esim. </a:t>
            </a:r>
            <a:r>
              <a:rPr lang="fi-FI" sz="3200" i="1" dirty="0"/>
              <a:t>Kuka pelkää</a:t>
            </a:r>
            <a:r>
              <a:rPr lang="fi-FI" sz="3200" dirty="0"/>
              <a:t>…?</a:t>
            </a:r>
          </a:p>
          <a:p>
            <a:r>
              <a:rPr lang="fi-FI" sz="3200" dirty="0"/>
              <a:t>Kaupunkitarinat</a:t>
            </a:r>
          </a:p>
        </p:txBody>
      </p:sp>
      <p:sp>
        <p:nvSpPr>
          <p:cNvPr id="2" name="Otsikko 1"/>
          <p:cNvSpPr>
            <a:spLocks noGrp="1"/>
          </p:cNvSpPr>
          <p:nvPr>
            <p:ph type="title"/>
          </p:nvPr>
        </p:nvSpPr>
        <p:spPr/>
        <p:txBody>
          <a:bodyPr/>
          <a:lstStyle/>
          <a:p>
            <a:r>
              <a:rPr lang="fi-FI" dirty="0">
                <a:solidFill>
                  <a:srgbClr val="FFC000"/>
                </a:solidFill>
              </a:rPr>
              <a:t>Muita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95" y="458112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605119"/>
            <a:ext cx="1524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786509"/>
            <a:ext cx="2984376" cy="133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81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600200"/>
            <a:ext cx="8229600" cy="5069160"/>
          </a:xfrm>
        </p:spPr>
        <p:txBody>
          <a:bodyPr>
            <a:normAutofit/>
          </a:bodyPr>
          <a:lstStyle/>
          <a:p>
            <a:r>
              <a:rPr lang="fi-FI" sz="2800" dirty="0">
                <a:solidFill>
                  <a:srgbClr val="0070C0"/>
                </a:solidFill>
              </a:rPr>
              <a:t>Kansainvälinen alkuperä</a:t>
            </a:r>
            <a:r>
              <a:rPr lang="fi-FI" sz="2800" dirty="0"/>
              <a:t>: olet saattanut kuulla/lukea saman tarinan ennenkin.</a:t>
            </a:r>
          </a:p>
          <a:p>
            <a:r>
              <a:rPr lang="fi-FI" sz="2800" dirty="0">
                <a:solidFill>
                  <a:srgbClr val="0070C0"/>
                </a:solidFill>
              </a:rPr>
              <a:t>Tapahtumapaikkana</a:t>
            </a:r>
            <a:r>
              <a:rPr lang="fi-FI" sz="2800" dirty="0"/>
              <a:t> usein Suomen kaupunki, esim. Turku tai Lappeenranta.</a:t>
            </a:r>
          </a:p>
          <a:p>
            <a:r>
              <a:rPr lang="fi-FI" sz="2800" dirty="0"/>
              <a:t>Tapahtunut esim. tuttavalle tai tuttavan tuttavalle.</a:t>
            </a:r>
          </a:p>
          <a:p>
            <a:r>
              <a:rPr lang="fi-FI" sz="2800" dirty="0"/>
              <a:t>”Tämä ei ole lehdissä, koska se olisi hirveä skandaali.”</a:t>
            </a:r>
          </a:p>
          <a:p>
            <a:r>
              <a:rPr lang="fi-FI" sz="2800" dirty="0"/>
              <a:t>Ei tarkkoja yksityiskohtia, esim. </a:t>
            </a:r>
          </a:p>
          <a:p>
            <a:pPr marL="0" indent="0">
              <a:buNone/>
            </a:pPr>
            <a:r>
              <a:rPr lang="fi-FI" sz="2800" dirty="0"/>
              <a:t>		”Yks äijä lähti duunista ja…”</a:t>
            </a:r>
          </a:p>
          <a:p>
            <a:pPr marL="0" indent="0">
              <a:buNone/>
            </a:pPr>
            <a:r>
              <a:rPr lang="fi-FI" sz="2800" dirty="0"/>
              <a:t>		”Yks nainen oli </a:t>
            </a:r>
            <a:r>
              <a:rPr lang="fi-FI" sz="2800" dirty="0" err="1"/>
              <a:t>ollu</a:t>
            </a:r>
            <a:r>
              <a:rPr lang="fi-FI" sz="2800" dirty="0"/>
              <a:t> etelässä ja…”</a:t>
            </a:r>
          </a:p>
        </p:txBody>
      </p:sp>
      <p:sp>
        <p:nvSpPr>
          <p:cNvPr id="2" name="Otsikko 1"/>
          <p:cNvSpPr>
            <a:spLocks noGrp="1"/>
          </p:cNvSpPr>
          <p:nvPr>
            <p:ph type="title"/>
          </p:nvPr>
        </p:nvSpPr>
        <p:spPr/>
        <p:txBody>
          <a:bodyPr/>
          <a:lstStyle/>
          <a:p>
            <a:r>
              <a:rPr lang="fi-FI" dirty="0">
                <a:solidFill>
                  <a:srgbClr val="FFC000"/>
                </a:solidFill>
              </a:rPr>
              <a:t>Kaupunkitarinan tuntomerkkejä</a:t>
            </a:r>
          </a:p>
        </p:txBody>
      </p:sp>
    </p:spTree>
    <p:extLst>
      <p:ext uri="{BB962C8B-B14F-4D97-AF65-F5344CB8AC3E}">
        <p14:creationId xmlns:p14="http://schemas.microsoft.com/office/powerpoint/2010/main" val="229176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72067" y="1556792"/>
            <a:ext cx="7660373" cy="4968552"/>
          </a:xfrm>
        </p:spPr>
        <p:txBody>
          <a:bodyPr>
            <a:normAutofit/>
          </a:bodyPr>
          <a:lstStyle/>
          <a:p>
            <a:r>
              <a:rPr lang="fi-FI" sz="2800" dirty="0"/>
              <a:t>Kerrotaan usein tosijuttujen seassa, esim. hoitovirhetarinat (kirjoita 2 – 3 näistä):</a:t>
            </a:r>
          </a:p>
          <a:p>
            <a:pPr lvl="1"/>
            <a:r>
              <a:rPr lang="fi-FI" sz="2400" i="1" dirty="0"/>
              <a:t>Allerginen reaktio tappoi potilaan</a:t>
            </a:r>
          </a:p>
          <a:p>
            <a:pPr lvl="1"/>
            <a:r>
              <a:rPr lang="fi-FI" sz="2400" i="1" dirty="0"/>
              <a:t>Sairaalabakteeri söi jalan</a:t>
            </a:r>
          </a:p>
          <a:p>
            <a:pPr lvl="1"/>
            <a:r>
              <a:rPr lang="fi-FI" sz="2400" i="1" dirty="0"/>
              <a:t>Kännykän käyttö sairaalassa tappoi syöpäpotilaan</a:t>
            </a:r>
          </a:p>
          <a:p>
            <a:pPr lvl="1"/>
            <a:r>
              <a:rPr lang="fi-FI" sz="2400" i="1" dirty="0"/>
              <a:t>Piilolinssit liimautuivat röntgenissä silmiin</a:t>
            </a:r>
          </a:p>
          <a:p>
            <a:pPr lvl="1"/>
            <a:r>
              <a:rPr lang="fi-FI" sz="2400" i="1" dirty="0"/>
              <a:t>Loukkaantunut mies kertoo ambulanssikuskeille kovaonnisesta päivästään </a:t>
            </a:r>
            <a:r>
              <a:rPr lang="fi-FI" sz="2400" i="1" dirty="0">
                <a:sym typeface="Wingdings" panose="05000000000000000000" pitchFamily="2" charset="2"/>
              </a:rPr>
              <a:t> miehet nauravat niin paljon, että pudottavat paarit  mieheltä katkeaa vielä käsi</a:t>
            </a:r>
            <a:endParaRPr lang="fi-FI" sz="2400" i="1" dirty="0"/>
          </a:p>
          <a:p>
            <a:pPr lvl="1"/>
            <a:endParaRPr lang="fi-FI" dirty="0"/>
          </a:p>
          <a:p>
            <a:endParaRPr lang="fi-FI" dirty="0"/>
          </a:p>
        </p:txBody>
      </p:sp>
      <p:sp>
        <p:nvSpPr>
          <p:cNvPr id="2" name="Otsikko 1"/>
          <p:cNvSpPr>
            <a:spLocks noGrp="1"/>
          </p:cNvSpPr>
          <p:nvPr>
            <p:ph type="title"/>
          </p:nvPr>
        </p:nvSpPr>
        <p:spPr/>
        <p:txBody>
          <a:bodyPr/>
          <a:lstStyle/>
          <a:p>
            <a:r>
              <a:rPr lang="fi-FI" dirty="0">
                <a:solidFill>
                  <a:srgbClr val="FFC000"/>
                </a:solidFill>
              </a:rPr>
              <a:t>Lisää tuntomerkkejä</a:t>
            </a:r>
          </a:p>
        </p:txBody>
      </p:sp>
    </p:spTree>
    <p:extLst>
      <p:ext uri="{BB962C8B-B14F-4D97-AF65-F5344CB8AC3E}">
        <p14:creationId xmlns:p14="http://schemas.microsoft.com/office/powerpoint/2010/main" val="2227386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692696"/>
            <a:ext cx="8229600" cy="6048672"/>
          </a:xfrm>
        </p:spPr>
        <p:txBody>
          <a:bodyPr>
            <a:normAutofit fontScale="47500" lnSpcReduction="20000"/>
          </a:bodyPr>
          <a:lstStyle/>
          <a:p>
            <a:pPr marL="0" indent="0">
              <a:lnSpc>
                <a:spcPct val="120000"/>
              </a:lnSpc>
              <a:spcBef>
                <a:spcPts val="0"/>
              </a:spcBef>
              <a:buNone/>
            </a:pPr>
            <a:r>
              <a:rPr lang="fi-FI" sz="3700" dirty="0"/>
              <a:t> </a:t>
            </a:r>
          </a:p>
          <a:p>
            <a:pPr>
              <a:lnSpc>
                <a:spcPct val="120000"/>
              </a:lnSpc>
              <a:spcBef>
                <a:spcPts val="0"/>
              </a:spcBef>
            </a:pPr>
            <a:r>
              <a:rPr lang="fi-FI" sz="4400" dirty="0"/>
              <a:t>Muslimit vaativat Espoon betoniporsaiden poistamista </a:t>
            </a:r>
          </a:p>
          <a:p>
            <a:pPr>
              <a:lnSpc>
                <a:spcPct val="120000"/>
              </a:lnSpc>
              <a:spcBef>
                <a:spcPts val="0"/>
              </a:spcBef>
            </a:pPr>
            <a:r>
              <a:rPr lang="fi-FI" sz="4400" dirty="0"/>
              <a:t>Walt Disney on syväjäädytetty </a:t>
            </a:r>
          </a:p>
          <a:p>
            <a:pPr>
              <a:lnSpc>
                <a:spcPct val="120000"/>
              </a:lnSpc>
              <a:spcBef>
                <a:spcPts val="0"/>
              </a:spcBef>
            </a:pPr>
            <a:r>
              <a:rPr lang="fi-FI" sz="4400" dirty="0"/>
              <a:t>New Yorkin viemäreissä asuu alligaattoripopulaatio, joka on syntynyt ihmisten huuhdottua lemmikkialligaattoreitaan alas vessanpöntöstä. </a:t>
            </a:r>
          </a:p>
          <a:p>
            <a:pPr>
              <a:lnSpc>
                <a:spcPct val="120000"/>
              </a:lnSpc>
              <a:spcBef>
                <a:spcPts val="0"/>
              </a:spcBef>
            </a:pPr>
            <a:r>
              <a:rPr lang="fi-FI" sz="4400" dirty="0"/>
              <a:t>Erilaiset "katoava liftari" -tyyppiset kertomukset</a:t>
            </a:r>
          </a:p>
          <a:p>
            <a:pPr>
              <a:lnSpc>
                <a:spcPct val="120000"/>
              </a:lnSpc>
              <a:spcBef>
                <a:spcPts val="0"/>
              </a:spcBef>
            </a:pPr>
            <a:r>
              <a:rPr lang="fi-FI" sz="4400" dirty="0" err="1"/>
              <a:t>jukkapalmun</a:t>
            </a:r>
            <a:r>
              <a:rPr lang="fi-FI" sz="4400" dirty="0"/>
              <a:t> sisältä ryömi esiin eksoottinen hämähäkki </a:t>
            </a:r>
          </a:p>
          <a:p>
            <a:pPr>
              <a:lnSpc>
                <a:spcPct val="120000"/>
              </a:lnSpc>
              <a:spcBef>
                <a:spcPts val="0"/>
              </a:spcBef>
            </a:pPr>
            <a:r>
              <a:rPr lang="fi-FI" sz="4400" dirty="0"/>
              <a:t>Matkapuhelinten radioaallot aiheuttavat mehiläisten kuolemia </a:t>
            </a:r>
          </a:p>
          <a:p>
            <a:pPr>
              <a:lnSpc>
                <a:spcPct val="120000"/>
              </a:lnSpc>
              <a:spcBef>
                <a:spcPts val="0"/>
              </a:spcBef>
            </a:pPr>
            <a:r>
              <a:rPr lang="fi-FI" sz="4400" dirty="0"/>
              <a:t>”</a:t>
            </a:r>
            <a:r>
              <a:rPr lang="fi-FI" sz="4400" dirty="0" err="1"/>
              <a:t>Essonbaarilegenda</a:t>
            </a:r>
            <a:r>
              <a:rPr lang="fi-FI" sz="4400" dirty="0"/>
              <a:t>”: CD-levy taustapeilissä häiritsee poliisin tutkaa </a:t>
            </a:r>
          </a:p>
          <a:p>
            <a:pPr>
              <a:lnSpc>
                <a:spcPct val="120000"/>
              </a:lnSpc>
              <a:spcBef>
                <a:spcPts val="0"/>
              </a:spcBef>
            </a:pPr>
            <a:r>
              <a:rPr lang="fi-FI" sz="4400" dirty="0"/>
              <a:t>Peruskoulun kouluruokailun perunat, "kumiperunat", pomppivat kuin superpallot </a:t>
            </a:r>
          </a:p>
          <a:p>
            <a:pPr>
              <a:lnSpc>
                <a:spcPct val="120000"/>
              </a:lnSpc>
              <a:spcBef>
                <a:spcPts val="0"/>
              </a:spcBef>
            </a:pPr>
            <a:r>
              <a:rPr lang="fi-FI" sz="4400" dirty="0"/>
              <a:t>Coca-Cola sisältää kokaiinia </a:t>
            </a:r>
          </a:p>
          <a:p>
            <a:pPr>
              <a:lnSpc>
                <a:spcPct val="120000"/>
              </a:lnSpc>
              <a:spcBef>
                <a:spcPts val="0"/>
              </a:spcBef>
            </a:pPr>
            <a:r>
              <a:rPr lang="fi-FI" sz="4400" dirty="0"/>
              <a:t>Coca-Cola-lasiin yöksi jätetty ihmisen hammas häviää liuettuaan yön aikana juomaan </a:t>
            </a:r>
          </a:p>
          <a:p>
            <a:pPr>
              <a:lnSpc>
                <a:spcPct val="120000"/>
              </a:lnSpc>
              <a:spcBef>
                <a:spcPts val="0"/>
              </a:spcBef>
            </a:pPr>
            <a:r>
              <a:rPr lang="fi-FI" sz="4400" dirty="0"/>
              <a:t>miniatyyrikissoja kasvatetaan lasipulloissa</a:t>
            </a:r>
          </a:p>
          <a:p>
            <a:pPr>
              <a:lnSpc>
                <a:spcPct val="120000"/>
              </a:lnSpc>
              <a:spcBef>
                <a:spcPts val="0"/>
              </a:spcBef>
            </a:pPr>
            <a:r>
              <a:rPr lang="fi-FI" sz="4400" dirty="0"/>
              <a:t>Banaaninkuoressa on psykoaktiivista ainetta,  ”</a:t>
            </a:r>
            <a:r>
              <a:rPr lang="fi-FI" sz="4400" dirty="0" err="1"/>
              <a:t>bananadiinia</a:t>
            </a:r>
            <a:r>
              <a:rPr lang="fi-FI" sz="4400" dirty="0"/>
              <a:t>”, jonka polttamisesta seuraa hallusinaatioita </a:t>
            </a:r>
          </a:p>
          <a:p>
            <a:endParaRPr lang="fi-FI" dirty="0"/>
          </a:p>
        </p:txBody>
      </p:sp>
      <p:sp>
        <p:nvSpPr>
          <p:cNvPr id="2" name="Otsikko 1"/>
          <p:cNvSpPr>
            <a:spLocks noGrp="1"/>
          </p:cNvSpPr>
          <p:nvPr>
            <p:ph type="title"/>
          </p:nvPr>
        </p:nvSpPr>
        <p:spPr/>
        <p:txBody>
          <a:bodyPr>
            <a:normAutofit fontScale="90000"/>
          </a:bodyPr>
          <a:lstStyle/>
          <a:p>
            <a:r>
              <a:rPr lang="fi-FI" b="1" dirty="0">
                <a:solidFill>
                  <a:srgbClr val="FFC000"/>
                </a:solidFill>
              </a:rPr>
              <a:t>*Tunnettuja kaupunkitarinoita</a:t>
            </a:r>
            <a:br>
              <a:rPr lang="fi-FI" dirty="0"/>
            </a:br>
            <a:endParaRPr lang="fi-FI" dirty="0"/>
          </a:p>
        </p:txBody>
      </p:sp>
    </p:spTree>
    <p:extLst>
      <p:ext uri="{BB962C8B-B14F-4D97-AF65-F5344CB8AC3E}">
        <p14:creationId xmlns:p14="http://schemas.microsoft.com/office/powerpoint/2010/main" val="33127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124744"/>
            <a:ext cx="8229600" cy="6048672"/>
          </a:xfrm>
        </p:spPr>
        <p:txBody>
          <a:bodyPr>
            <a:normAutofit fontScale="70000" lnSpcReduction="20000"/>
          </a:bodyPr>
          <a:lstStyle/>
          <a:p>
            <a:r>
              <a:rPr lang="fi-FI" sz="4300" dirty="0">
                <a:solidFill>
                  <a:srgbClr val="0070C0"/>
                </a:solidFill>
              </a:rPr>
              <a:t>Kuoleva lapsi </a:t>
            </a:r>
            <a:r>
              <a:rPr lang="fi-FI" sz="4300" dirty="0"/>
              <a:t>-kirjeet</a:t>
            </a:r>
          </a:p>
          <a:p>
            <a:r>
              <a:rPr lang="fi-FI" sz="4300" dirty="0" err="1">
                <a:solidFill>
                  <a:srgbClr val="0070C0"/>
                </a:solidFill>
              </a:rPr>
              <a:t>PIN-koodi</a:t>
            </a:r>
            <a:r>
              <a:rPr lang="fi-FI" sz="4300" dirty="0"/>
              <a:t> takaperin hälyttää poliisin paikalle</a:t>
            </a:r>
          </a:p>
          <a:p>
            <a:r>
              <a:rPr lang="fi-FI" sz="4300" dirty="0">
                <a:solidFill>
                  <a:srgbClr val="0070C0"/>
                </a:solidFill>
              </a:rPr>
              <a:t>Adam </a:t>
            </a:r>
            <a:r>
              <a:rPr lang="fi-FI" sz="4300" dirty="0" err="1">
                <a:solidFill>
                  <a:srgbClr val="0070C0"/>
                </a:solidFill>
              </a:rPr>
              <a:t>Sandler</a:t>
            </a:r>
            <a:r>
              <a:rPr lang="fi-FI" sz="4300" dirty="0">
                <a:solidFill>
                  <a:srgbClr val="0070C0"/>
                </a:solidFill>
              </a:rPr>
              <a:t> </a:t>
            </a:r>
            <a:r>
              <a:rPr lang="fi-FI" sz="4300" dirty="0"/>
              <a:t>kuoli lumilautailuonnettomuudessa</a:t>
            </a:r>
          </a:p>
          <a:p>
            <a:r>
              <a:rPr lang="fi-FI" sz="4300" dirty="0">
                <a:solidFill>
                  <a:srgbClr val="0070C0"/>
                </a:solidFill>
              </a:rPr>
              <a:t>NASA</a:t>
            </a:r>
            <a:r>
              <a:rPr lang="fi-FI" sz="4300" dirty="0"/>
              <a:t> ennustaa täydellistä tietojärjestelmien romahdusta joulukuussa 2012</a:t>
            </a:r>
          </a:p>
          <a:p>
            <a:r>
              <a:rPr lang="fi-FI" sz="4300" dirty="0"/>
              <a:t>Tähteeksi jäänyt </a:t>
            </a:r>
            <a:r>
              <a:rPr lang="fi-FI" sz="4300" dirty="0">
                <a:solidFill>
                  <a:srgbClr val="0070C0"/>
                </a:solidFill>
              </a:rPr>
              <a:t>sipuli</a:t>
            </a:r>
            <a:r>
              <a:rPr lang="fi-FI" sz="4300" dirty="0"/>
              <a:t> on myrkyllistä</a:t>
            </a:r>
          </a:p>
          <a:p>
            <a:r>
              <a:rPr lang="fi-FI" sz="4300" dirty="0">
                <a:solidFill>
                  <a:srgbClr val="0070C0"/>
                </a:solidFill>
              </a:rPr>
              <a:t>Hämähäkin puremasta </a:t>
            </a:r>
            <a:r>
              <a:rPr lang="fi-FI" sz="4300" dirty="0"/>
              <a:t>pahenevat vammat</a:t>
            </a:r>
          </a:p>
          <a:p>
            <a:r>
              <a:rPr lang="fi-FI" sz="4300" dirty="0"/>
              <a:t>Lapset syövät </a:t>
            </a:r>
            <a:r>
              <a:rPr lang="fi-FI" sz="4300" dirty="0">
                <a:solidFill>
                  <a:srgbClr val="0070C0"/>
                </a:solidFill>
              </a:rPr>
              <a:t>illalla makeisia </a:t>
            </a:r>
            <a:r>
              <a:rPr lang="fi-FI" sz="4300" dirty="0"/>
              <a:t>– yöllä muurahaiset ryömivät korvien kautta aivoihin!</a:t>
            </a:r>
          </a:p>
          <a:p>
            <a:r>
              <a:rPr lang="fi-FI" sz="4300" dirty="0">
                <a:solidFill>
                  <a:srgbClr val="0070C0"/>
                </a:solidFill>
              </a:rPr>
              <a:t>Toukkia rinnoissa </a:t>
            </a:r>
            <a:r>
              <a:rPr lang="fi-FI" sz="4300" dirty="0"/>
              <a:t>– pese rintaliivisi!</a:t>
            </a:r>
          </a:p>
          <a:p>
            <a:r>
              <a:rPr lang="fi-FI" sz="4300" dirty="0">
                <a:solidFill>
                  <a:srgbClr val="0070C0"/>
                </a:solidFill>
              </a:rPr>
              <a:t>Tappava kampaus</a:t>
            </a:r>
            <a:r>
              <a:rPr lang="fi-FI" sz="4300" dirty="0"/>
              <a:t>: sokerivedellä kastellut hiukset </a:t>
            </a:r>
            <a:r>
              <a:rPr lang="fi-FI" sz="4300" dirty="0">
                <a:sym typeface="Wingdings" panose="05000000000000000000" pitchFamily="2" charset="2"/>
              </a:rPr>
              <a:t> rotat/ötökät syövät yöllä kuoliaaksi</a:t>
            </a:r>
            <a:endParaRPr lang="fi-FI" sz="4300" dirty="0"/>
          </a:p>
          <a:p>
            <a:endParaRPr lang="fi-FI" dirty="0"/>
          </a:p>
        </p:txBody>
      </p:sp>
      <p:sp>
        <p:nvSpPr>
          <p:cNvPr id="2" name="Otsikko 1"/>
          <p:cNvSpPr>
            <a:spLocks noGrp="1"/>
          </p:cNvSpPr>
          <p:nvPr>
            <p:ph type="title"/>
          </p:nvPr>
        </p:nvSpPr>
        <p:spPr/>
        <p:txBody>
          <a:bodyPr>
            <a:normAutofit fontScale="90000"/>
          </a:bodyPr>
          <a:lstStyle/>
          <a:p>
            <a:r>
              <a:rPr lang="fi-FI" b="1" dirty="0">
                <a:solidFill>
                  <a:srgbClr val="FFC000"/>
                </a:solidFill>
              </a:rPr>
              <a:t>*Amerikkalaisia kaupunkitarinoita</a:t>
            </a:r>
            <a:br>
              <a:rPr lang="fi-FI" dirty="0"/>
            </a:br>
            <a:endParaRPr lang="fi-FI" dirty="0"/>
          </a:p>
        </p:txBody>
      </p:sp>
    </p:spTree>
    <p:extLst>
      <p:ext uri="{BB962C8B-B14F-4D97-AF65-F5344CB8AC3E}">
        <p14:creationId xmlns:p14="http://schemas.microsoft.com/office/powerpoint/2010/main" val="388074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67544" y="476672"/>
            <a:ext cx="8568952" cy="6696744"/>
          </a:xfrm>
        </p:spPr>
        <p:txBody>
          <a:bodyPr>
            <a:noAutofit/>
          </a:bodyPr>
          <a:lstStyle/>
          <a:p>
            <a:r>
              <a:rPr lang="fi-FI" sz="2100" dirty="0"/>
              <a:t>Jos seisot peilin edessä ja sanot kolme kertaa ”</a:t>
            </a:r>
            <a:r>
              <a:rPr lang="fi-FI" sz="2100" dirty="0" err="1">
                <a:solidFill>
                  <a:srgbClr val="FF0000"/>
                </a:solidFill>
              </a:rPr>
              <a:t>bloody</a:t>
            </a:r>
            <a:r>
              <a:rPr lang="fi-FI" sz="2100" dirty="0">
                <a:solidFill>
                  <a:srgbClr val="FF0000"/>
                </a:solidFill>
              </a:rPr>
              <a:t> Mary</a:t>
            </a:r>
            <a:r>
              <a:rPr lang="fi-FI" sz="2100" dirty="0"/>
              <a:t>”, pelottava aave ilmestyy.</a:t>
            </a:r>
          </a:p>
          <a:p>
            <a:r>
              <a:rPr lang="fi-FI" sz="2100" dirty="0">
                <a:solidFill>
                  <a:srgbClr val="FF0000"/>
                </a:solidFill>
              </a:rPr>
              <a:t>New </a:t>
            </a:r>
            <a:r>
              <a:rPr lang="fi-FI" sz="2100" dirty="0" err="1">
                <a:solidFill>
                  <a:srgbClr val="FF0000"/>
                </a:solidFill>
              </a:rPr>
              <a:t>Orleansin</a:t>
            </a:r>
            <a:r>
              <a:rPr lang="fi-FI" sz="2100" dirty="0">
                <a:solidFill>
                  <a:srgbClr val="FF0000"/>
                </a:solidFill>
              </a:rPr>
              <a:t> munuaisvarkaat</a:t>
            </a:r>
            <a:r>
              <a:rPr lang="fi-FI" sz="2100" dirty="0"/>
              <a:t>: turisteja varoiteltiin 1990-luvulla siitä, että rikolliset huumaavat heidät ja leikkaavat heiltä munuaiset.</a:t>
            </a:r>
          </a:p>
          <a:p>
            <a:r>
              <a:rPr lang="fi-FI" sz="2100" dirty="0">
                <a:solidFill>
                  <a:srgbClr val="FF0000"/>
                </a:solidFill>
              </a:rPr>
              <a:t>Ostoksia vievää </a:t>
            </a:r>
            <a:r>
              <a:rPr lang="fi-FI" sz="2100" dirty="0"/>
              <a:t>naista ammutaan päähän – aivot valuvat ulos!</a:t>
            </a:r>
          </a:p>
          <a:p>
            <a:r>
              <a:rPr lang="fi-FI" sz="2100" dirty="0">
                <a:solidFill>
                  <a:srgbClr val="FF0000"/>
                </a:solidFill>
              </a:rPr>
              <a:t>17-vuotias tyttö </a:t>
            </a:r>
            <a:r>
              <a:rPr lang="fi-FI" sz="2100" dirty="0"/>
              <a:t>työnnettiin viemäriin ja tapettiin – jos et vie viestiä eteenpäin, hän tulee kimppuusi.</a:t>
            </a:r>
          </a:p>
          <a:p>
            <a:r>
              <a:rPr lang="fi-FI" sz="2100" dirty="0">
                <a:solidFill>
                  <a:srgbClr val="FF0000"/>
                </a:solidFill>
              </a:rPr>
              <a:t>Eteläafrikkalaiset tappajabanaanit</a:t>
            </a:r>
            <a:r>
              <a:rPr lang="fi-FI" sz="2100" dirty="0"/>
              <a:t>: banaanilastista on löydetty lihansyöjäbakteeria</a:t>
            </a:r>
          </a:p>
          <a:p>
            <a:r>
              <a:rPr lang="fi-FI" sz="2100" dirty="0">
                <a:solidFill>
                  <a:srgbClr val="FF0000"/>
                </a:solidFill>
              </a:rPr>
              <a:t>Matkapuhelinnumerot</a:t>
            </a:r>
            <a:r>
              <a:rPr lang="fi-FI" sz="2100" dirty="0"/>
              <a:t> tulevat julkisiksi ensi kuussa </a:t>
            </a:r>
            <a:r>
              <a:rPr lang="fi-FI" sz="2100" dirty="0">
                <a:sym typeface="Wingdings"/>
              </a:rPr>
              <a:t></a:t>
            </a:r>
            <a:r>
              <a:rPr lang="fi-FI" sz="2100" dirty="0"/>
              <a:t> lähetä tekstiviesti…</a:t>
            </a:r>
          </a:p>
          <a:p>
            <a:r>
              <a:rPr lang="fi-FI" sz="2100" dirty="0" err="1">
                <a:solidFill>
                  <a:srgbClr val="FF0000"/>
                </a:solidFill>
              </a:rPr>
              <a:t>spokeo.com</a:t>
            </a:r>
            <a:r>
              <a:rPr lang="fi-FI" sz="2100" dirty="0"/>
              <a:t>: kuvia talostasi, luottotiedot, ammatti, asukkaiden lukumäärä. Paina yksityisyysnappulaa, jos et halua tietojesi näkyvän.</a:t>
            </a:r>
          </a:p>
          <a:p>
            <a:r>
              <a:rPr lang="fi-FI" sz="2100" dirty="0" err="1">
                <a:solidFill>
                  <a:srgbClr val="FF0000"/>
                </a:solidFill>
              </a:rPr>
              <a:t>Lagy</a:t>
            </a:r>
            <a:r>
              <a:rPr lang="fi-FI" sz="2100" dirty="0">
                <a:solidFill>
                  <a:srgbClr val="FF0000"/>
                </a:solidFill>
              </a:rPr>
              <a:t> </a:t>
            </a:r>
            <a:r>
              <a:rPr lang="fi-FI" sz="2100" dirty="0" err="1">
                <a:solidFill>
                  <a:srgbClr val="FF0000"/>
                </a:solidFill>
              </a:rPr>
              <a:t>Gaga</a:t>
            </a:r>
            <a:r>
              <a:rPr lang="fi-FI" sz="2100" dirty="0"/>
              <a:t> on hermafrodiitti (syntyi miehenä)</a:t>
            </a:r>
          </a:p>
          <a:p>
            <a:r>
              <a:rPr lang="fi-FI" sz="2100" dirty="0">
                <a:solidFill>
                  <a:srgbClr val="FF0000"/>
                </a:solidFill>
              </a:rPr>
              <a:t>Jamie Lee </a:t>
            </a:r>
            <a:r>
              <a:rPr lang="fi-FI" sz="2100" dirty="0" err="1">
                <a:solidFill>
                  <a:srgbClr val="FF0000"/>
                </a:solidFill>
              </a:rPr>
              <a:t>Curtis</a:t>
            </a:r>
            <a:r>
              <a:rPr lang="fi-FI" sz="2100" dirty="0">
                <a:solidFill>
                  <a:srgbClr val="FF0000"/>
                </a:solidFill>
              </a:rPr>
              <a:t> </a:t>
            </a:r>
            <a:r>
              <a:rPr lang="fi-FI" sz="2100" dirty="0"/>
              <a:t>on hermafrodiitti</a:t>
            </a:r>
          </a:p>
          <a:p>
            <a:r>
              <a:rPr lang="fi-FI" sz="2100" dirty="0">
                <a:solidFill>
                  <a:srgbClr val="FF0000"/>
                </a:solidFill>
              </a:rPr>
              <a:t>Richard </a:t>
            </a:r>
            <a:r>
              <a:rPr lang="fi-FI" sz="2100" dirty="0" err="1">
                <a:solidFill>
                  <a:srgbClr val="FF0000"/>
                </a:solidFill>
              </a:rPr>
              <a:t>Gere</a:t>
            </a:r>
            <a:r>
              <a:rPr lang="fi-FI" sz="2100" dirty="0">
                <a:solidFill>
                  <a:srgbClr val="FF0000"/>
                </a:solidFill>
              </a:rPr>
              <a:t> </a:t>
            </a:r>
            <a:r>
              <a:rPr lang="fi-FI" sz="2100" dirty="0"/>
              <a:t>on päätynyt ensiapuun n. 20 vuotta sitten. Syy: </a:t>
            </a:r>
            <a:r>
              <a:rPr lang="fi-FI" sz="2100" dirty="0" err="1"/>
              <a:t>gerbiili</a:t>
            </a:r>
            <a:r>
              <a:rPr lang="fi-FI" sz="2100" dirty="0"/>
              <a:t> takapuolessa</a:t>
            </a:r>
          </a:p>
        </p:txBody>
      </p:sp>
    </p:spTree>
    <p:extLst>
      <p:ext uri="{BB962C8B-B14F-4D97-AF65-F5344CB8AC3E}">
        <p14:creationId xmlns:p14="http://schemas.microsoft.com/office/powerpoint/2010/main" val="156276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a:t>Eläimet taiteilijoina:</a:t>
            </a:r>
          </a:p>
          <a:p>
            <a:pPr marL="0" indent="0">
              <a:buNone/>
            </a:pPr>
            <a:r>
              <a:rPr lang="fi-FI" dirty="0">
                <a:effectLst/>
                <a:hlinkClick r:id="rId2"/>
              </a:rPr>
              <a:t>http://www.youtube.com/watch?v=He7Ge7Sogrk</a:t>
            </a:r>
            <a:endParaRPr lang="fi-FI" dirty="0">
              <a:effectLst/>
            </a:endParaRPr>
          </a:p>
          <a:p>
            <a:pPr marL="0" indent="0">
              <a:buNone/>
            </a:pPr>
            <a:endParaRPr lang="fi-FI" sz="2800" dirty="0"/>
          </a:p>
          <a:p>
            <a:r>
              <a:rPr lang="fi-FI" sz="2800" dirty="0"/>
              <a:t>Kuvahuijauksia:</a:t>
            </a:r>
          </a:p>
          <a:p>
            <a:pPr marL="0" indent="0">
              <a:buNone/>
            </a:pPr>
            <a:endParaRPr lang="fi-FI" sz="2800" dirty="0"/>
          </a:p>
        </p:txBody>
      </p:sp>
      <p:sp>
        <p:nvSpPr>
          <p:cNvPr id="2" name="Otsikko 1"/>
          <p:cNvSpPr>
            <a:spLocks noGrp="1"/>
          </p:cNvSpPr>
          <p:nvPr>
            <p:ph type="title"/>
          </p:nvPr>
        </p:nvSpPr>
        <p:spPr/>
        <p:txBody>
          <a:bodyPr/>
          <a:lstStyle/>
          <a:p>
            <a:r>
              <a:rPr lang="fi-FI" dirty="0"/>
              <a:t>* Huijausta vai ei?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933056"/>
            <a:ext cx="297633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7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Autofit/>
          </a:bodyPr>
          <a:lstStyle/>
          <a:p>
            <a:r>
              <a:rPr lang="fi-FI" sz="3200" dirty="0"/>
              <a:t>Kalevalaiset runot</a:t>
            </a:r>
          </a:p>
          <a:p>
            <a:r>
              <a:rPr lang="fi-FI" sz="3200" dirty="0"/>
              <a:t>Lorut</a:t>
            </a:r>
          </a:p>
          <a:p>
            <a:r>
              <a:rPr lang="fi-FI" sz="3200" dirty="0"/>
              <a:t>Tekstiviesti- ja sähköpostihuumori</a:t>
            </a:r>
          </a:p>
          <a:p>
            <a:r>
              <a:rPr lang="fi-FI" sz="3200" dirty="0"/>
              <a:t>Kaupunkitarinat</a:t>
            </a:r>
          </a:p>
          <a:p>
            <a:r>
              <a:rPr lang="fi-FI" sz="3200" dirty="0"/>
              <a:t>Vitsit:</a:t>
            </a:r>
          </a:p>
          <a:p>
            <a:pPr lvl="2"/>
            <a:r>
              <a:rPr lang="fi-FI" sz="2800" i="1" dirty="0"/>
              <a:t>ammattivitsit</a:t>
            </a:r>
          </a:p>
          <a:p>
            <a:pPr lvl="2"/>
            <a:r>
              <a:rPr lang="fi-FI" sz="2800" i="1" dirty="0"/>
              <a:t>kansallisuusvitsit</a:t>
            </a:r>
          </a:p>
          <a:p>
            <a:pPr lvl="2"/>
            <a:r>
              <a:rPr lang="fi-FI" sz="2800" i="1" dirty="0"/>
              <a:t>blondivitsit</a:t>
            </a:r>
          </a:p>
          <a:p>
            <a:pPr lvl="2"/>
            <a:r>
              <a:rPr lang="fi-FI" sz="2800" i="1" dirty="0"/>
              <a:t>koululaisvitsit</a:t>
            </a:r>
          </a:p>
          <a:p>
            <a:pPr lvl="2"/>
            <a:r>
              <a:rPr lang="fi-FI" sz="2800" i="1" dirty="0"/>
              <a:t>laihialaisvitsit</a:t>
            </a:r>
          </a:p>
        </p:txBody>
      </p:sp>
      <p:sp>
        <p:nvSpPr>
          <p:cNvPr id="2" name="Otsikko 1"/>
          <p:cNvSpPr>
            <a:spLocks noGrp="1"/>
          </p:cNvSpPr>
          <p:nvPr>
            <p:ph type="title"/>
          </p:nvPr>
        </p:nvSpPr>
        <p:spPr/>
        <p:txBody>
          <a:bodyPr/>
          <a:lstStyle/>
          <a:p>
            <a:r>
              <a:rPr lang="fi-FI" dirty="0">
                <a:solidFill>
                  <a:srgbClr val="FFC000"/>
                </a:solidFill>
              </a:rPr>
              <a:t>Sanallinen perinne, esim.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86104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71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heel(1)">
                                      <p:cBhvr>
                                        <p:cTn id="35" dur="2000"/>
                                        <p:tgtEl>
                                          <p:spTgt spid="3">
                                            <p:txEl>
                                              <p:pRg st="6" end="6"/>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heel(1)">
                                      <p:cBhvr>
                                        <p:cTn id="38" dur="2000"/>
                                        <p:tgtEl>
                                          <p:spTgt spid="3">
                                            <p:txEl>
                                              <p:pRg st="7" end="7"/>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heel(1)">
                                      <p:cBhvr>
                                        <p:cTn id="41" dur="2000"/>
                                        <p:tgtEl>
                                          <p:spTgt spid="3">
                                            <p:txEl>
                                              <p:pRg st="8" end="8"/>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heel(1)">
                                      <p:cBhvr>
                                        <p:cTn id="4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107504" y="1412776"/>
            <a:ext cx="8856984" cy="4896544"/>
          </a:xfrm>
        </p:spPr>
        <p:txBody>
          <a:bodyPr>
            <a:noAutofit/>
          </a:bodyPr>
          <a:lstStyle/>
          <a:p>
            <a:r>
              <a:rPr lang="fi-FI" sz="1800" dirty="0">
                <a:latin typeface="Arial Narrow" panose="020B0606020202030204" pitchFamily="34" charset="0"/>
              </a:rPr>
              <a:t>Blondi nimeltä Nina osallistuu "Haluatko miljonääriksi" -kilpailuun.</a:t>
            </a:r>
            <a:br>
              <a:rPr lang="fi-FI" sz="1800" dirty="0">
                <a:latin typeface="Arial Narrow" panose="020B0606020202030204" pitchFamily="34" charset="0"/>
              </a:rPr>
            </a:br>
            <a:br>
              <a:rPr lang="fi-FI" sz="1800" dirty="0">
                <a:latin typeface="Arial Narrow" panose="020B0606020202030204" pitchFamily="34" charset="0"/>
              </a:rPr>
            </a:br>
            <a:r>
              <a:rPr lang="fi-FI" sz="1800" dirty="0">
                <a:latin typeface="Arial Narrow" panose="020B0606020202030204" pitchFamily="34" charset="0"/>
              </a:rPr>
              <a:t>Lasse: "Nina, sinulla on 500 000 EUR ja vain yksi oljenkorsi jäljellä, voit kilauttaa kaverille. Seuraava kysymys on miljoonan euron arvoinen, jos vain vastaat oikein. Jos vastaat väärin, putoat takaisin 32 000 euroon.</a:t>
            </a:r>
            <a:br>
              <a:rPr lang="fi-FI" sz="1800" dirty="0">
                <a:latin typeface="Arial Narrow" panose="020B0606020202030204" pitchFamily="34" charset="0"/>
              </a:rPr>
            </a:br>
            <a:r>
              <a:rPr lang="fi-FI" sz="1800" dirty="0">
                <a:latin typeface="Arial Narrow" panose="020B0606020202030204" pitchFamily="34" charset="0"/>
              </a:rPr>
              <a:t>Oletko valmis?"</a:t>
            </a:r>
            <a:br>
              <a:rPr lang="fi-FI" sz="1800" dirty="0">
                <a:latin typeface="Arial Narrow" panose="020B0606020202030204" pitchFamily="34" charset="0"/>
              </a:rPr>
            </a:br>
            <a:r>
              <a:rPr lang="fi-FI" sz="1800" dirty="0">
                <a:latin typeface="Arial Narrow" panose="020B0606020202030204" pitchFamily="34" charset="0"/>
              </a:rPr>
              <a:t>Nina: "Kyllä, olen valmis."</a:t>
            </a:r>
            <a:br>
              <a:rPr lang="fi-FI" sz="1800" dirty="0">
                <a:latin typeface="Arial Narrow" panose="020B0606020202030204" pitchFamily="34" charset="0"/>
              </a:rPr>
            </a:br>
            <a:r>
              <a:rPr lang="fi-FI" sz="1800" dirty="0">
                <a:latin typeface="Arial Narrow" panose="020B0606020202030204" pitchFamily="34" charset="0"/>
              </a:rPr>
              <a:t>Lasse: "Mikä seuraavista linnuista ei rakenna omaa pesää: a) Punarinta, b) Varpunen, c) Käki, d) Rastas?"</a:t>
            </a:r>
            <a:br>
              <a:rPr lang="fi-FI" sz="1800" dirty="0">
                <a:latin typeface="Arial Narrow" panose="020B0606020202030204" pitchFamily="34" charset="0"/>
              </a:rPr>
            </a:br>
            <a:r>
              <a:rPr lang="fi-FI" sz="1800" dirty="0">
                <a:latin typeface="Arial Narrow" panose="020B0606020202030204" pitchFamily="34" charset="0"/>
              </a:rPr>
              <a:t>Nina: "Luulen tietäväni mikä se on, mutta en ole 100% varma. Haluaisin kilauttaa kaverille. Haluaisin soittaa Sadulle."</a:t>
            </a:r>
            <a:br>
              <a:rPr lang="fi-FI" sz="1800" dirty="0">
                <a:latin typeface="Arial Narrow" panose="020B0606020202030204" pitchFamily="34" charset="0"/>
              </a:rPr>
            </a:br>
            <a:r>
              <a:rPr lang="fi-FI" sz="1800" dirty="0">
                <a:latin typeface="Arial Narrow" panose="020B0606020202030204" pitchFamily="34" charset="0"/>
              </a:rPr>
              <a:t>Satu (myös blondi) vastaa puhelimeen: "Satu..."</a:t>
            </a:r>
            <a:br>
              <a:rPr lang="fi-FI" sz="1800" dirty="0">
                <a:latin typeface="Arial Narrow" panose="020B0606020202030204" pitchFamily="34" charset="0"/>
              </a:rPr>
            </a:br>
            <a:r>
              <a:rPr lang="fi-FI" sz="1800" dirty="0">
                <a:latin typeface="Arial Narrow" panose="020B0606020202030204" pitchFamily="34" charset="0"/>
              </a:rPr>
              <a:t>Lasse: "Hei Satu, tässä Lasse Lehtinen haluatko Miljonääriksi -kisasta. Täällä on kaverisi Nina, joka tarvitsee apua erääseen kysymykseen. Teillä on 30 sekuntia aikaa pohtia vastausta yhdessä, aikanne alkaa nyt..."</a:t>
            </a:r>
            <a:br>
              <a:rPr lang="fi-FI" sz="1800" dirty="0">
                <a:latin typeface="Arial Narrow" panose="020B0606020202030204" pitchFamily="34" charset="0"/>
              </a:rPr>
            </a:br>
            <a:r>
              <a:rPr lang="fi-FI" sz="1800" dirty="0">
                <a:latin typeface="Arial Narrow" panose="020B0606020202030204" pitchFamily="34" charset="0"/>
              </a:rPr>
              <a:t>Nina: "Satu, mikä seuraavista linnuista ei rakenna omaa pesää:  a) Punarinta, b) Varpunen, c) Käki, d) Rastas?"</a:t>
            </a:r>
            <a:br>
              <a:rPr lang="fi-FI" sz="1800" dirty="0">
                <a:latin typeface="Arial Narrow" panose="020B0606020202030204" pitchFamily="34" charset="0"/>
              </a:rPr>
            </a:br>
            <a:r>
              <a:rPr lang="fi-FI" sz="1800" dirty="0">
                <a:latin typeface="Arial Narrow" panose="020B0606020202030204" pitchFamily="34" charset="0"/>
              </a:rPr>
              <a:t>Satu: " Voi </a:t>
            </a:r>
            <a:r>
              <a:rPr lang="fi-FI" sz="1800" dirty="0" err="1">
                <a:latin typeface="Arial Narrow" panose="020B0606020202030204" pitchFamily="34" charset="0"/>
              </a:rPr>
              <a:t>juku</a:t>
            </a:r>
            <a:r>
              <a:rPr lang="fi-FI" sz="1800" dirty="0">
                <a:latin typeface="Arial Narrow" panose="020B0606020202030204" pitchFamily="34" charset="0"/>
              </a:rPr>
              <a:t>, Nina. Tämä on helppo ...se on käki."</a:t>
            </a:r>
            <a:br>
              <a:rPr lang="fi-FI" sz="1800" dirty="0">
                <a:latin typeface="Arial Narrow" panose="020B0606020202030204" pitchFamily="34" charset="0"/>
              </a:rPr>
            </a:br>
            <a:r>
              <a:rPr lang="fi-FI" sz="1800" dirty="0">
                <a:latin typeface="Arial Narrow" panose="020B0606020202030204" pitchFamily="34" charset="0"/>
              </a:rPr>
              <a:t>Nina: "Oletko varma?"</a:t>
            </a:r>
            <a:br>
              <a:rPr lang="fi-FI" sz="1200" dirty="0"/>
            </a:br>
            <a:br>
              <a:rPr lang="fi-FI" sz="900" dirty="0"/>
            </a:br>
            <a:br>
              <a:rPr lang="fi-FI" sz="900" dirty="0"/>
            </a:br>
            <a:endParaRPr lang="fi-FI" sz="900" dirty="0"/>
          </a:p>
        </p:txBody>
      </p:sp>
      <p:sp>
        <p:nvSpPr>
          <p:cNvPr id="3" name="Otsikko 2"/>
          <p:cNvSpPr>
            <a:spLocks noGrp="1"/>
          </p:cNvSpPr>
          <p:nvPr>
            <p:ph type="title"/>
          </p:nvPr>
        </p:nvSpPr>
        <p:spPr>
          <a:xfrm>
            <a:off x="457200" y="152400"/>
            <a:ext cx="8229600" cy="900336"/>
          </a:xfrm>
        </p:spPr>
        <p:txBody>
          <a:bodyPr/>
          <a:lstStyle/>
          <a:p>
            <a:r>
              <a:rPr lang="fi-FI" dirty="0">
                <a:solidFill>
                  <a:srgbClr val="FFC000"/>
                </a:solidFill>
              </a:rPr>
              <a:t>* Sähköpostihuumoria</a:t>
            </a:r>
          </a:p>
        </p:txBody>
      </p:sp>
    </p:spTree>
    <p:extLst>
      <p:ext uri="{BB962C8B-B14F-4D97-AF65-F5344CB8AC3E}">
        <p14:creationId xmlns:p14="http://schemas.microsoft.com/office/powerpoint/2010/main" val="221394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872067" y="404664"/>
            <a:ext cx="7408333" cy="5688631"/>
          </a:xfrm>
        </p:spPr>
        <p:txBody>
          <a:bodyPr>
            <a:noAutofit/>
          </a:bodyPr>
          <a:lstStyle/>
          <a:p>
            <a:pPr marL="0" indent="0">
              <a:buNone/>
            </a:pPr>
            <a:r>
              <a:rPr lang="fi-FI" sz="2200" dirty="0">
                <a:latin typeface="Arial Narrow" panose="020B0606020202030204" pitchFamily="34" charset="0"/>
              </a:rPr>
              <a:t>Satu: "Olen ihan varma"</a:t>
            </a:r>
            <a:br>
              <a:rPr lang="fi-FI" sz="2200" dirty="0">
                <a:latin typeface="Arial Narrow" panose="020B0606020202030204" pitchFamily="34" charset="0"/>
              </a:rPr>
            </a:br>
            <a:r>
              <a:rPr lang="fi-FI" sz="2200" dirty="0">
                <a:latin typeface="Arial Narrow" panose="020B0606020202030204" pitchFamily="34" charset="0"/>
              </a:rPr>
              <a:t>Lasse: "Nina, luotatko Satuun? Pidätkö 500 000EUR vai haluatko pelata miljoonasta eurosta sillä riskillä, että saat vain 32 000 EUR?"</a:t>
            </a:r>
            <a:br>
              <a:rPr lang="fi-FI" sz="2200" dirty="0">
                <a:latin typeface="Arial Narrow" panose="020B0606020202030204" pitchFamily="34" charset="0"/>
              </a:rPr>
            </a:br>
            <a:r>
              <a:rPr lang="fi-FI" sz="2200" dirty="0">
                <a:latin typeface="Arial Narrow" panose="020B0606020202030204" pitchFamily="34" charset="0"/>
              </a:rPr>
              <a:t>Nina: "Haluan pelata; vastaan c) käki."</a:t>
            </a:r>
            <a:br>
              <a:rPr lang="fi-FI" sz="2200" dirty="0">
                <a:latin typeface="Arial Narrow" panose="020B0606020202030204" pitchFamily="34" charset="0"/>
              </a:rPr>
            </a:br>
            <a:r>
              <a:rPr lang="fi-FI" sz="2200" dirty="0">
                <a:latin typeface="Arial Narrow" panose="020B0606020202030204" pitchFamily="34" charset="0"/>
              </a:rPr>
              <a:t>Lasse: Onko se sinun vastauksesi, voit vaihtaa vielä?"</a:t>
            </a:r>
            <a:br>
              <a:rPr lang="fi-FI" sz="2200" dirty="0">
                <a:latin typeface="Arial Narrow" panose="020B0606020202030204" pitchFamily="34" charset="0"/>
              </a:rPr>
            </a:br>
            <a:r>
              <a:rPr lang="fi-FI" sz="2200" dirty="0">
                <a:latin typeface="Arial Narrow" panose="020B0606020202030204" pitchFamily="34" charset="0"/>
              </a:rPr>
              <a:t>Nina: "Vastaan silti c) käki."</a:t>
            </a:r>
            <a:br>
              <a:rPr lang="fi-FI" sz="2200" dirty="0">
                <a:latin typeface="Arial Narrow" panose="020B0606020202030204" pitchFamily="34" charset="0"/>
              </a:rPr>
            </a:br>
            <a:r>
              <a:rPr lang="fi-FI" sz="2200" dirty="0">
                <a:latin typeface="Arial Narrow" panose="020B0606020202030204" pitchFamily="34" charset="0"/>
              </a:rPr>
              <a:t>Lasse: "oletko varma?"</a:t>
            </a:r>
            <a:br>
              <a:rPr lang="fi-FI" sz="2200" dirty="0">
                <a:latin typeface="Arial Narrow" panose="020B0606020202030204" pitchFamily="34" charset="0"/>
              </a:rPr>
            </a:br>
            <a:r>
              <a:rPr lang="fi-FI" sz="2200" dirty="0">
                <a:latin typeface="Arial Narrow" panose="020B0606020202030204" pitchFamily="34" charset="0"/>
              </a:rPr>
              <a:t>Nina: "Kyllä, Satu on aika fiksu."</a:t>
            </a:r>
            <a:br>
              <a:rPr lang="fi-FI" sz="2200" dirty="0">
                <a:latin typeface="Arial Narrow" panose="020B0606020202030204" pitchFamily="34" charset="0"/>
              </a:rPr>
            </a:br>
            <a:r>
              <a:rPr lang="fi-FI" sz="2200" dirty="0">
                <a:latin typeface="Arial Narrow" panose="020B0606020202030204" pitchFamily="34" charset="0"/>
              </a:rPr>
              <a:t>Lasse: "Sinä vastaat c) käki .... ja oikea vastaus on ... c) käki! ONNEKSI OLKOON, olet juuri voittanut MILJOONA EUROA!"</a:t>
            </a:r>
            <a:br>
              <a:rPr lang="fi-FI" sz="2200" dirty="0">
                <a:latin typeface="Arial Narrow" panose="020B0606020202030204" pitchFamily="34" charset="0"/>
              </a:rPr>
            </a:br>
            <a:br>
              <a:rPr lang="fi-FI" sz="2200" dirty="0">
                <a:latin typeface="Arial Narrow" panose="020B0606020202030204" pitchFamily="34" charset="0"/>
              </a:rPr>
            </a:br>
            <a:r>
              <a:rPr lang="fi-FI" sz="2200" dirty="0">
                <a:latin typeface="Arial Narrow" panose="020B0606020202030204" pitchFamily="34" charset="0"/>
              </a:rPr>
              <a:t>Satu lentää Ninan luokse Helsinkiin ja he menevät illalla juhlimaan. Siemaillessaan samppanjaa Nina katsoo Satua ja kysyy häneltä:</a:t>
            </a:r>
            <a:br>
              <a:rPr lang="fi-FI" sz="2200" dirty="0">
                <a:latin typeface="Arial Narrow" panose="020B0606020202030204" pitchFamily="34" charset="0"/>
              </a:rPr>
            </a:br>
            <a:r>
              <a:rPr lang="fi-FI" sz="2200" dirty="0">
                <a:latin typeface="Arial Narrow" panose="020B0606020202030204" pitchFamily="34" charset="0"/>
              </a:rPr>
              <a:t>"Kerrohan, kuinka tiesit ettei juuri käki rakenna omaa pesää?"</a:t>
            </a:r>
            <a:br>
              <a:rPr lang="fi-FI" sz="2200" dirty="0">
                <a:latin typeface="Arial Narrow" panose="020B0606020202030204" pitchFamily="34" charset="0"/>
              </a:rPr>
            </a:br>
            <a:r>
              <a:rPr lang="fi-FI" sz="2200" i="1" dirty="0">
                <a:latin typeface="Arial Narrow" panose="020B0606020202030204" pitchFamily="34" charset="0"/>
              </a:rPr>
              <a:t>Satu: "Nina, se oli helppoa. Kaikkihan tietävät, että käki asuu kellossa.”</a:t>
            </a:r>
          </a:p>
          <a:p>
            <a:pPr marL="0" indent="0">
              <a:buNone/>
            </a:pPr>
            <a:endParaRPr lang="fi-FI" sz="2200" i="1" dirty="0">
              <a:latin typeface="Arial Narrow" panose="020B0606020202030204" pitchFamily="34" charset="0"/>
            </a:endParaRPr>
          </a:p>
          <a:p>
            <a:pPr marL="0" indent="0">
              <a:buNone/>
            </a:pPr>
            <a:r>
              <a:rPr lang="fi-FI" sz="2200" i="1" dirty="0">
                <a:latin typeface="Arial Narrow" panose="020B0606020202030204" pitchFamily="34" charset="0"/>
                <a:hlinkClick r:id="rId2" action="ppaction://hlinkfile"/>
              </a:rPr>
              <a:t>Lisää sähköpostihuumoria</a:t>
            </a:r>
            <a:endParaRPr lang="fi-FI" sz="2200" dirty="0">
              <a:latin typeface="Arial Narrow" panose="020B0606020202030204" pitchFamily="34" charset="0"/>
            </a:endParaRPr>
          </a:p>
        </p:txBody>
      </p:sp>
    </p:spTree>
    <p:extLst>
      <p:ext uri="{BB962C8B-B14F-4D97-AF65-F5344CB8AC3E}">
        <p14:creationId xmlns:p14="http://schemas.microsoft.com/office/powerpoint/2010/main" val="68253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323529" y="1628800"/>
            <a:ext cx="8640960" cy="5040560"/>
          </a:xfrm>
        </p:spPr>
        <p:txBody>
          <a:bodyPr numCol="2">
            <a:normAutofit fontScale="40000" lnSpcReduction="20000"/>
          </a:bodyPr>
          <a:lstStyle/>
          <a:p>
            <a:pPr marL="0" indent="0">
              <a:buNone/>
            </a:pPr>
            <a:r>
              <a:rPr lang="fi-FI" sz="5600" dirty="0"/>
              <a:t>MITEN PÄÄTTÄÄ KOSKA MENNÄ NAIMISIIN ?</a:t>
            </a:r>
            <a:br>
              <a:rPr lang="fi-FI" sz="5600" dirty="0"/>
            </a:br>
            <a:br>
              <a:rPr lang="fi-FI" sz="5600" dirty="0"/>
            </a:br>
            <a:r>
              <a:rPr lang="fi-FI" sz="5600" dirty="0"/>
              <a:t>"</a:t>
            </a:r>
            <a:r>
              <a:rPr lang="fi-FI" sz="5600" dirty="0" err="1"/>
              <a:t>Ekana</a:t>
            </a:r>
            <a:r>
              <a:rPr lang="fi-FI" sz="5600" dirty="0"/>
              <a:t> täytyy löytää joku joka tykkää samoista asioista</a:t>
            </a:r>
            <a:br>
              <a:rPr lang="fi-FI" sz="5600" dirty="0"/>
            </a:br>
            <a:r>
              <a:rPr lang="fi-FI" sz="5600" dirty="0" err="1"/>
              <a:t>ku</a:t>
            </a:r>
            <a:r>
              <a:rPr lang="fi-FI" sz="5600" dirty="0"/>
              <a:t> </a:t>
            </a:r>
            <a:r>
              <a:rPr lang="fi-FI" sz="5600" dirty="0" err="1"/>
              <a:t>itte</a:t>
            </a:r>
            <a:r>
              <a:rPr lang="fi-FI" sz="5600" dirty="0"/>
              <a:t>. Jos </a:t>
            </a:r>
            <a:r>
              <a:rPr lang="fi-FI" sz="5600" dirty="0" err="1"/>
              <a:t>esimerkiks</a:t>
            </a:r>
            <a:r>
              <a:rPr lang="fi-FI" sz="5600" dirty="0"/>
              <a:t> tykkää jalkapallosta, täytyy</a:t>
            </a:r>
            <a:br>
              <a:rPr lang="fi-FI" sz="5600" dirty="0"/>
            </a:br>
            <a:r>
              <a:rPr lang="fi-FI" sz="5600" dirty="0"/>
              <a:t>löytää vaimo, joka tuo chipsejä ja kaljaa"</a:t>
            </a:r>
            <a:br>
              <a:rPr lang="fi-FI" sz="5600" dirty="0"/>
            </a:br>
            <a:r>
              <a:rPr lang="fi-FI" sz="5600" dirty="0"/>
              <a:t>Mika 10v</a:t>
            </a:r>
            <a:br>
              <a:rPr lang="fi-FI" sz="5600" dirty="0"/>
            </a:br>
            <a:br>
              <a:rPr lang="fi-FI" sz="5600" dirty="0"/>
            </a:br>
            <a:r>
              <a:rPr lang="fi-FI" sz="5600" dirty="0"/>
              <a:t>"Ei voi </a:t>
            </a:r>
            <a:r>
              <a:rPr lang="fi-FI" sz="5600" dirty="0" err="1"/>
              <a:t>ite</a:t>
            </a:r>
            <a:r>
              <a:rPr lang="fi-FI" sz="5600" dirty="0"/>
              <a:t> päättää koska menee naimisiin. Jumala päättää sen kauan etukäteen ja sitten sitä näkee kuka se on </a:t>
            </a:r>
            <a:r>
              <a:rPr lang="fi-FI" sz="5600" dirty="0" err="1"/>
              <a:t>ku</a:t>
            </a:r>
            <a:r>
              <a:rPr lang="fi-FI" sz="5600" dirty="0"/>
              <a:t> se roikkuu kaulassa"</a:t>
            </a:r>
            <a:br>
              <a:rPr lang="fi-FI" sz="5600" dirty="0"/>
            </a:br>
            <a:r>
              <a:rPr lang="fi-FI" sz="5600" dirty="0"/>
              <a:t>Rainer 10v</a:t>
            </a:r>
            <a:br>
              <a:rPr lang="fi-FI" sz="5600" dirty="0"/>
            </a:br>
            <a:br>
              <a:rPr lang="fi-FI" sz="5600" dirty="0"/>
            </a:br>
            <a:r>
              <a:rPr lang="fi-FI" sz="5600" dirty="0"/>
              <a:t>MIKÄ ON PARAS IKÄ MENNÄ NAIMISIIN ?</a:t>
            </a:r>
            <a:br>
              <a:rPr lang="fi-FI" sz="5600" dirty="0"/>
            </a:br>
            <a:br>
              <a:rPr lang="fi-FI" sz="5600" dirty="0"/>
            </a:br>
            <a:r>
              <a:rPr lang="fi-FI" sz="5600" dirty="0"/>
              <a:t>"Paras ikä mennä naimisiin on 23 vuotta, kun on ainakin</a:t>
            </a:r>
            <a:br>
              <a:rPr lang="fi-FI" sz="5600" dirty="0"/>
            </a:br>
            <a:r>
              <a:rPr lang="fi-FI" sz="5600" dirty="0"/>
              <a:t>10 vuotta tuntenut jo aviomiehensä"</a:t>
            </a:r>
            <a:br>
              <a:rPr lang="fi-FI" sz="5600" dirty="0"/>
            </a:br>
            <a:r>
              <a:rPr lang="fi-FI" sz="5600" dirty="0"/>
              <a:t>Tarja 10v</a:t>
            </a:r>
            <a:br>
              <a:rPr lang="fi-FI" sz="5600" dirty="0"/>
            </a:br>
            <a:br>
              <a:rPr lang="fi-FI" sz="5600" dirty="0"/>
            </a:br>
            <a:r>
              <a:rPr lang="fi-FI" sz="5600" dirty="0"/>
              <a:t>"Ei ole mitään parasta ikää mennä naimisiin. Täytyy</a:t>
            </a:r>
            <a:br>
              <a:rPr lang="fi-FI" sz="5600" dirty="0"/>
            </a:br>
            <a:r>
              <a:rPr lang="fi-FI" sz="5600" dirty="0"/>
              <a:t>olla tosi tyhmä mennäkseen naimisiin"</a:t>
            </a:r>
            <a:br>
              <a:rPr lang="fi-FI" sz="5600" dirty="0"/>
            </a:br>
            <a:r>
              <a:rPr lang="fi-FI" sz="5600" dirty="0"/>
              <a:t>Pasi 6v       </a:t>
            </a:r>
            <a:br>
              <a:rPr lang="fi-FI" sz="5600" dirty="0"/>
            </a:br>
            <a:br>
              <a:rPr lang="fi-FI" sz="5600" dirty="0"/>
            </a:br>
            <a:br>
              <a:rPr lang="fi-FI" sz="3600" dirty="0"/>
            </a:br>
            <a:endParaRPr lang="fi-FI" sz="3600" dirty="0"/>
          </a:p>
          <a:p>
            <a:endParaRPr lang="fi-FI" dirty="0"/>
          </a:p>
        </p:txBody>
      </p:sp>
      <p:sp>
        <p:nvSpPr>
          <p:cNvPr id="3" name="Otsikko 2"/>
          <p:cNvSpPr>
            <a:spLocks noGrp="1"/>
          </p:cNvSpPr>
          <p:nvPr>
            <p:ph type="title"/>
          </p:nvPr>
        </p:nvSpPr>
        <p:spPr>
          <a:xfrm>
            <a:off x="457200" y="338328"/>
            <a:ext cx="8867328" cy="1218464"/>
          </a:xfrm>
        </p:spPr>
        <p:txBody>
          <a:bodyPr>
            <a:noAutofit/>
          </a:bodyPr>
          <a:lstStyle/>
          <a:p>
            <a:r>
              <a:rPr lang="fi-FI" sz="3200" dirty="0">
                <a:solidFill>
                  <a:srgbClr val="FFC000"/>
                </a:solidFill>
              </a:rPr>
              <a:t>* Lasten suustahan ne parhaat ohjeet tunnetusti tulee... </a:t>
            </a:r>
            <a:r>
              <a:rPr lang="fi-FI" sz="3200" dirty="0"/>
              <a:t> </a:t>
            </a:r>
          </a:p>
        </p:txBody>
      </p:sp>
    </p:spTree>
    <p:extLst>
      <p:ext uri="{BB962C8B-B14F-4D97-AF65-F5344CB8AC3E}">
        <p14:creationId xmlns:p14="http://schemas.microsoft.com/office/powerpoint/2010/main" val="190573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sz="half" idx="1"/>
          </p:nvPr>
        </p:nvSpPr>
        <p:spPr>
          <a:xfrm>
            <a:off x="457200" y="476672"/>
            <a:ext cx="4059936" cy="5832648"/>
          </a:xfrm>
        </p:spPr>
        <p:txBody>
          <a:bodyPr>
            <a:normAutofit fontScale="32500" lnSpcReduction="20000"/>
          </a:bodyPr>
          <a:lstStyle/>
          <a:p>
            <a:pPr marL="0" indent="0">
              <a:buNone/>
            </a:pPr>
            <a:r>
              <a:rPr lang="fi-FI" sz="5500" dirty="0">
                <a:solidFill>
                  <a:srgbClr val="FFFF00"/>
                </a:solidFill>
              </a:rPr>
              <a:t>MITÄ OMILLA VANHEMMILLASI ON YHTEISTÄ ?</a:t>
            </a:r>
            <a:br>
              <a:rPr lang="fi-FI" sz="5500" dirty="0"/>
            </a:br>
            <a:br>
              <a:rPr lang="fi-FI" sz="5500" dirty="0"/>
            </a:br>
            <a:r>
              <a:rPr lang="fi-FI" sz="5500" dirty="0"/>
              <a:t>"Ne ei haluaa enempää lapsia"</a:t>
            </a:r>
            <a:br>
              <a:rPr lang="fi-FI" sz="5500" dirty="0"/>
            </a:br>
            <a:r>
              <a:rPr lang="fi-FI" sz="5500" dirty="0"/>
              <a:t>Sari 8v  </a:t>
            </a:r>
            <a:br>
              <a:rPr lang="fi-FI" sz="5500" dirty="0"/>
            </a:br>
            <a:br>
              <a:rPr lang="fi-FI" sz="5500" dirty="0"/>
            </a:br>
            <a:r>
              <a:rPr lang="fi-FI" sz="5500" dirty="0">
                <a:solidFill>
                  <a:srgbClr val="FFFF00"/>
                </a:solidFill>
              </a:rPr>
              <a:t>MITÄ TREFFEILLÄ OIKEASTAAN TEHDÄÄN ?</a:t>
            </a:r>
            <a:br>
              <a:rPr lang="fi-FI" sz="5500" dirty="0">
                <a:solidFill>
                  <a:srgbClr val="FFFF00"/>
                </a:solidFill>
              </a:rPr>
            </a:br>
            <a:br>
              <a:rPr lang="fi-FI" sz="5500" dirty="0"/>
            </a:br>
            <a:r>
              <a:rPr lang="fi-FI" sz="5500" dirty="0"/>
              <a:t>"Treffit on sitä varten, että huvitellaan ja ihmisten</a:t>
            </a:r>
            <a:br>
              <a:rPr lang="fi-FI" sz="5500" dirty="0"/>
            </a:br>
            <a:r>
              <a:rPr lang="fi-FI" sz="5500" dirty="0"/>
              <a:t>pitää olla treffeillä että opitaan tuntemaan toisensa.</a:t>
            </a:r>
            <a:br>
              <a:rPr lang="fi-FI" sz="5500" dirty="0"/>
            </a:br>
            <a:r>
              <a:rPr lang="fi-FI" sz="5500" dirty="0"/>
              <a:t>Jopa pojilla on joskus jotain </a:t>
            </a:r>
            <a:r>
              <a:rPr lang="fi-FI" sz="5500" dirty="0" err="1"/>
              <a:t>mielenkiintosta</a:t>
            </a:r>
            <a:r>
              <a:rPr lang="fi-FI" sz="5500" dirty="0"/>
              <a:t> sanottavaa, jos </a:t>
            </a:r>
            <a:r>
              <a:rPr lang="fi-FI" sz="5500" dirty="0" err="1"/>
              <a:t>oikeen</a:t>
            </a:r>
            <a:r>
              <a:rPr lang="fi-FI" sz="5500" dirty="0"/>
              <a:t> tarpeeksi kauan kuuntelee."</a:t>
            </a:r>
            <a:br>
              <a:rPr lang="fi-FI" sz="5500" dirty="0"/>
            </a:br>
            <a:r>
              <a:rPr lang="fi-FI" sz="5500" dirty="0"/>
              <a:t>Peppi 8v</a:t>
            </a:r>
            <a:br>
              <a:rPr lang="fi-FI" sz="5500" dirty="0"/>
            </a:br>
            <a:br>
              <a:rPr lang="fi-FI" sz="5500" dirty="0"/>
            </a:br>
            <a:r>
              <a:rPr lang="fi-FI" sz="5500" dirty="0"/>
              <a:t>"</a:t>
            </a:r>
            <a:r>
              <a:rPr lang="fi-FI" sz="5500" dirty="0" err="1"/>
              <a:t>Ekoilla</a:t>
            </a:r>
            <a:r>
              <a:rPr lang="fi-FI" sz="5500" dirty="0"/>
              <a:t> treffeillä sanotaan toisilleen mielenkiintoisia valheita, niin sitten ollaan valmiita seuraaville treffeille"</a:t>
            </a:r>
            <a:br>
              <a:rPr lang="fi-FI" sz="5500" dirty="0"/>
            </a:br>
            <a:r>
              <a:rPr lang="fi-FI" sz="5500" dirty="0"/>
              <a:t>Esko 10v</a:t>
            </a:r>
            <a:br>
              <a:rPr lang="fi-FI" sz="2800" dirty="0"/>
            </a:br>
            <a:endParaRPr lang="fi-FI" sz="2800" dirty="0"/>
          </a:p>
        </p:txBody>
      </p:sp>
      <p:sp>
        <p:nvSpPr>
          <p:cNvPr id="5" name="Sisällön paikkamerkki 4"/>
          <p:cNvSpPr>
            <a:spLocks noGrp="1"/>
          </p:cNvSpPr>
          <p:nvPr>
            <p:ph sz="half" idx="2"/>
          </p:nvPr>
        </p:nvSpPr>
        <p:spPr>
          <a:xfrm>
            <a:off x="4648200" y="332656"/>
            <a:ext cx="4059936" cy="6120680"/>
          </a:xfrm>
        </p:spPr>
        <p:txBody>
          <a:bodyPr>
            <a:normAutofit fontScale="32500" lnSpcReduction="20000"/>
          </a:bodyPr>
          <a:lstStyle/>
          <a:p>
            <a:pPr marL="0" indent="0">
              <a:buNone/>
            </a:pPr>
            <a:r>
              <a:rPr lang="fi-FI" sz="4300" dirty="0">
                <a:solidFill>
                  <a:srgbClr val="FFFF00"/>
                </a:solidFill>
              </a:rPr>
              <a:t>MITÄ TEKISIT KUN SINULLA ON ENSIMMÄISET TREFFIT ?</a:t>
            </a:r>
            <a:br>
              <a:rPr lang="fi-FI" sz="4300" dirty="0">
                <a:solidFill>
                  <a:srgbClr val="FFFF00"/>
                </a:solidFill>
              </a:rPr>
            </a:br>
            <a:br>
              <a:rPr lang="fi-FI" sz="4300" dirty="0"/>
            </a:br>
            <a:r>
              <a:rPr lang="fi-FI" sz="4300" dirty="0"/>
              <a:t>"Menisin kotiin ja leikkisin että </a:t>
            </a:r>
            <a:r>
              <a:rPr lang="fi-FI" sz="4300" dirty="0" err="1"/>
              <a:t>oon</a:t>
            </a:r>
            <a:r>
              <a:rPr lang="fi-FI" sz="4300" dirty="0"/>
              <a:t> kuollut. Sitten soittaisin</a:t>
            </a:r>
            <a:br>
              <a:rPr lang="fi-FI" sz="4300" dirty="0"/>
            </a:br>
            <a:r>
              <a:rPr lang="fi-FI" sz="4300" dirty="0"/>
              <a:t>lehteen ja sanoisin että pankaa muistoilmoitus"</a:t>
            </a:r>
            <a:br>
              <a:rPr lang="fi-FI" sz="4300" dirty="0"/>
            </a:br>
            <a:r>
              <a:rPr lang="fi-FI" sz="4300" dirty="0"/>
              <a:t>Vesa 9v</a:t>
            </a:r>
            <a:br>
              <a:rPr lang="fi-FI" sz="4300" dirty="0"/>
            </a:br>
            <a:br>
              <a:rPr lang="fi-FI" sz="4300" dirty="0"/>
            </a:br>
            <a:r>
              <a:rPr lang="fi-FI" sz="4300" dirty="0">
                <a:solidFill>
                  <a:srgbClr val="FFFF00"/>
                </a:solidFill>
              </a:rPr>
              <a:t>KOSKA SAA PUSSATA TOISTA ?</a:t>
            </a:r>
            <a:br>
              <a:rPr lang="fi-FI" sz="4300" dirty="0">
                <a:solidFill>
                  <a:srgbClr val="FFFF00"/>
                </a:solidFill>
              </a:rPr>
            </a:br>
            <a:br>
              <a:rPr lang="fi-FI" sz="4300" dirty="0"/>
            </a:br>
            <a:r>
              <a:rPr lang="fi-FI" sz="4300" dirty="0"/>
              <a:t>"No </a:t>
            </a:r>
            <a:r>
              <a:rPr lang="fi-FI" sz="4300" dirty="0" err="1"/>
              <a:t>sillon</a:t>
            </a:r>
            <a:r>
              <a:rPr lang="fi-FI" sz="4300" dirty="0"/>
              <a:t> kun ne on rikkaita miehiä"</a:t>
            </a:r>
            <a:br>
              <a:rPr lang="fi-FI" sz="4300" dirty="0"/>
            </a:br>
            <a:r>
              <a:rPr lang="fi-FI" sz="4300" dirty="0"/>
              <a:t>Linnea 7v</a:t>
            </a:r>
            <a:br>
              <a:rPr lang="fi-FI" sz="4300" dirty="0"/>
            </a:br>
            <a:br>
              <a:rPr lang="fi-FI" sz="4300" dirty="0"/>
            </a:br>
            <a:r>
              <a:rPr lang="fi-FI" sz="4300" dirty="0"/>
              <a:t>"Jos pussaat tyttöä, </a:t>
            </a:r>
            <a:r>
              <a:rPr lang="fi-FI" sz="4300" dirty="0" err="1"/>
              <a:t>sun</a:t>
            </a:r>
            <a:r>
              <a:rPr lang="fi-FI" sz="4300" dirty="0"/>
              <a:t> täytyy </a:t>
            </a:r>
            <a:r>
              <a:rPr lang="fi-FI" sz="4300" dirty="0" err="1"/>
              <a:t>sitte</a:t>
            </a:r>
            <a:r>
              <a:rPr lang="fi-FI" sz="4300" dirty="0"/>
              <a:t> mennä naimisiin</a:t>
            </a:r>
            <a:br>
              <a:rPr lang="fi-FI" sz="4300" dirty="0"/>
            </a:br>
            <a:r>
              <a:rPr lang="fi-FI" sz="4300" dirty="0"/>
              <a:t> ja saada lapsia sen kanssa. </a:t>
            </a:r>
            <a:r>
              <a:rPr lang="fi-FI" sz="4300" dirty="0" err="1"/>
              <a:t>Sillai</a:t>
            </a:r>
            <a:r>
              <a:rPr lang="fi-FI" sz="4300" dirty="0"/>
              <a:t> se vaan on.."</a:t>
            </a:r>
            <a:br>
              <a:rPr lang="fi-FI" sz="4300" dirty="0"/>
            </a:br>
            <a:r>
              <a:rPr lang="fi-FI" sz="4300" dirty="0"/>
              <a:t>Teemu 8v</a:t>
            </a:r>
            <a:br>
              <a:rPr lang="fi-FI" sz="4300" dirty="0"/>
            </a:br>
            <a:br>
              <a:rPr lang="fi-FI" sz="4300" dirty="0"/>
            </a:br>
            <a:r>
              <a:rPr lang="fi-FI" sz="4300" dirty="0">
                <a:solidFill>
                  <a:srgbClr val="FFFF00"/>
                </a:solidFill>
              </a:rPr>
              <a:t>ONKO PAREMPI OLLA SINKKU VAI MENNÄ NAIMISIIN ?</a:t>
            </a:r>
            <a:br>
              <a:rPr lang="fi-FI" sz="4300" dirty="0"/>
            </a:br>
            <a:br>
              <a:rPr lang="fi-FI" sz="4300" dirty="0"/>
            </a:br>
            <a:r>
              <a:rPr lang="fi-FI" sz="4300" dirty="0"/>
              <a:t>"Tytöille on kyllä parempi että ovat sinkkuja. Mutta</a:t>
            </a:r>
            <a:br>
              <a:rPr lang="fi-FI" sz="4300" dirty="0"/>
            </a:br>
            <a:r>
              <a:rPr lang="fi-FI" sz="4300" dirty="0"/>
              <a:t>pojat </a:t>
            </a:r>
            <a:r>
              <a:rPr lang="fi-FI" sz="4300" dirty="0" err="1"/>
              <a:t>tarttee</a:t>
            </a:r>
            <a:r>
              <a:rPr lang="fi-FI" sz="4300" dirty="0"/>
              <a:t> jonkun </a:t>
            </a:r>
            <a:r>
              <a:rPr lang="fi-FI" sz="4300" dirty="0" err="1"/>
              <a:t>siivoomaan</a:t>
            </a:r>
            <a:r>
              <a:rPr lang="fi-FI" sz="4300" dirty="0"/>
              <a:t>."</a:t>
            </a:r>
            <a:br>
              <a:rPr lang="fi-FI" sz="4300" dirty="0"/>
            </a:br>
            <a:r>
              <a:rPr lang="fi-FI" sz="4300" dirty="0"/>
              <a:t>Kati 9v</a:t>
            </a:r>
            <a:br>
              <a:rPr lang="fi-FI" sz="4300" dirty="0"/>
            </a:br>
            <a:br>
              <a:rPr lang="fi-FI" sz="4300" dirty="0">
                <a:solidFill>
                  <a:srgbClr val="FFFF00"/>
                </a:solidFill>
              </a:rPr>
            </a:br>
            <a:r>
              <a:rPr lang="fi-FI" sz="4300" dirty="0">
                <a:solidFill>
                  <a:srgbClr val="FFFF00"/>
                </a:solidFill>
              </a:rPr>
              <a:t>MITÄ TULISI TEHDÄ ETTÄ AVIOLIITOSTA TULISI HYVÄ ?</a:t>
            </a:r>
            <a:br>
              <a:rPr lang="fi-FI" sz="4300" dirty="0"/>
            </a:br>
            <a:br>
              <a:rPr lang="fi-FI" sz="4300" dirty="0"/>
            </a:br>
            <a:r>
              <a:rPr lang="fi-FI" sz="4300" dirty="0"/>
              <a:t>"No vaimoille täytyy sanoo et ne on kauniita. Myös</a:t>
            </a:r>
            <a:br>
              <a:rPr lang="fi-FI" sz="4300" dirty="0"/>
            </a:br>
            <a:r>
              <a:rPr lang="fi-FI" sz="4300" dirty="0" err="1"/>
              <a:t>sillon</a:t>
            </a:r>
            <a:r>
              <a:rPr lang="fi-FI" sz="4300" dirty="0"/>
              <a:t> </a:t>
            </a:r>
            <a:r>
              <a:rPr lang="fi-FI" sz="4300" dirty="0" err="1"/>
              <a:t>vaik</a:t>
            </a:r>
            <a:r>
              <a:rPr lang="fi-FI" sz="4300" dirty="0"/>
              <a:t> ne </a:t>
            </a:r>
            <a:r>
              <a:rPr lang="fi-FI" sz="4300" dirty="0" err="1"/>
              <a:t>näyttäs</a:t>
            </a:r>
            <a:r>
              <a:rPr lang="fi-FI" sz="4300" dirty="0"/>
              <a:t> pakettiautoilta"</a:t>
            </a:r>
            <a:br>
              <a:rPr lang="fi-FI" sz="4300" dirty="0"/>
            </a:br>
            <a:r>
              <a:rPr lang="fi-FI" sz="4300" dirty="0"/>
              <a:t>Henry 10v</a:t>
            </a:r>
            <a:endParaRPr lang="fi-FI" sz="4900" dirty="0"/>
          </a:p>
          <a:p>
            <a:endParaRPr lang="fi-FI" dirty="0"/>
          </a:p>
        </p:txBody>
      </p:sp>
    </p:spTree>
    <p:extLst>
      <p:ext uri="{BB962C8B-B14F-4D97-AF65-F5344CB8AC3E}">
        <p14:creationId xmlns:p14="http://schemas.microsoft.com/office/powerpoint/2010/main" val="19674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524000"/>
            <a:ext cx="8229600" cy="4929336"/>
          </a:xfrm>
        </p:spPr>
        <p:txBody>
          <a:bodyPr>
            <a:normAutofit lnSpcReduction="10000"/>
          </a:bodyPr>
          <a:lstStyle/>
          <a:p>
            <a:r>
              <a:rPr lang="fi-FI" sz="3200" dirty="0">
                <a:solidFill>
                  <a:srgbClr val="FF0000"/>
                </a:solidFill>
              </a:rPr>
              <a:t>Sadut</a:t>
            </a:r>
            <a:r>
              <a:rPr lang="fi-FI" sz="3200" dirty="0"/>
              <a:t>: hölmöläissadut, eläinsadut jne.</a:t>
            </a:r>
          </a:p>
          <a:p>
            <a:r>
              <a:rPr lang="fi-FI" sz="3200" dirty="0">
                <a:solidFill>
                  <a:srgbClr val="FF0000"/>
                </a:solidFill>
              </a:rPr>
              <a:t>Sananlaskut</a:t>
            </a:r>
            <a:r>
              <a:rPr lang="fi-FI" sz="3200" dirty="0"/>
              <a:t>:</a:t>
            </a:r>
          </a:p>
          <a:p>
            <a:pPr marL="800100" lvl="2" indent="0">
              <a:buNone/>
            </a:pPr>
            <a:r>
              <a:rPr lang="fi-FI" sz="2800" i="1" dirty="0"/>
              <a:t>	Mies tulee räkänokastakin, vaan ei tyhjän naurajasta.</a:t>
            </a:r>
          </a:p>
          <a:p>
            <a:pPr marL="800100" lvl="2" indent="0">
              <a:buNone/>
            </a:pPr>
            <a:r>
              <a:rPr lang="fi-FI" sz="2800" i="1" dirty="0"/>
              <a:t>	Parempi pyy pivossa kuin kymmenen oksalla.</a:t>
            </a:r>
          </a:p>
          <a:p>
            <a:pPr marL="800100" lvl="2" indent="0">
              <a:buNone/>
            </a:pPr>
            <a:r>
              <a:rPr lang="fi-FI" sz="2800" i="1" dirty="0"/>
              <a:t>	Ei nimi miestä pahenna, jos ei mies nimeä.</a:t>
            </a:r>
          </a:p>
          <a:p>
            <a:r>
              <a:rPr lang="fi-FI" sz="3200" dirty="0">
                <a:solidFill>
                  <a:srgbClr val="FF0000"/>
                </a:solidFill>
              </a:rPr>
              <a:t>Kehtolaulut</a:t>
            </a:r>
          </a:p>
          <a:p>
            <a:r>
              <a:rPr lang="fi-FI" sz="3200" dirty="0">
                <a:solidFill>
                  <a:srgbClr val="FF0000"/>
                </a:solidFill>
              </a:rPr>
              <a:t>Arvoitukset</a:t>
            </a:r>
          </a:p>
          <a:p>
            <a:r>
              <a:rPr lang="fi-FI" sz="3200" dirty="0">
                <a:solidFill>
                  <a:srgbClr val="FF0000"/>
                </a:solidFill>
              </a:rPr>
              <a:t>Uskomukset</a:t>
            </a:r>
          </a:p>
          <a:p>
            <a:pPr marL="0" indent="0">
              <a:buNone/>
            </a:pPr>
            <a:r>
              <a:rPr lang="fi-FI" dirty="0"/>
              <a:t>	</a:t>
            </a:r>
          </a:p>
          <a:p>
            <a:pPr marL="0" indent="0">
              <a:buNone/>
            </a:pPr>
            <a:endParaRPr lang="fi-FI" dirty="0"/>
          </a:p>
        </p:txBody>
      </p:sp>
      <p:sp>
        <p:nvSpPr>
          <p:cNvPr id="2" name="Otsikko 1"/>
          <p:cNvSpPr>
            <a:spLocks noGrp="1"/>
          </p:cNvSpPr>
          <p:nvPr>
            <p:ph type="title"/>
          </p:nvPr>
        </p:nvSpPr>
        <p:spPr/>
        <p:txBody>
          <a:bodyPr/>
          <a:lstStyle/>
          <a:p>
            <a:r>
              <a:rPr lang="fi-FI" dirty="0">
                <a:solidFill>
                  <a:srgbClr val="FFC000"/>
                </a:solidFill>
              </a:rPr>
              <a:t>Lisää perinteen lajeja</a:t>
            </a:r>
          </a:p>
        </p:txBody>
      </p:sp>
    </p:spTree>
    <p:extLst>
      <p:ext uri="{BB962C8B-B14F-4D97-AF65-F5344CB8AC3E}">
        <p14:creationId xmlns:p14="http://schemas.microsoft.com/office/powerpoint/2010/main" val="265561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72067" y="1556792"/>
            <a:ext cx="7408333" cy="4896544"/>
          </a:xfrm>
        </p:spPr>
        <p:txBody>
          <a:bodyPr>
            <a:normAutofit fontScale="77500" lnSpcReduction="20000"/>
          </a:bodyPr>
          <a:lstStyle/>
          <a:p>
            <a:r>
              <a:rPr lang="fi-FI" dirty="0"/>
              <a:t>Punatukkaiset eivät pääse taivaaseen.</a:t>
            </a:r>
          </a:p>
          <a:p>
            <a:r>
              <a:rPr lang="fi-FI" dirty="0"/>
              <a:t>Sirpaleet tuovat onnea.</a:t>
            </a:r>
          </a:p>
          <a:p>
            <a:r>
              <a:rPr lang="fi-FI" dirty="0"/>
              <a:t>Peilin särkyminen </a:t>
            </a:r>
            <a:r>
              <a:rPr lang="fi-FI" dirty="0">
                <a:sym typeface="Wingdings" panose="05000000000000000000" pitchFamily="2" charset="2"/>
              </a:rPr>
              <a:t> 7 vuoden epäonni</a:t>
            </a:r>
          </a:p>
          <a:p>
            <a:r>
              <a:rPr lang="fi-FI" dirty="0">
                <a:sym typeface="Wingdings" panose="05000000000000000000" pitchFamily="2" charset="2"/>
              </a:rPr>
              <a:t>Suolakuppia ei saa ojentaa toiselle suoraan käteen.</a:t>
            </a:r>
          </a:p>
          <a:p>
            <a:r>
              <a:rPr lang="fi-FI" dirty="0">
                <a:sym typeface="Wingdings" panose="05000000000000000000" pitchFamily="2" charset="2"/>
              </a:rPr>
              <a:t>Jos nukkuu kirja pään alla, asian oppii yön aikana.</a:t>
            </a:r>
          </a:p>
          <a:p>
            <a:r>
              <a:rPr lang="fi-FI" dirty="0">
                <a:sym typeface="Wingdings" panose="05000000000000000000" pitchFamily="2" charset="2"/>
              </a:rPr>
              <a:t>Kolmas kerta toden sanoo.</a:t>
            </a:r>
          </a:p>
          <a:p>
            <a:r>
              <a:rPr lang="fi-FI" dirty="0">
                <a:sym typeface="Wingdings" panose="05000000000000000000" pitchFamily="2" charset="2"/>
              </a:rPr>
              <a:t>Musta kissa, joka menee tien yli, tietää epäonnea.</a:t>
            </a:r>
          </a:p>
          <a:p>
            <a:r>
              <a:rPr lang="fi-FI" dirty="0">
                <a:sym typeface="Wingdings" panose="05000000000000000000" pitchFamily="2" charset="2"/>
              </a:rPr>
              <a:t>Kynnyksen yli ei saa kätellä.</a:t>
            </a:r>
          </a:p>
          <a:p>
            <a:r>
              <a:rPr lang="fi-FI" dirty="0">
                <a:sym typeface="Wingdings" panose="05000000000000000000" pitchFamily="2" charset="2"/>
              </a:rPr>
              <a:t>Täysikuun aikana on vaikea saada unta.</a:t>
            </a:r>
          </a:p>
          <a:p>
            <a:r>
              <a:rPr lang="fi-FI" dirty="0">
                <a:sym typeface="Wingdings" panose="05000000000000000000" pitchFamily="2" charset="2"/>
              </a:rPr>
              <a:t>Pajuvitsalla voi löytää kaivon paikan.</a:t>
            </a:r>
          </a:p>
          <a:p>
            <a:r>
              <a:rPr lang="fi-FI" dirty="0">
                <a:sym typeface="Wingdings" panose="05000000000000000000" pitchFamily="2" charset="2"/>
              </a:rPr>
              <a:t>Tikapuiden alta käveleminen tuo epäonnea.</a:t>
            </a:r>
          </a:p>
          <a:p>
            <a:r>
              <a:rPr lang="fi-FI" dirty="0">
                <a:sym typeface="Wingdings" panose="05000000000000000000" pitchFamily="2" charset="2"/>
              </a:rPr>
              <a:t>Perjantai 13. päivä on epäonnen päivä.</a:t>
            </a:r>
          </a:p>
          <a:p>
            <a:r>
              <a:rPr lang="fi-FI" dirty="0">
                <a:sym typeface="Wingdings" panose="05000000000000000000" pitchFamily="2" charset="2"/>
              </a:rPr>
              <a:t>Ketjukirjettä ei saa katkaista.</a:t>
            </a:r>
          </a:p>
          <a:p>
            <a:r>
              <a:rPr lang="fi-FI" dirty="0">
                <a:sym typeface="Wingdings" panose="05000000000000000000" pitchFamily="2" charset="2"/>
              </a:rPr>
              <a:t>Onnenesineet?</a:t>
            </a:r>
          </a:p>
          <a:p>
            <a:r>
              <a:rPr lang="fi-FI" dirty="0">
                <a:sym typeface="Wingdings" panose="05000000000000000000" pitchFamily="2" charset="2"/>
              </a:rPr>
              <a:t>Onnenpotku</a:t>
            </a:r>
          </a:p>
          <a:p>
            <a:endParaRPr lang="fi-FI" dirty="0"/>
          </a:p>
        </p:txBody>
      </p:sp>
      <p:sp>
        <p:nvSpPr>
          <p:cNvPr id="2" name="Otsikko 1"/>
          <p:cNvSpPr>
            <a:spLocks noGrp="1"/>
          </p:cNvSpPr>
          <p:nvPr>
            <p:ph type="title"/>
          </p:nvPr>
        </p:nvSpPr>
        <p:spPr/>
        <p:txBody>
          <a:bodyPr>
            <a:normAutofit fontScale="90000"/>
          </a:bodyPr>
          <a:lstStyle/>
          <a:p>
            <a:r>
              <a:rPr lang="fi-FI" dirty="0">
                <a:solidFill>
                  <a:srgbClr val="FF0000"/>
                </a:solidFill>
              </a:rPr>
              <a:t>Uskomukset </a:t>
            </a:r>
            <a:r>
              <a:rPr lang="fi-FI" sz="3600" dirty="0"/>
              <a:t>(kirjoita näistä 2 – 3 esimerkkiä)</a:t>
            </a:r>
          </a:p>
        </p:txBody>
      </p:sp>
    </p:spTree>
    <p:extLst>
      <p:ext uri="{BB962C8B-B14F-4D97-AF65-F5344CB8AC3E}">
        <p14:creationId xmlns:p14="http://schemas.microsoft.com/office/powerpoint/2010/main" val="48981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71460" y="1772816"/>
            <a:ext cx="7408333" cy="4242784"/>
          </a:xfrm>
        </p:spPr>
        <p:txBody>
          <a:bodyPr/>
          <a:lstStyle/>
          <a:p>
            <a:r>
              <a:rPr lang="fi-FI" dirty="0"/>
              <a:t>Joulukorttien lähettäminen</a:t>
            </a:r>
          </a:p>
          <a:p>
            <a:r>
              <a:rPr lang="fi-FI" dirty="0"/>
              <a:t>Penkinpainajaiset</a:t>
            </a:r>
          </a:p>
          <a:p>
            <a:r>
              <a:rPr lang="fi-FI" dirty="0"/>
              <a:t>Lauantaisauna</a:t>
            </a:r>
          </a:p>
          <a:p>
            <a:r>
              <a:rPr lang="fi-FI" dirty="0"/>
              <a:t>Hymiöiden käyttö</a:t>
            </a:r>
          </a:p>
          <a:p>
            <a:r>
              <a:rPr lang="fi-FI" dirty="0"/>
              <a:t>Lipunnosto</a:t>
            </a:r>
          </a:p>
          <a:p>
            <a:pPr marL="0" indent="0">
              <a:buNone/>
            </a:pPr>
            <a:endParaRPr lang="fi-FI" dirty="0"/>
          </a:p>
        </p:txBody>
      </p:sp>
      <p:sp>
        <p:nvSpPr>
          <p:cNvPr id="2" name="Otsikko 1"/>
          <p:cNvSpPr>
            <a:spLocks noGrp="1"/>
          </p:cNvSpPr>
          <p:nvPr>
            <p:ph type="title"/>
          </p:nvPr>
        </p:nvSpPr>
        <p:spPr/>
        <p:txBody>
          <a:bodyPr/>
          <a:lstStyle/>
          <a:p>
            <a:r>
              <a:rPr lang="fi-FI" dirty="0">
                <a:solidFill>
                  <a:srgbClr val="FFC000"/>
                </a:solidFill>
              </a:rPr>
              <a:t>Tavat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5085184"/>
            <a:ext cx="2088232" cy="138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991471"/>
            <a:ext cx="2187327" cy="1455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996952"/>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81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i">
  <a:themeElements>
    <a:clrScheme name="Paperi">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i">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i">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240</TotalTime>
  <Words>1386</Words>
  <Application>Microsoft Office PowerPoint</Application>
  <PresentationFormat>Näytössä katseltava diaesitys (4:3)</PresentationFormat>
  <Paragraphs>113</Paragraphs>
  <Slides>16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16</vt:i4>
      </vt:variant>
    </vt:vector>
  </HeadingPairs>
  <TitlesOfParts>
    <vt:vector size="20" baseType="lpstr">
      <vt:lpstr>Arial Narrow</vt:lpstr>
      <vt:lpstr>Constantia</vt:lpstr>
      <vt:lpstr>Wingdings 2</vt:lpstr>
      <vt:lpstr>Paperi</vt:lpstr>
      <vt:lpstr>Kansanperinnettä</vt:lpstr>
      <vt:lpstr>Sanallinen perinne, esim.</vt:lpstr>
      <vt:lpstr>* Sähköpostihuumoria</vt:lpstr>
      <vt:lpstr>PowerPoint-esitys</vt:lpstr>
      <vt:lpstr>* Lasten suustahan ne parhaat ohjeet tunnetusti tulee...  </vt:lpstr>
      <vt:lpstr>PowerPoint-esitys</vt:lpstr>
      <vt:lpstr>Lisää perinteen lajeja</vt:lpstr>
      <vt:lpstr>Uskomukset (kirjoita näistä 2 – 3 esimerkkiä)</vt:lpstr>
      <vt:lpstr>Tavat</vt:lpstr>
      <vt:lpstr>Muita</vt:lpstr>
      <vt:lpstr>Kaupunkitarinan tuntomerkkejä</vt:lpstr>
      <vt:lpstr>Lisää tuntomerkkejä</vt:lpstr>
      <vt:lpstr>*Tunnettuja kaupunkitarinoita </vt:lpstr>
      <vt:lpstr>*Amerikkalaisia kaupunkitarinoita </vt:lpstr>
      <vt:lpstr>PowerPoint-esitys</vt:lpstr>
      <vt:lpstr>* Huijausta vai ei?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Kansanperinnettä</dc:title>
  <dc:creator>ulla.virtanen@edukouvola.fi</dc:creator>
  <cp:lastModifiedBy>Ulla Virtanen</cp:lastModifiedBy>
  <cp:revision>32</cp:revision>
  <dcterms:created xsi:type="dcterms:W3CDTF">2013-08-26T05:30:15Z</dcterms:created>
  <dcterms:modified xsi:type="dcterms:W3CDTF">2020-05-02T07:48:48Z</dcterms:modified>
</cp:coreProperties>
</file>