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1"/>
  </p:notesMasterIdLst>
  <p:sldIdLst>
    <p:sldId id="257" r:id="rId5"/>
    <p:sldId id="256" r:id="rId6"/>
    <p:sldId id="258" r:id="rId7"/>
    <p:sldId id="259" r:id="rId8"/>
    <p:sldId id="260" r:id="rId9"/>
    <p:sldId id="261" r:id="rId10"/>
  </p:sldIdLst>
  <p:sldSz cx="12192000" cy="6858000"/>
  <p:notesSz cx="6797675" cy="9928225"/>
  <p:embeddedFontLst>
    <p:embeddedFont>
      <p:font typeface="Lato" panose="020B0604020202020204" charset="0"/>
      <p:regular r:id="rId12"/>
      <p:bold r:id="rId13"/>
      <p:italic r:id="rId14"/>
      <p:boldItalic r:id="rId15"/>
    </p:embeddedFont>
    <p:embeddedFont>
      <p:font typeface="Lato Black" panose="020B0604020202020204" charset="0"/>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282"/>
    <a:srgbClr val="EB5261"/>
    <a:srgbClr val="00A3B8"/>
    <a:srgbClr val="94C21F"/>
    <a:srgbClr val="000000"/>
    <a:srgbClr val="00DAFF"/>
    <a:srgbClr val="FC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p:restoredTop sz="94694"/>
  </p:normalViewPr>
  <p:slideViewPr>
    <p:cSldViewPr snapToGrid="0" snapToObjects="1">
      <p:cViewPr varScale="1">
        <p:scale>
          <a:sx n="73" d="100"/>
          <a:sy n="73" d="100"/>
        </p:scale>
        <p:origin x="94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287CE08-92F9-45F0-BCA1-72FB5D3885A2}" type="datetimeFigureOut">
              <a:rPr lang="fi-FI" smtClean="0"/>
              <a:t>14.8.2023</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E528B24-EA55-4A56-9D56-3E4085344A9C}" type="slidenum">
              <a:rPr lang="fi-FI" smtClean="0"/>
              <a:t>‹#›</a:t>
            </a:fld>
            <a:endParaRPr lang="fi-FI"/>
          </a:p>
        </p:txBody>
      </p:sp>
    </p:spTree>
    <p:extLst>
      <p:ext uri="{BB962C8B-B14F-4D97-AF65-F5344CB8AC3E}">
        <p14:creationId xmlns:p14="http://schemas.microsoft.com/office/powerpoint/2010/main" val="399833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E528B24-EA55-4A56-9D56-3E4085344A9C}" type="slidenum">
              <a:rPr lang="fi-FI" smtClean="0"/>
              <a:t>3</a:t>
            </a:fld>
            <a:endParaRPr lang="fi-FI"/>
          </a:p>
        </p:txBody>
      </p:sp>
    </p:spTree>
    <p:extLst>
      <p:ext uri="{BB962C8B-B14F-4D97-AF65-F5344CB8AC3E}">
        <p14:creationId xmlns:p14="http://schemas.microsoft.com/office/powerpoint/2010/main" val="2092660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8F05B-5FA7-5F45-81A6-C19A0F146E60}"/>
              </a:ext>
            </a:extLst>
          </p:cNvPr>
          <p:cNvSpPr>
            <a:spLocks noGrp="1"/>
          </p:cNvSpPr>
          <p:nvPr>
            <p:ph type="ctrTitle" hasCustomPrompt="1"/>
          </p:nvPr>
        </p:nvSpPr>
        <p:spPr>
          <a:xfrm>
            <a:off x="3745282" y="915684"/>
            <a:ext cx="6534411" cy="2387600"/>
          </a:xfrm>
          <a:prstGeom prst="rect">
            <a:avLst/>
          </a:prstGeom>
        </p:spPr>
        <p:txBody>
          <a:bodyPr anchor="b"/>
          <a:lstStyle>
            <a:lvl1pPr algn="ctr">
              <a:defRPr sz="6000" b="1" i="0">
                <a:solidFill>
                  <a:srgbClr val="1A4282"/>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a:t>Kirjoita pääotsikko tähän</a:t>
            </a:r>
          </a:p>
        </p:txBody>
      </p:sp>
      <p:sp>
        <p:nvSpPr>
          <p:cNvPr id="3" name="Subtitle 2">
            <a:extLst>
              <a:ext uri="{FF2B5EF4-FFF2-40B4-BE49-F238E27FC236}">
                <a16:creationId xmlns:a16="http://schemas.microsoft.com/office/drawing/2014/main" id="{96A38AA3-8E0E-FD49-9E88-22D25E321662}"/>
              </a:ext>
            </a:extLst>
          </p:cNvPr>
          <p:cNvSpPr>
            <a:spLocks noGrp="1"/>
          </p:cNvSpPr>
          <p:nvPr>
            <p:ph type="subTitle" idx="1" hasCustomPrompt="1"/>
          </p:nvPr>
        </p:nvSpPr>
        <p:spPr>
          <a:xfrm>
            <a:off x="3745282" y="3464307"/>
            <a:ext cx="6534411" cy="1182904"/>
          </a:xfrm>
          <a:prstGeom prst="rect">
            <a:avLst/>
          </a:prstGeom>
        </p:spPr>
        <p:txBody>
          <a:bodyPr/>
          <a:lstStyle>
            <a:lvl1pPr marL="0" indent="0" algn="ctr">
              <a:buNone/>
              <a:defRPr sz="2400" b="1" i="0">
                <a:solidFill>
                  <a:srgbClr val="EB5261"/>
                </a:solidFill>
                <a:latin typeface="Lato Black" panose="020F0502020204030203" pitchFamily="34" charset="0"/>
                <a:ea typeface="Lato Black" panose="020F0502020204030203" pitchFamily="34" charset="0"/>
                <a:cs typeface="Lato Black"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Kirjoita alaotsikko tähän</a:t>
            </a:r>
          </a:p>
        </p:txBody>
      </p:sp>
      <p:pic>
        <p:nvPicPr>
          <p:cNvPr id="7" name="Picture 6" descr="Logo&#10;&#10;Description automatically generated">
            <a:extLst>
              <a:ext uri="{FF2B5EF4-FFF2-40B4-BE49-F238E27FC236}">
                <a16:creationId xmlns:a16="http://schemas.microsoft.com/office/drawing/2014/main" id="{C9A8D35B-E1DD-AB42-9EB5-F706508312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430" y="149761"/>
            <a:ext cx="1984680" cy="527902"/>
          </a:xfrm>
          <a:prstGeom prst="rect">
            <a:avLst/>
          </a:prstGeom>
        </p:spPr>
      </p:pic>
    </p:spTree>
    <p:extLst>
      <p:ext uri="{BB962C8B-B14F-4D97-AF65-F5344CB8AC3E}">
        <p14:creationId xmlns:p14="http://schemas.microsoft.com/office/powerpoint/2010/main" val="396309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 &amp; teksti – pilvipouta">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E62260B-4DDD-6541-BC43-33B0CCBC3569}"/>
              </a:ext>
            </a:extLst>
          </p:cNvPr>
          <p:cNvSpPr>
            <a:spLocks noGrp="1"/>
          </p:cNvSpPr>
          <p:nvPr>
            <p:ph type="pic" sz="quarter" idx="13" hasCustomPrompt="1"/>
          </p:nvPr>
        </p:nvSpPr>
        <p:spPr>
          <a:xfrm>
            <a:off x="0" y="0"/>
            <a:ext cx="4133589" cy="6858000"/>
          </a:xfrm>
          <a:prstGeom prst="rect">
            <a:avLst/>
          </a:prstGeom>
          <a:solidFill>
            <a:schemeClr val="bg1">
              <a:lumMod val="85000"/>
            </a:schemeClr>
          </a:solidFill>
        </p:spPr>
        <p:txBody>
          <a:bodyPr anchor="ctr">
            <a:normAutofit/>
          </a:bodyPr>
          <a:lstStyle>
            <a:lvl1pPr marL="0" indent="0" algn="ctr">
              <a:buNone/>
              <a:defRPr sz="1000"/>
            </a:lvl1pPr>
          </a:lstStyle>
          <a:p>
            <a:r>
              <a:rPr lang="fi-FI" dirty="0"/>
              <a:t>Lataa kuva klikkaamalla </a:t>
            </a:r>
            <a:br>
              <a:rPr lang="fi-FI" dirty="0"/>
            </a:br>
            <a:r>
              <a:rPr lang="fi-FI" dirty="0"/>
              <a:t>TÄTÄ </a:t>
            </a:r>
            <a:br>
              <a:rPr lang="fi-FI" dirty="0"/>
            </a:br>
            <a:r>
              <a:rPr lang="fi-FI" dirty="0"/>
              <a:t>tai pudottamalla</a:t>
            </a:r>
          </a:p>
        </p:txBody>
      </p:sp>
      <p:sp>
        <p:nvSpPr>
          <p:cNvPr id="8" name="Title 1">
            <a:extLst>
              <a:ext uri="{FF2B5EF4-FFF2-40B4-BE49-F238E27FC236}">
                <a16:creationId xmlns:a16="http://schemas.microsoft.com/office/drawing/2014/main" id="{C6A9D088-FD6A-AE4D-9D40-65FAC60927D7}"/>
              </a:ext>
            </a:extLst>
          </p:cNvPr>
          <p:cNvSpPr>
            <a:spLocks noGrp="1"/>
          </p:cNvSpPr>
          <p:nvPr>
            <p:ph type="title" hasCustomPrompt="1"/>
          </p:nvPr>
        </p:nvSpPr>
        <p:spPr>
          <a:xfrm>
            <a:off x="4897676" y="1103818"/>
            <a:ext cx="6456122" cy="1118596"/>
          </a:xfrm>
          <a:prstGeom prst="rect">
            <a:avLst/>
          </a:prstGeom>
        </p:spPr>
        <p:txBody>
          <a:bodyPr anchor="b"/>
          <a:lstStyle>
            <a:lvl1pPr>
              <a:defRPr b="1" i="0">
                <a:solidFill>
                  <a:srgbClr val="00A3B8"/>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a:t>Kirjoita otsikko tähän</a:t>
            </a:r>
          </a:p>
        </p:txBody>
      </p:sp>
      <p:sp>
        <p:nvSpPr>
          <p:cNvPr id="9" name="Content Placeholder 2">
            <a:extLst>
              <a:ext uri="{FF2B5EF4-FFF2-40B4-BE49-F238E27FC236}">
                <a16:creationId xmlns:a16="http://schemas.microsoft.com/office/drawing/2014/main" id="{D3907463-5840-8F41-990D-1A519FEE9796}"/>
              </a:ext>
            </a:extLst>
          </p:cNvPr>
          <p:cNvSpPr>
            <a:spLocks noGrp="1"/>
          </p:cNvSpPr>
          <p:nvPr>
            <p:ph idx="1" hasCustomPrompt="1"/>
          </p:nvPr>
        </p:nvSpPr>
        <p:spPr>
          <a:xfrm>
            <a:off x="4897676" y="2455101"/>
            <a:ext cx="6456123" cy="372186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noProof="0"/>
              <a:t>Tekstiä</a:t>
            </a:r>
          </a:p>
          <a:p>
            <a:pPr lvl="1"/>
            <a:r>
              <a:rPr lang="fi-FI" noProof="0"/>
              <a:t>Tekstiä</a:t>
            </a:r>
          </a:p>
          <a:p>
            <a:pPr lvl="2"/>
            <a:r>
              <a:rPr lang="fi-FI" noProof="0"/>
              <a:t>Tekstiä</a:t>
            </a:r>
          </a:p>
          <a:p>
            <a:pPr lvl="3"/>
            <a:r>
              <a:rPr lang="fi-FI" noProof="0"/>
              <a:t>Tekstiä</a:t>
            </a:r>
          </a:p>
          <a:p>
            <a:pPr lvl="4"/>
            <a:r>
              <a:rPr lang="fi-FI" noProof="0"/>
              <a:t>Tekstiä</a:t>
            </a:r>
          </a:p>
        </p:txBody>
      </p:sp>
      <p:sp>
        <p:nvSpPr>
          <p:cNvPr id="11" name="Slide Number Placeholder 5">
            <a:extLst>
              <a:ext uri="{FF2B5EF4-FFF2-40B4-BE49-F238E27FC236}">
                <a16:creationId xmlns:a16="http://schemas.microsoft.com/office/drawing/2014/main" id="{E97DCC47-ED94-7B47-86F5-70A563C43877}"/>
              </a:ext>
            </a:extLst>
          </p:cNvPr>
          <p:cNvSpPr>
            <a:spLocks noGrp="1"/>
          </p:cNvSpPr>
          <p:nvPr>
            <p:ph type="sldNum" sz="quarter" idx="12"/>
          </p:nvPr>
        </p:nvSpPr>
        <p:spPr>
          <a:xfrm>
            <a:off x="11060481" y="6318772"/>
            <a:ext cx="919619" cy="365125"/>
          </a:xfrm>
          <a:prstGeom prst="rect">
            <a:avLst/>
          </a:prstGeom>
        </p:spPr>
        <p:txBody>
          <a:bodyPr/>
          <a:lstStyle>
            <a:lvl1pPr>
              <a:defRPr>
                <a:solidFill>
                  <a:srgbClr val="1A4282"/>
                </a:solidFill>
              </a:defRPr>
            </a:lvl1pPr>
          </a:lstStyle>
          <a:p>
            <a:fld id="{5CB7A3FE-F62E-F94B-BE7E-917CD63ECDAD}" type="slidenum">
              <a:rPr lang="fi-FI" smtClean="0"/>
              <a:pPr/>
              <a:t>‹#›</a:t>
            </a:fld>
            <a:endParaRPr lang="fi-FI" dirty="0"/>
          </a:p>
        </p:txBody>
      </p:sp>
      <p:pic>
        <p:nvPicPr>
          <p:cNvPr id="7" name="Picture 6" descr="Logo&#10;&#10;Description automatically generated">
            <a:extLst>
              <a:ext uri="{FF2B5EF4-FFF2-40B4-BE49-F238E27FC236}">
                <a16:creationId xmlns:a16="http://schemas.microsoft.com/office/drawing/2014/main" id="{B37B856B-A5C4-FC42-AF4A-E30794C043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9534" y="149761"/>
            <a:ext cx="1984680" cy="527902"/>
          </a:xfrm>
          <a:prstGeom prst="rect">
            <a:avLst/>
          </a:prstGeom>
        </p:spPr>
      </p:pic>
    </p:spTree>
    <p:extLst>
      <p:ext uri="{BB962C8B-B14F-4D97-AF65-F5344CB8AC3E}">
        <p14:creationId xmlns:p14="http://schemas.microsoft.com/office/powerpoint/2010/main" val="151180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 &amp; teksti – vadelma">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E62260B-4DDD-6541-BC43-33B0CCBC3569}"/>
              </a:ext>
            </a:extLst>
          </p:cNvPr>
          <p:cNvSpPr>
            <a:spLocks noGrp="1"/>
          </p:cNvSpPr>
          <p:nvPr>
            <p:ph type="pic" sz="quarter" idx="13" hasCustomPrompt="1"/>
          </p:nvPr>
        </p:nvSpPr>
        <p:spPr>
          <a:xfrm>
            <a:off x="0" y="0"/>
            <a:ext cx="4133589" cy="6858000"/>
          </a:xfrm>
          <a:prstGeom prst="rect">
            <a:avLst/>
          </a:prstGeom>
          <a:solidFill>
            <a:schemeClr val="bg1">
              <a:lumMod val="85000"/>
            </a:schemeClr>
          </a:solidFill>
        </p:spPr>
        <p:txBody>
          <a:bodyPr anchor="ctr">
            <a:normAutofit/>
          </a:bodyPr>
          <a:lstStyle>
            <a:lvl1pPr marL="0" indent="0" algn="ctr">
              <a:buNone/>
              <a:defRPr sz="1000"/>
            </a:lvl1pPr>
          </a:lstStyle>
          <a:p>
            <a:r>
              <a:rPr lang="fi-FI" dirty="0"/>
              <a:t>Lataa kuva klikkaamalla </a:t>
            </a:r>
            <a:br>
              <a:rPr lang="fi-FI" dirty="0"/>
            </a:br>
            <a:r>
              <a:rPr lang="fi-FI" dirty="0"/>
              <a:t>TÄTÄ </a:t>
            </a:r>
            <a:br>
              <a:rPr lang="fi-FI" dirty="0"/>
            </a:br>
            <a:r>
              <a:rPr lang="fi-FI" dirty="0"/>
              <a:t>tai pudottamalla</a:t>
            </a:r>
          </a:p>
        </p:txBody>
      </p:sp>
      <p:sp>
        <p:nvSpPr>
          <p:cNvPr id="8" name="Title 1">
            <a:extLst>
              <a:ext uri="{FF2B5EF4-FFF2-40B4-BE49-F238E27FC236}">
                <a16:creationId xmlns:a16="http://schemas.microsoft.com/office/drawing/2014/main" id="{C6A9D088-FD6A-AE4D-9D40-65FAC60927D7}"/>
              </a:ext>
            </a:extLst>
          </p:cNvPr>
          <p:cNvSpPr>
            <a:spLocks noGrp="1"/>
          </p:cNvSpPr>
          <p:nvPr>
            <p:ph type="title" hasCustomPrompt="1"/>
          </p:nvPr>
        </p:nvSpPr>
        <p:spPr>
          <a:xfrm>
            <a:off x="4897676" y="1103818"/>
            <a:ext cx="6456122" cy="1118596"/>
          </a:xfrm>
          <a:prstGeom prst="rect">
            <a:avLst/>
          </a:prstGeom>
        </p:spPr>
        <p:txBody>
          <a:bodyPr anchor="b"/>
          <a:lstStyle>
            <a:lvl1pPr>
              <a:defRPr b="1" i="0">
                <a:solidFill>
                  <a:srgbClr val="EB5261"/>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a:t>Kirjoita otsikko tähän</a:t>
            </a:r>
          </a:p>
        </p:txBody>
      </p:sp>
      <p:sp>
        <p:nvSpPr>
          <p:cNvPr id="9" name="Content Placeholder 2">
            <a:extLst>
              <a:ext uri="{FF2B5EF4-FFF2-40B4-BE49-F238E27FC236}">
                <a16:creationId xmlns:a16="http://schemas.microsoft.com/office/drawing/2014/main" id="{D3907463-5840-8F41-990D-1A519FEE9796}"/>
              </a:ext>
            </a:extLst>
          </p:cNvPr>
          <p:cNvSpPr>
            <a:spLocks noGrp="1"/>
          </p:cNvSpPr>
          <p:nvPr>
            <p:ph idx="1" hasCustomPrompt="1"/>
          </p:nvPr>
        </p:nvSpPr>
        <p:spPr>
          <a:xfrm>
            <a:off x="4897676" y="2455101"/>
            <a:ext cx="6456123" cy="372186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noProof="0"/>
              <a:t>Tekstiä</a:t>
            </a:r>
          </a:p>
          <a:p>
            <a:pPr lvl="1"/>
            <a:r>
              <a:rPr lang="fi-FI" noProof="0"/>
              <a:t>Tekstiä</a:t>
            </a:r>
          </a:p>
          <a:p>
            <a:pPr lvl="2"/>
            <a:r>
              <a:rPr lang="fi-FI" noProof="0"/>
              <a:t>Tekstiä</a:t>
            </a:r>
          </a:p>
          <a:p>
            <a:pPr lvl="3"/>
            <a:r>
              <a:rPr lang="fi-FI" noProof="0"/>
              <a:t>Tekstiä</a:t>
            </a:r>
          </a:p>
          <a:p>
            <a:pPr lvl="4"/>
            <a:r>
              <a:rPr lang="fi-FI" noProof="0"/>
              <a:t>Tekstiä</a:t>
            </a:r>
          </a:p>
        </p:txBody>
      </p:sp>
      <p:sp>
        <p:nvSpPr>
          <p:cNvPr id="11" name="Slide Number Placeholder 5">
            <a:extLst>
              <a:ext uri="{FF2B5EF4-FFF2-40B4-BE49-F238E27FC236}">
                <a16:creationId xmlns:a16="http://schemas.microsoft.com/office/drawing/2014/main" id="{E97DCC47-ED94-7B47-86F5-70A563C43877}"/>
              </a:ext>
            </a:extLst>
          </p:cNvPr>
          <p:cNvSpPr>
            <a:spLocks noGrp="1"/>
          </p:cNvSpPr>
          <p:nvPr>
            <p:ph type="sldNum" sz="quarter" idx="12"/>
          </p:nvPr>
        </p:nvSpPr>
        <p:spPr>
          <a:xfrm>
            <a:off x="11060481" y="6318772"/>
            <a:ext cx="919619" cy="365125"/>
          </a:xfrm>
          <a:prstGeom prst="rect">
            <a:avLst/>
          </a:prstGeom>
        </p:spPr>
        <p:txBody>
          <a:bodyPr/>
          <a:lstStyle>
            <a:lvl1pPr>
              <a:defRPr>
                <a:solidFill>
                  <a:srgbClr val="1A4282"/>
                </a:solidFill>
              </a:defRPr>
            </a:lvl1pPr>
          </a:lstStyle>
          <a:p>
            <a:fld id="{5CB7A3FE-F62E-F94B-BE7E-917CD63ECDAD}" type="slidenum">
              <a:rPr lang="fi-FI" smtClean="0"/>
              <a:pPr/>
              <a:t>‹#›</a:t>
            </a:fld>
            <a:endParaRPr lang="fi-FI" dirty="0"/>
          </a:p>
        </p:txBody>
      </p:sp>
      <p:pic>
        <p:nvPicPr>
          <p:cNvPr id="7" name="Picture 6" descr="Logo&#10;&#10;Description automatically generated">
            <a:extLst>
              <a:ext uri="{FF2B5EF4-FFF2-40B4-BE49-F238E27FC236}">
                <a16:creationId xmlns:a16="http://schemas.microsoft.com/office/drawing/2014/main" id="{A470FB44-01A6-2A47-B8C4-25882BC236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9534" y="149761"/>
            <a:ext cx="1984680" cy="527902"/>
          </a:xfrm>
          <a:prstGeom prst="rect">
            <a:avLst/>
          </a:prstGeom>
        </p:spPr>
      </p:pic>
    </p:spTree>
    <p:extLst>
      <p:ext uri="{BB962C8B-B14F-4D97-AF65-F5344CB8AC3E}">
        <p14:creationId xmlns:p14="http://schemas.microsoft.com/office/powerpoint/2010/main" val="1001130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9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Kans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8F05B-5FA7-5F45-81A6-C19A0F146E60}"/>
              </a:ext>
            </a:extLst>
          </p:cNvPr>
          <p:cNvSpPr>
            <a:spLocks noGrp="1"/>
          </p:cNvSpPr>
          <p:nvPr>
            <p:ph type="ctrTitle" hasCustomPrompt="1"/>
          </p:nvPr>
        </p:nvSpPr>
        <p:spPr>
          <a:xfrm>
            <a:off x="4759891" y="1867662"/>
            <a:ext cx="6534411" cy="2387600"/>
          </a:xfrm>
          <a:prstGeom prst="rect">
            <a:avLst/>
          </a:prstGeom>
        </p:spPr>
        <p:txBody>
          <a:bodyPr anchor="b"/>
          <a:lstStyle>
            <a:lvl1pPr algn="ctr">
              <a:defRPr sz="6000" b="1" i="0">
                <a:solidFill>
                  <a:srgbClr val="1A4282"/>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a:t>Kirjoita pääotsikko tähän</a:t>
            </a:r>
          </a:p>
        </p:txBody>
      </p:sp>
      <p:sp>
        <p:nvSpPr>
          <p:cNvPr id="3" name="Subtitle 2">
            <a:extLst>
              <a:ext uri="{FF2B5EF4-FFF2-40B4-BE49-F238E27FC236}">
                <a16:creationId xmlns:a16="http://schemas.microsoft.com/office/drawing/2014/main" id="{96A38AA3-8E0E-FD49-9E88-22D25E321662}"/>
              </a:ext>
            </a:extLst>
          </p:cNvPr>
          <p:cNvSpPr>
            <a:spLocks noGrp="1"/>
          </p:cNvSpPr>
          <p:nvPr>
            <p:ph type="subTitle" idx="1" hasCustomPrompt="1"/>
          </p:nvPr>
        </p:nvSpPr>
        <p:spPr>
          <a:xfrm>
            <a:off x="4759891" y="4416285"/>
            <a:ext cx="6534411" cy="1182904"/>
          </a:xfrm>
          <a:prstGeom prst="rect">
            <a:avLst/>
          </a:prstGeom>
        </p:spPr>
        <p:txBody>
          <a:bodyPr/>
          <a:lstStyle>
            <a:lvl1pPr marL="0" indent="0" algn="ctr">
              <a:buNone/>
              <a:defRPr sz="2400" b="1" i="0">
                <a:solidFill>
                  <a:srgbClr val="EB5261"/>
                </a:solidFill>
                <a:latin typeface="Lato Black" panose="020F0502020204030203" pitchFamily="34" charset="0"/>
                <a:ea typeface="Lato Black" panose="020F0502020204030203" pitchFamily="34" charset="0"/>
                <a:cs typeface="Lato Black"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Kirjoita alaotsikko tähän</a:t>
            </a:r>
          </a:p>
        </p:txBody>
      </p:sp>
      <p:pic>
        <p:nvPicPr>
          <p:cNvPr id="7" name="Picture 6" descr="Logo&#10;&#10;Description automatically generated">
            <a:extLst>
              <a:ext uri="{FF2B5EF4-FFF2-40B4-BE49-F238E27FC236}">
                <a16:creationId xmlns:a16="http://schemas.microsoft.com/office/drawing/2014/main" id="{C9A8D35B-E1DD-AB42-9EB5-F706508312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430" y="149761"/>
            <a:ext cx="1984680" cy="527902"/>
          </a:xfrm>
          <a:prstGeom prst="rect">
            <a:avLst/>
          </a:prstGeom>
        </p:spPr>
      </p:pic>
    </p:spTree>
    <p:extLst>
      <p:ext uri="{BB962C8B-B14F-4D97-AF65-F5344CB8AC3E}">
        <p14:creationId xmlns:p14="http://schemas.microsoft.com/office/powerpoint/2010/main" val="183794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idia – mustikka">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57298D2-192F-4640-8BEB-EB5DABB39F09}"/>
              </a:ext>
            </a:extLst>
          </p:cNvPr>
          <p:cNvPicPr>
            <a:picLocks noChangeAspect="1"/>
          </p:cNvPicPr>
          <p:nvPr userDrawn="1"/>
        </p:nvPicPr>
        <p:blipFill>
          <a:blip r:embed="rId2"/>
          <a:stretch>
            <a:fillRect/>
          </a:stretch>
        </p:blipFill>
        <p:spPr>
          <a:xfrm>
            <a:off x="8103557" y="0"/>
            <a:ext cx="4088443" cy="3061297"/>
          </a:xfrm>
          <a:prstGeom prst="rect">
            <a:avLst/>
          </a:prstGeom>
        </p:spPr>
      </p:pic>
      <p:sp>
        <p:nvSpPr>
          <p:cNvPr id="2" name="Title 1">
            <a:extLst>
              <a:ext uri="{FF2B5EF4-FFF2-40B4-BE49-F238E27FC236}">
                <a16:creationId xmlns:a16="http://schemas.microsoft.com/office/drawing/2014/main" id="{6A5E4E77-E7D7-E949-AD86-05D7E4C044AD}"/>
              </a:ext>
            </a:extLst>
          </p:cNvPr>
          <p:cNvSpPr>
            <a:spLocks noGrp="1"/>
          </p:cNvSpPr>
          <p:nvPr>
            <p:ph type="title" hasCustomPrompt="1"/>
          </p:nvPr>
        </p:nvSpPr>
        <p:spPr>
          <a:xfrm>
            <a:off x="1351724" y="1103818"/>
            <a:ext cx="7692067" cy="1118596"/>
          </a:xfrm>
          <a:prstGeom prst="rect">
            <a:avLst/>
          </a:prstGeom>
        </p:spPr>
        <p:txBody>
          <a:bodyPr anchor="b"/>
          <a:lstStyle>
            <a:lvl1pPr>
              <a:defRPr b="1" i="0">
                <a:solidFill>
                  <a:srgbClr val="1A4282"/>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dirty="0"/>
              <a:t>Kirjoita otsikko tähän</a:t>
            </a:r>
          </a:p>
        </p:txBody>
      </p:sp>
      <p:sp>
        <p:nvSpPr>
          <p:cNvPr id="3" name="Content Placeholder 2">
            <a:extLst>
              <a:ext uri="{FF2B5EF4-FFF2-40B4-BE49-F238E27FC236}">
                <a16:creationId xmlns:a16="http://schemas.microsoft.com/office/drawing/2014/main" id="{DCF53D06-0EAD-3A44-A31B-D57352417607}"/>
              </a:ext>
            </a:extLst>
          </p:cNvPr>
          <p:cNvSpPr>
            <a:spLocks noGrp="1"/>
          </p:cNvSpPr>
          <p:nvPr>
            <p:ph idx="1" hasCustomPrompt="1"/>
          </p:nvPr>
        </p:nvSpPr>
        <p:spPr>
          <a:xfrm>
            <a:off x="1351724" y="2455101"/>
            <a:ext cx="9526074" cy="372186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noProof="0" dirty="0"/>
              <a:t>Tekstiä</a:t>
            </a:r>
          </a:p>
          <a:p>
            <a:pPr lvl="1"/>
            <a:r>
              <a:rPr lang="fi-FI" noProof="0" dirty="0"/>
              <a:t>Tekstiä</a:t>
            </a:r>
          </a:p>
          <a:p>
            <a:pPr lvl="2"/>
            <a:r>
              <a:rPr lang="fi-FI" noProof="0" dirty="0"/>
              <a:t>Tekstiä</a:t>
            </a:r>
          </a:p>
          <a:p>
            <a:pPr lvl="3"/>
            <a:r>
              <a:rPr lang="fi-FI" noProof="0" dirty="0"/>
              <a:t>Tekstiä</a:t>
            </a:r>
          </a:p>
          <a:p>
            <a:pPr lvl="4"/>
            <a:r>
              <a:rPr lang="fi-FI" noProof="0" dirty="0"/>
              <a:t>Tekstiä</a:t>
            </a:r>
          </a:p>
        </p:txBody>
      </p:sp>
      <p:pic>
        <p:nvPicPr>
          <p:cNvPr id="9" name="Picture 8" descr="Logo&#10;&#10;Description automatically generated">
            <a:extLst>
              <a:ext uri="{FF2B5EF4-FFF2-40B4-BE49-F238E27FC236}">
                <a16:creationId xmlns:a16="http://schemas.microsoft.com/office/drawing/2014/main" id="{72F94B27-03AC-2E4B-843C-675D5E0F36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786" y="136679"/>
            <a:ext cx="1984680" cy="527902"/>
          </a:xfrm>
          <a:prstGeom prst="rect">
            <a:avLst/>
          </a:prstGeom>
        </p:spPr>
      </p:pic>
      <p:sp>
        <p:nvSpPr>
          <p:cNvPr id="10" name="Slide Number Placeholder 5">
            <a:extLst>
              <a:ext uri="{FF2B5EF4-FFF2-40B4-BE49-F238E27FC236}">
                <a16:creationId xmlns:a16="http://schemas.microsoft.com/office/drawing/2014/main" id="{69F5078D-3B28-2740-91FE-65CB4995A5AB}"/>
              </a:ext>
            </a:extLst>
          </p:cNvPr>
          <p:cNvSpPr>
            <a:spLocks noGrp="1"/>
          </p:cNvSpPr>
          <p:nvPr>
            <p:ph type="sldNum" sz="quarter" idx="12"/>
          </p:nvPr>
        </p:nvSpPr>
        <p:spPr>
          <a:xfrm>
            <a:off x="11060481" y="6318772"/>
            <a:ext cx="919619" cy="365125"/>
          </a:xfrm>
          <a:prstGeom prst="rect">
            <a:avLst/>
          </a:prstGeom>
        </p:spPr>
        <p:txBody>
          <a:bodyPr/>
          <a:lstStyle>
            <a:lvl1pPr>
              <a:defRPr>
                <a:solidFill>
                  <a:srgbClr val="1A4282"/>
                </a:solidFill>
              </a:defRPr>
            </a:lvl1pPr>
          </a:lstStyle>
          <a:p>
            <a:fld id="{5CB7A3FE-F62E-F94B-BE7E-917CD63ECDAD}" type="slidenum">
              <a:rPr lang="fi-FI" smtClean="0"/>
              <a:pPr/>
              <a:t>‹#›</a:t>
            </a:fld>
            <a:endParaRPr lang="fi-FI" dirty="0"/>
          </a:p>
        </p:txBody>
      </p:sp>
    </p:spTree>
    <p:extLst>
      <p:ext uri="{BB962C8B-B14F-4D97-AF65-F5344CB8AC3E}">
        <p14:creationId xmlns:p14="http://schemas.microsoft.com/office/powerpoint/2010/main" val="379260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idia – pilvipouta">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57298D2-192F-4640-8BEB-EB5DABB39F09}"/>
              </a:ext>
            </a:extLst>
          </p:cNvPr>
          <p:cNvPicPr>
            <a:picLocks noChangeAspect="1"/>
          </p:cNvPicPr>
          <p:nvPr userDrawn="1"/>
        </p:nvPicPr>
        <p:blipFill>
          <a:blip r:embed="rId2"/>
          <a:stretch>
            <a:fillRect/>
          </a:stretch>
        </p:blipFill>
        <p:spPr>
          <a:xfrm>
            <a:off x="8103557" y="0"/>
            <a:ext cx="4088443" cy="3061297"/>
          </a:xfrm>
          <a:prstGeom prst="rect">
            <a:avLst/>
          </a:prstGeom>
        </p:spPr>
      </p:pic>
      <p:pic>
        <p:nvPicPr>
          <p:cNvPr id="9" name="Picture 8" descr="Logo&#10;&#10;Description automatically generated">
            <a:extLst>
              <a:ext uri="{FF2B5EF4-FFF2-40B4-BE49-F238E27FC236}">
                <a16:creationId xmlns:a16="http://schemas.microsoft.com/office/drawing/2014/main" id="{72F94B27-03AC-2E4B-843C-675D5E0F36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786" y="136679"/>
            <a:ext cx="1984680" cy="527902"/>
          </a:xfrm>
          <a:prstGeom prst="rect">
            <a:avLst/>
          </a:prstGeom>
        </p:spPr>
      </p:pic>
      <p:sp>
        <p:nvSpPr>
          <p:cNvPr id="10" name="Slide Number Placeholder 5">
            <a:extLst>
              <a:ext uri="{FF2B5EF4-FFF2-40B4-BE49-F238E27FC236}">
                <a16:creationId xmlns:a16="http://schemas.microsoft.com/office/drawing/2014/main" id="{69F5078D-3B28-2740-91FE-65CB4995A5AB}"/>
              </a:ext>
            </a:extLst>
          </p:cNvPr>
          <p:cNvSpPr>
            <a:spLocks noGrp="1"/>
          </p:cNvSpPr>
          <p:nvPr>
            <p:ph type="sldNum" sz="quarter" idx="12"/>
          </p:nvPr>
        </p:nvSpPr>
        <p:spPr>
          <a:xfrm>
            <a:off x="11060481" y="6318772"/>
            <a:ext cx="919619" cy="365125"/>
          </a:xfrm>
          <a:prstGeom prst="rect">
            <a:avLst/>
          </a:prstGeom>
        </p:spPr>
        <p:txBody>
          <a:bodyPr/>
          <a:lstStyle>
            <a:lvl1pPr>
              <a:defRPr>
                <a:solidFill>
                  <a:srgbClr val="1A4282"/>
                </a:solidFill>
              </a:defRPr>
            </a:lvl1pPr>
          </a:lstStyle>
          <a:p>
            <a:fld id="{5CB7A3FE-F62E-F94B-BE7E-917CD63ECDAD}" type="slidenum">
              <a:rPr lang="fi-FI" smtClean="0"/>
              <a:pPr/>
              <a:t>‹#›</a:t>
            </a:fld>
            <a:endParaRPr lang="fi-FI" dirty="0"/>
          </a:p>
        </p:txBody>
      </p:sp>
      <p:sp>
        <p:nvSpPr>
          <p:cNvPr id="7" name="Title 1">
            <a:extLst>
              <a:ext uri="{FF2B5EF4-FFF2-40B4-BE49-F238E27FC236}">
                <a16:creationId xmlns:a16="http://schemas.microsoft.com/office/drawing/2014/main" id="{B37EA3AB-E6DC-E047-B085-B3F315866C5F}"/>
              </a:ext>
            </a:extLst>
          </p:cNvPr>
          <p:cNvSpPr>
            <a:spLocks noGrp="1"/>
          </p:cNvSpPr>
          <p:nvPr>
            <p:ph type="title" hasCustomPrompt="1"/>
          </p:nvPr>
        </p:nvSpPr>
        <p:spPr>
          <a:xfrm>
            <a:off x="1351724" y="1103818"/>
            <a:ext cx="7692067" cy="1118596"/>
          </a:xfrm>
          <a:prstGeom prst="rect">
            <a:avLst/>
          </a:prstGeom>
        </p:spPr>
        <p:txBody>
          <a:bodyPr anchor="b"/>
          <a:lstStyle>
            <a:lvl1pPr>
              <a:defRPr b="1" i="0">
                <a:solidFill>
                  <a:srgbClr val="00A3B8"/>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dirty="0"/>
              <a:t>Kirjoita otsikko tähän</a:t>
            </a:r>
          </a:p>
        </p:txBody>
      </p:sp>
      <p:sp>
        <p:nvSpPr>
          <p:cNvPr id="11" name="Content Placeholder 2">
            <a:extLst>
              <a:ext uri="{FF2B5EF4-FFF2-40B4-BE49-F238E27FC236}">
                <a16:creationId xmlns:a16="http://schemas.microsoft.com/office/drawing/2014/main" id="{3A3EFDA9-E033-AC41-A3AB-BBA9AC9916F8}"/>
              </a:ext>
            </a:extLst>
          </p:cNvPr>
          <p:cNvSpPr>
            <a:spLocks noGrp="1"/>
          </p:cNvSpPr>
          <p:nvPr>
            <p:ph idx="1" hasCustomPrompt="1"/>
          </p:nvPr>
        </p:nvSpPr>
        <p:spPr>
          <a:xfrm>
            <a:off x="1351724" y="2455101"/>
            <a:ext cx="9526074" cy="372186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noProof="0" dirty="0"/>
              <a:t>Tekstiä</a:t>
            </a:r>
          </a:p>
          <a:p>
            <a:pPr lvl="1"/>
            <a:r>
              <a:rPr lang="fi-FI" noProof="0" dirty="0"/>
              <a:t>Tekstiä</a:t>
            </a:r>
          </a:p>
          <a:p>
            <a:pPr lvl="2"/>
            <a:r>
              <a:rPr lang="fi-FI" noProof="0" dirty="0"/>
              <a:t>Tekstiä</a:t>
            </a:r>
          </a:p>
          <a:p>
            <a:pPr lvl="3"/>
            <a:r>
              <a:rPr lang="fi-FI" noProof="0" dirty="0"/>
              <a:t>Tekstiä</a:t>
            </a:r>
          </a:p>
          <a:p>
            <a:pPr lvl="4"/>
            <a:r>
              <a:rPr lang="fi-FI" noProof="0" dirty="0"/>
              <a:t>Tekstiä</a:t>
            </a:r>
          </a:p>
        </p:txBody>
      </p:sp>
    </p:spTree>
    <p:extLst>
      <p:ext uri="{BB962C8B-B14F-4D97-AF65-F5344CB8AC3E}">
        <p14:creationId xmlns:p14="http://schemas.microsoft.com/office/powerpoint/2010/main" val="178072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idia – vadelma">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57298D2-192F-4640-8BEB-EB5DABB39F09}"/>
              </a:ext>
            </a:extLst>
          </p:cNvPr>
          <p:cNvPicPr>
            <a:picLocks noChangeAspect="1"/>
          </p:cNvPicPr>
          <p:nvPr userDrawn="1"/>
        </p:nvPicPr>
        <p:blipFill>
          <a:blip r:embed="rId2"/>
          <a:stretch>
            <a:fillRect/>
          </a:stretch>
        </p:blipFill>
        <p:spPr>
          <a:xfrm>
            <a:off x="8103557" y="0"/>
            <a:ext cx="4088443" cy="3061297"/>
          </a:xfrm>
          <a:prstGeom prst="rect">
            <a:avLst/>
          </a:prstGeom>
        </p:spPr>
      </p:pic>
      <p:pic>
        <p:nvPicPr>
          <p:cNvPr id="9" name="Picture 8" descr="Logo&#10;&#10;Description automatically generated">
            <a:extLst>
              <a:ext uri="{FF2B5EF4-FFF2-40B4-BE49-F238E27FC236}">
                <a16:creationId xmlns:a16="http://schemas.microsoft.com/office/drawing/2014/main" id="{72F94B27-03AC-2E4B-843C-675D5E0F36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786" y="136679"/>
            <a:ext cx="1984680" cy="527902"/>
          </a:xfrm>
          <a:prstGeom prst="rect">
            <a:avLst/>
          </a:prstGeom>
        </p:spPr>
      </p:pic>
      <p:sp>
        <p:nvSpPr>
          <p:cNvPr id="10" name="Slide Number Placeholder 5">
            <a:extLst>
              <a:ext uri="{FF2B5EF4-FFF2-40B4-BE49-F238E27FC236}">
                <a16:creationId xmlns:a16="http://schemas.microsoft.com/office/drawing/2014/main" id="{69F5078D-3B28-2740-91FE-65CB4995A5AB}"/>
              </a:ext>
            </a:extLst>
          </p:cNvPr>
          <p:cNvSpPr>
            <a:spLocks noGrp="1"/>
          </p:cNvSpPr>
          <p:nvPr>
            <p:ph type="sldNum" sz="quarter" idx="12"/>
          </p:nvPr>
        </p:nvSpPr>
        <p:spPr>
          <a:xfrm>
            <a:off x="11060481" y="6318772"/>
            <a:ext cx="919619" cy="365125"/>
          </a:xfrm>
          <a:prstGeom prst="rect">
            <a:avLst/>
          </a:prstGeom>
        </p:spPr>
        <p:txBody>
          <a:bodyPr/>
          <a:lstStyle>
            <a:lvl1pPr>
              <a:defRPr>
                <a:solidFill>
                  <a:srgbClr val="1A4282"/>
                </a:solidFill>
              </a:defRPr>
            </a:lvl1pPr>
          </a:lstStyle>
          <a:p>
            <a:fld id="{5CB7A3FE-F62E-F94B-BE7E-917CD63ECDAD}" type="slidenum">
              <a:rPr lang="fi-FI" smtClean="0"/>
              <a:pPr/>
              <a:t>‹#›</a:t>
            </a:fld>
            <a:endParaRPr lang="fi-FI" dirty="0"/>
          </a:p>
        </p:txBody>
      </p:sp>
      <p:sp>
        <p:nvSpPr>
          <p:cNvPr id="7" name="Title 1">
            <a:extLst>
              <a:ext uri="{FF2B5EF4-FFF2-40B4-BE49-F238E27FC236}">
                <a16:creationId xmlns:a16="http://schemas.microsoft.com/office/drawing/2014/main" id="{53670073-D8B1-8D4C-B069-CE22E22D2830}"/>
              </a:ext>
            </a:extLst>
          </p:cNvPr>
          <p:cNvSpPr>
            <a:spLocks noGrp="1"/>
          </p:cNvSpPr>
          <p:nvPr>
            <p:ph type="title" hasCustomPrompt="1"/>
          </p:nvPr>
        </p:nvSpPr>
        <p:spPr>
          <a:xfrm>
            <a:off x="1351724" y="1103818"/>
            <a:ext cx="7692067" cy="1118596"/>
          </a:xfrm>
          <a:prstGeom prst="rect">
            <a:avLst/>
          </a:prstGeom>
        </p:spPr>
        <p:txBody>
          <a:bodyPr anchor="b"/>
          <a:lstStyle>
            <a:lvl1pPr>
              <a:defRPr b="1" i="0">
                <a:solidFill>
                  <a:srgbClr val="EB5261"/>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dirty="0"/>
              <a:t>Kirjoita otsikko tähän</a:t>
            </a:r>
          </a:p>
        </p:txBody>
      </p:sp>
      <p:sp>
        <p:nvSpPr>
          <p:cNvPr id="11" name="Content Placeholder 2">
            <a:extLst>
              <a:ext uri="{FF2B5EF4-FFF2-40B4-BE49-F238E27FC236}">
                <a16:creationId xmlns:a16="http://schemas.microsoft.com/office/drawing/2014/main" id="{6DAFD957-9A81-CD45-A3D3-416D3B193134}"/>
              </a:ext>
            </a:extLst>
          </p:cNvPr>
          <p:cNvSpPr>
            <a:spLocks noGrp="1"/>
          </p:cNvSpPr>
          <p:nvPr>
            <p:ph idx="1" hasCustomPrompt="1"/>
          </p:nvPr>
        </p:nvSpPr>
        <p:spPr>
          <a:xfrm>
            <a:off x="1351724" y="2455101"/>
            <a:ext cx="9526074" cy="372186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noProof="0" dirty="0"/>
              <a:t>Tekstiä</a:t>
            </a:r>
          </a:p>
          <a:p>
            <a:pPr lvl="1"/>
            <a:r>
              <a:rPr lang="fi-FI" noProof="0" dirty="0"/>
              <a:t>Tekstiä</a:t>
            </a:r>
          </a:p>
          <a:p>
            <a:pPr lvl="2"/>
            <a:r>
              <a:rPr lang="fi-FI" noProof="0" dirty="0"/>
              <a:t>Tekstiä</a:t>
            </a:r>
          </a:p>
          <a:p>
            <a:pPr lvl="3"/>
            <a:r>
              <a:rPr lang="fi-FI" noProof="0" dirty="0"/>
              <a:t>Tekstiä</a:t>
            </a:r>
          </a:p>
          <a:p>
            <a:pPr lvl="4"/>
            <a:r>
              <a:rPr lang="fi-FI" noProof="0" dirty="0"/>
              <a:t>Tekstiä</a:t>
            </a:r>
          </a:p>
        </p:txBody>
      </p:sp>
    </p:spTree>
    <p:extLst>
      <p:ext uri="{BB962C8B-B14F-4D97-AF65-F5344CB8AC3E}">
        <p14:creationId xmlns:p14="http://schemas.microsoft.com/office/powerpoint/2010/main" val="307836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otsikkodia – vadelma">
    <p:bg>
      <p:bgPr>
        <a:solidFill>
          <a:srgbClr val="EB5261"/>
        </a:solidFill>
        <a:effectLst/>
      </p:bgPr>
    </p:bg>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1AEB7754-CBEB-F84A-B44A-AAF68107BE91}"/>
              </a:ext>
            </a:extLst>
          </p:cNvPr>
          <p:cNvPicPr>
            <a:picLocks noChangeAspect="1"/>
          </p:cNvPicPr>
          <p:nvPr userDrawn="1"/>
        </p:nvPicPr>
        <p:blipFill>
          <a:blip r:embed="rId2"/>
          <a:stretch>
            <a:fillRect/>
          </a:stretch>
        </p:blipFill>
        <p:spPr>
          <a:xfrm>
            <a:off x="10210800" y="0"/>
            <a:ext cx="1981200" cy="6858000"/>
          </a:xfrm>
          <a:prstGeom prst="rect">
            <a:avLst/>
          </a:prstGeom>
        </p:spPr>
      </p:pic>
      <p:sp>
        <p:nvSpPr>
          <p:cNvPr id="2" name="Title 1">
            <a:extLst>
              <a:ext uri="{FF2B5EF4-FFF2-40B4-BE49-F238E27FC236}">
                <a16:creationId xmlns:a16="http://schemas.microsoft.com/office/drawing/2014/main" id="{A45B7694-6E2C-EB4B-BA38-6BFCD752F886}"/>
              </a:ext>
            </a:extLst>
          </p:cNvPr>
          <p:cNvSpPr>
            <a:spLocks noGrp="1"/>
          </p:cNvSpPr>
          <p:nvPr>
            <p:ph type="title" hasCustomPrompt="1"/>
          </p:nvPr>
        </p:nvSpPr>
        <p:spPr>
          <a:xfrm>
            <a:off x="1799311" y="1117741"/>
            <a:ext cx="8593377" cy="2852737"/>
          </a:xfrm>
          <a:prstGeom prst="rect">
            <a:avLst/>
          </a:prstGeom>
        </p:spPr>
        <p:txBody>
          <a:bodyPr anchor="b"/>
          <a:lstStyle>
            <a:lvl1pPr algn="ctr">
              <a:defRPr sz="6000" b="1" i="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a:t>Kirjoita pääotsikko tähän</a:t>
            </a:r>
          </a:p>
        </p:txBody>
      </p:sp>
      <p:sp>
        <p:nvSpPr>
          <p:cNvPr id="3" name="Text Placeholder 2">
            <a:extLst>
              <a:ext uri="{FF2B5EF4-FFF2-40B4-BE49-F238E27FC236}">
                <a16:creationId xmlns:a16="http://schemas.microsoft.com/office/drawing/2014/main" id="{8AE0CED7-9952-244B-AD39-24E567BB5A92}"/>
              </a:ext>
            </a:extLst>
          </p:cNvPr>
          <p:cNvSpPr>
            <a:spLocks noGrp="1"/>
          </p:cNvSpPr>
          <p:nvPr>
            <p:ph type="body" idx="1" hasCustomPrompt="1"/>
          </p:nvPr>
        </p:nvSpPr>
        <p:spPr>
          <a:xfrm>
            <a:off x="1799311" y="4201157"/>
            <a:ext cx="8593378"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Kirjoita alaotsikko tai täsmennys tähän</a:t>
            </a:r>
          </a:p>
        </p:txBody>
      </p:sp>
      <p:sp>
        <p:nvSpPr>
          <p:cNvPr id="6" name="Slide Number Placeholder 5">
            <a:extLst>
              <a:ext uri="{FF2B5EF4-FFF2-40B4-BE49-F238E27FC236}">
                <a16:creationId xmlns:a16="http://schemas.microsoft.com/office/drawing/2014/main" id="{103B2E3B-F9BD-C74A-93BC-1747DE53959F}"/>
              </a:ext>
            </a:extLst>
          </p:cNvPr>
          <p:cNvSpPr>
            <a:spLocks noGrp="1"/>
          </p:cNvSpPr>
          <p:nvPr>
            <p:ph type="sldNum" sz="quarter" idx="12"/>
          </p:nvPr>
        </p:nvSpPr>
        <p:spPr>
          <a:xfrm>
            <a:off x="11060481" y="6318772"/>
            <a:ext cx="919619" cy="365125"/>
          </a:xfrm>
          <a:prstGeom prst="rect">
            <a:avLst/>
          </a:prstGeom>
        </p:spPr>
        <p:txBody>
          <a:bodyPr/>
          <a:lstStyle>
            <a:lvl1pPr>
              <a:defRPr>
                <a:solidFill>
                  <a:schemeClr val="bg1"/>
                </a:solidFill>
              </a:defRPr>
            </a:lvl1pPr>
          </a:lstStyle>
          <a:p>
            <a:fld id="{5CB7A3FE-F62E-F94B-BE7E-917CD63ECDAD}" type="slidenum">
              <a:rPr lang="fi-FI" smtClean="0"/>
              <a:pPr/>
              <a:t>‹#›</a:t>
            </a:fld>
            <a:endParaRPr lang="fi-FI" dirty="0"/>
          </a:p>
        </p:txBody>
      </p:sp>
      <p:pic>
        <p:nvPicPr>
          <p:cNvPr id="9" name="Picture 8" descr="A picture containing icon&#10;&#10;Description automatically generated">
            <a:extLst>
              <a:ext uri="{FF2B5EF4-FFF2-40B4-BE49-F238E27FC236}">
                <a16:creationId xmlns:a16="http://schemas.microsoft.com/office/drawing/2014/main" id="{94BDF23F-5059-1C4D-B73E-BD9A27C20C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156" y="5195209"/>
            <a:ext cx="2392471" cy="1675317"/>
          </a:xfrm>
          <a:prstGeom prst="rect">
            <a:avLst/>
          </a:prstGeom>
        </p:spPr>
      </p:pic>
      <p:pic>
        <p:nvPicPr>
          <p:cNvPr id="8" name="Picture 7" descr="Logo&#10;&#10;Description automatically generated">
            <a:extLst>
              <a:ext uri="{FF2B5EF4-FFF2-40B4-BE49-F238E27FC236}">
                <a16:creationId xmlns:a16="http://schemas.microsoft.com/office/drawing/2014/main" id="{B483EB15-1FD5-094A-9F2D-32F0442E50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7786" y="136679"/>
            <a:ext cx="1984679" cy="527902"/>
          </a:xfrm>
          <a:prstGeom prst="rect">
            <a:avLst/>
          </a:prstGeom>
        </p:spPr>
      </p:pic>
    </p:spTree>
    <p:extLst>
      <p:ext uri="{BB962C8B-B14F-4D97-AF65-F5344CB8AC3E}">
        <p14:creationId xmlns:p14="http://schemas.microsoft.com/office/powerpoint/2010/main" val="172883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 pilvipouta">
    <p:bg>
      <p:bgPr>
        <a:solidFill>
          <a:srgbClr val="00A3B8"/>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3B2E3B-F9BD-C74A-93BC-1747DE53959F}"/>
              </a:ext>
            </a:extLst>
          </p:cNvPr>
          <p:cNvSpPr>
            <a:spLocks noGrp="1"/>
          </p:cNvSpPr>
          <p:nvPr>
            <p:ph type="sldNum" sz="quarter" idx="12"/>
          </p:nvPr>
        </p:nvSpPr>
        <p:spPr>
          <a:xfrm>
            <a:off x="11060481" y="6318772"/>
            <a:ext cx="919619" cy="365125"/>
          </a:xfrm>
          <a:prstGeom prst="rect">
            <a:avLst/>
          </a:prstGeom>
        </p:spPr>
        <p:txBody>
          <a:bodyPr/>
          <a:lstStyle>
            <a:lvl1pPr>
              <a:defRPr>
                <a:solidFill>
                  <a:schemeClr val="bg1"/>
                </a:solidFill>
              </a:defRPr>
            </a:lvl1pPr>
          </a:lstStyle>
          <a:p>
            <a:fld id="{5CB7A3FE-F62E-F94B-BE7E-917CD63ECDAD}" type="slidenum">
              <a:rPr lang="fi-FI" smtClean="0"/>
              <a:pPr/>
              <a:t>‹#›</a:t>
            </a:fld>
            <a:endParaRPr lang="fi-FI" dirty="0"/>
          </a:p>
        </p:txBody>
      </p:sp>
      <p:pic>
        <p:nvPicPr>
          <p:cNvPr id="11" name="Picture 10" descr="Shape&#10;&#10;Description automatically generated with low confidence">
            <a:extLst>
              <a:ext uri="{FF2B5EF4-FFF2-40B4-BE49-F238E27FC236}">
                <a16:creationId xmlns:a16="http://schemas.microsoft.com/office/drawing/2014/main" id="{B13A96D1-F9CD-2E44-A979-E7861595CE3E}"/>
              </a:ext>
            </a:extLst>
          </p:cNvPr>
          <p:cNvPicPr>
            <a:picLocks noChangeAspect="1"/>
          </p:cNvPicPr>
          <p:nvPr userDrawn="1"/>
        </p:nvPicPr>
        <p:blipFill>
          <a:blip r:embed="rId2"/>
          <a:stretch>
            <a:fillRect/>
          </a:stretch>
        </p:blipFill>
        <p:spPr>
          <a:xfrm>
            <a:off x="0" y="12526"/>
            <a:ext cx="1981200" cy="6858000"/>
          </a:xfrm>
          <a:prstGeom prst="rect">
            <a:avLst/>
          </a:prstGeom>
        </p:spPr>
      </p:pic>
      <p:sp>
        <p:nvSpPr>
          <p:cNvPr id="12" name="Title 1">
            <a:extLst>
              <a:ext uri="{FF2B5EF4-FFF2-40B4-BE49-F238E27FC236}">
                <a16:creationId xmlns:a16="http://schemas.microsoft.com/office/drawing/2014/main" id="{B7FB29AD-CCC4-614D-9B00-FE4A93B4BE82}"/>
              </a:ext>
            </a:extLst>
          </p:cNvPr>
          <p:cNvSpPr>
            <a:spLocks noGrp="1"/>
          </p:cNvSpPr>
          <p:nvPr>
            <p:ph type="title" hasCustomPrompt="1"/>
          </p:nvPr>
        </p:nvSpPr>
        <p:spPr>
          <a:xfrm>
            <a:off x="1799311" y="1117741"/>
            <a:ext cx="8593377" cy="2852737"/>
          </a:xfrm>
          <a:prstGeom prst="rect">
            <a:avLst/>
          </a:prstGeom>
        </p:spPr>
        <p:txBody>
          <a:bodyPr anchor="b"/>
          <a:lstStyle>
            <a:lvl1pPr algn="ctr">
              <a:defRPr sz="6000" b="1" i="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1"/>
              <a:t>Kirjoita pääotsikko tähän</a:t>
            </a:r>
          </a:p>
        </p:txBody>
      </p:sp>
      <p:sp>
        <p:nvSpPr>
          <p:cNvPr id="13" name="Text Placeholder 2">
            <a:extLst>
              <a:ext uri="{FF2B5EF4-FFF2-40B4-BE49-F238E27FC236}">
                <a16:creationId xmlns:a16="http://schemas.microsoft.com/office/drawing/2014/main" id="{C4FDA40C-C835-8A4B-81DD-A3DB92AF8366}"/>
              </a:ext>
            </a:extLst>
          </p:cNvPr>
          <p:cNvSpPr>
            <a:spLocks noGrp="1"/>
          </p:cNvSpPr>
          <p:nvPr>
            <p:ph type="body" idx="1" hasCustomPrompt="1"/>
          </p:nvPr>
        </p:nvSpPr>
        <p:spPr>
          <a:xfrm>
            <a:off x="1799311" y="4201157"/>
            <a:ext cx="8593378"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Kirjoita alaotsikko tai täsmennys tähän</a:t>
            </a:r>
          </a:p>
        </p:txBody>
      </p:sp>
      <p:pic>
        <p:nvPicPr>
          <p:cNvPr id="15" name="Picture 14" descr="A picture containing gear&#10;&#10;Description automatically generated">
            <a:extLst>
              <a:ext uri="{FF2B5EF4-FFF2-40B4-BE49-F238E27FC236}">
                <a16:creationId xmlns:a16="http://schemas.microsoft.com/office/drawing/2014/main" id="{FCC5135E-D968-CA44-A06B-42A8D6F3B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91358" y="5461348"/>
            <a:ext cx="1778798" cy="1409178"/>
          </a:xfrm>
          <a:prstGeom prst="rect">
            <a:avLst/>
          </a:prstGeom>
        </p:spPr>
      </p:pic>
      <p:pic>
        <p:nvPicPr>
          <p:cNvPr id="16" name="Picture 15" descr="Logo&#10;&#10;Description automatically generated">
            <a:extLst>
              <a:ext uri="{FF2B5EF4-FFF2-40B4-BE49-F238E27FC236}">
                <a16:creationId xmlns:a16="http://schemas.microsoft.com/office/drawing/2014/main" id="{81165E6A-3925-2444-A3B7-A5CB463E32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7786" y="136679"/>
            <a:ext cx="1984679" cy="527902"/>
          </a:xfrm>
          <a:prstGeom prst="rect">
            <a:avLst/>
          </a:prstGeom>
        </p:spPr>
      </p:pic>
    </p:spTree>
    <p:extLst>
      <p:ext uri="{BB962C8B-B14F-4D97-AF65-F5344CB8AC3E}">
        <p14:creationId xmlns:p14="http://schemas.microsoft.com/office/powerpoint/2010/main" val="272756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 mustikka">
    <p:bg>
      <p:bgPr>
        <a:solidFill>
          <a:srgbClr val="1A428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3B2E3B-F9BD-C74A-93BC-1747DE53959F}"/>
              </a:ext>
            </a:extLst>
          </p:cNvPr>
          <p:cNvSpPr>
            <a:spLocks noGrp="1"/>
          </p:cNvSpPr>
          <p:nvPr>
            <p:ph type="sldNum" sz="quarter" idx="12"/>
          </p:nvPr>
        </p:nvSpPr>
        <p:spPr>
          <a:xfrm>
            <a:off x="11060481" y="6318772"/>
            <a:ext cx="919619" cy="365125"/>
          </a:xfrm>
          <a:prstGeom prst="rect">
            <a:avLst/>
          </a:prstGeom>
        </p:spPr>
        <p:txBody>
          <a:bodyPr/>
          <a:lstStyle>
            <a:lvl1pPr>
              <a:defRPr>
                <a:solidFill>
                  <a:schemeClr val="bg1"/>
                </a:solidFill>
              </a:defRPr>
            </a:lvl1pPr>
          </a:lstStyle>
          <a:p>
            <a:fld id="{5CB7A3FE-F62E-F94B-BE7E-917CD63ECDAD}" type="slidenum">
              <a:rPr lang="fi-FI" smtClean="0"/>
              <a:pPr/>
              <a:t>‹#›</a:t>
            </a:fld>
            <a:endParaRPr lang="fi-FI" dirty="0"/>
          </a:p>
        </p:txBody>
      </p:sp>
      <p:pic>
        <p:nvPicPr>
          <p:cNvPr id="11" name="Picture 10" descr="Shape&#10;&#10;Description automatically generated with low confidence">
            <a:extLst>
              <a:ext uri="{FF2B5EF4-FFF2-40B4-BE49-F238E27FC236}">
                <a16:creationId xmlns:a16="http://schemas.microsoft.com/office/drawing/2014/main" id="{B13A96D1-F9CD-2E44-A979-E7861595CE3E}"/>
              </a:ext>
            </a:extLst>
          </p:cNvPr>
          <p:cNvPicPr>
            <a:picLocks noChangeAspect="1"/>
          </p:cNvPicPr>
          <p:nvPr userDrawn="1"/>
        </p:nvPicPr>
        <p:blipFill>
          <a:blip r:embed="rId2"/>
          <a:stretch>
            <a:fillRect/>
          </a:stretch>
        </p:blipFill>
        <p:spPr>
          <a:xfrm rot="16200000" flipV="1">
            <a:off x="2438400" y="2438400"/>
            <a:ext cx="1981200" cy="6858000"/>
          </a:xfrm>
          <a:prstGeom prst="rect">
            <a:avLst/>
          </a:prstGeom>
        </p:spPr>
      </p:pic>
      <p:sp>
        <p:nvSpPr>
          <p:cNvPr id="12" name="Title 1">
            <a:extLst>
              <a:ext uri="{FF2B5EF4-FFF2-40B4-BE49-F238E27FC236}">
                <a16:creationId xmlns:a16="http://schemas.microsoft.com/office/drawing/2014/main" id="{B7FB29AD-CCC4-614D-9B00-FE4A93B4BE82}"/>
              </a:ext>
            </a:extLst>
          </p:cNvPr>
          <p:cNvSpPr>
            <a:spLocks noGrp="1"/>
          </p:cNvSpPr>
          <p:nvPr>
            <p:ph type="title" hasCustomPrompt="1"/>
          </p:nvPr>
        </p:nvSpPr>
        <p:spPr>
          <a:xfrm>
            <a:off x="1799311" y="1117741"/>
            <a:ext cx="8593377" cy="2852737"/>
          </a:xfrm>
          <a:prstGeom prst="rect">
            <a:avLst/>
          </a:prstGeom>
        </p:spPr>
        <p:txBody>
          <a:bodyPr anchor="b"/>
          <a:lstStyle>
            <a:lvl1pPr algn="ctr">
              <a:defRPr sz="6000" b="1" i="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1"/>
              <a:t>Kirjoita pääotsikko tähän</a:t>
            </a:r>
          </a:p>
        </p:txBody>
      </p:sp>
      <p:sp>
        <p:nvSpPr>
          <p:cNvPr id="13" name="Text Placeholder 2">
            <a:extLst>
              <a:ext uri="{FF2B5EF4-FFF2-40B4-BE49-F238E27FC236}">
                <a16:creationId xmlns:a16="http://schemas.microsoft.com/office/drawing/2014/main" id="{C4FDA40C-C835-8A4B-81DD-A3DB92AF8366}"/>
              </a:ext>
            </a:extLst>
          </p:cNvPr>
          <p:cNvSpPr>
            <a:spLocks noGrp="1"/>
          </p:cNvSpPr>
          <p:nvPr>
            <p:ph type="body" idx="1" hasCustomPrompt="1"/>
          </p:nvPr>
        </p:nvSpPr>
        <p:spPr>
          <a:xfrm>
            <a:off x="1799311" y="4201157"/>
            <a:ext cx="8593378"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Kirjoita alaotsikko tai täsmennys tähän</a:t>
            </a:r>
          </a:p>
        </p:txBody>
      </p:sp>
      <p:pic>
        <p:nvPicPr>
          <p:cNvPr id="7" name="Picture 6" descr="A picture containing gear&#10;&#10;Description automatically generated">
            <a:extLst>
              <a:ext uri="{FF2B5EF4-FFF2-40B4-BE49-F238E27FC236}">
                <a16:creationId xmlns:a16="http://schemas.microsoft.com/office/drawing/2014/main" id="{F881682F-3455-2141-98D9-D92FC3964F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a:off x="9980705" y="-5002"/>
            <a:ext cx="1778798" cy="1409178"/>
          </a:xfrm>
          <a:prstGeom prst="rect">
            <a:avLst/>
          </a:prstGeom>
        </p:spPr>
      </p:pic>
      <p:pic>
        <p:nvPicPr>
          <p:cNvPr id="3" name="Picture 2" descr="Logo&#10;&#10;Description automatically generated">
            <a:extLst>
              <a:ext uri="{FF2B5EF4-FFF2-40B4-BE49-F238E27FC236}">
                <a16:creationId xmlns:a16="http://schemas.microsoft.com/office/drawing/2014/main" id="{230153BC-0528-BE4E-BA6D-CFA52D23A3A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7786" y="136679"/>
            <a:ext cx="1984679" cy="527902"/>
          </a:xfrm>
          <a:prstGeom prst="rect">
            <a:avLst/>
          </a:prstGeom>
        </p:spPr>
      </p:pic>
    </p:spTree>
    <p:extLst>
      <p:ext uri="{BB962C8B-B14F-4D97-AF65-F5344CB8AC3E}">
        <p14:creationId xmlns:p14="http://schemas.microsoft.com/office/powerpoint/2010/main" val="206065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 &amp; teksti – mustikka">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E62260B-4DDD-6541-BC43-33B0CCBC3569}"/>
              </a:ext>
            </a:extLst>
          </p:cNvPr>
          <p:cNvSpPr>
            <a:spLocks noGrp="1"/>
          </p:cNvSpPr>
          <p:nvPr>
            <p:ph type="pic" sz="quarter" idx="13" hasCustomPrompt="1"/>
          </p:nvPr>
        </p:nvSpPr>
        <p:spPr>
          <a:xfrm>
            <a:off x="0" y="0"/>
            <a:ext cx="4133589" cy="6858000"/>
          </a:xfrm>
          <a:prstGeom prst="rect">
            <a:avLst/>
          </a:prstGeom>
          <a:solidFill>
            <a:schemeClr val="bg1">
              <a:lumMod val="85000"/>
            </a:schemeClr>
          </a:solidFill>
        </p:spPr>
        <p:txBody>
          <a:bodyPr anchor="ctr">
            <a:normAutofit/>
          </a:bodyPr>
          <a:lstStyle>
            <a:lvl1pPr marL="0" indent="0" algn="ctr">
              <a:buNone/>
              <a:defRPr sz="1000"/>
            </a:lvl1pPr>
          </a:lstStyle>
          <a:p>
            <a:r>
              <a:rPr lang="fi-FI" dirty="0"/>
              <a:t>Lataa kuva klikkaamalla </a:t>
            </a:r>
            <a:br>
              <a:rPr lang="fi-FI" dirty="0"/>
            </a:br>
            <a:r>
              <a:rPr lang="fi-FI" dirty="0"/>
              <a:t>TÄTÄ </a:t>
            </a:r>
            <a:br>
              <a:rPr lang="fi-FI" dirty="0"/>
            </a:br>
            <a:r>
              <a:rPr lang="fi-FI" dirty="0"/>
              <a:t>tai pudottamalla</a:t>
            </a:r>
          </a:p>
        </p:txBody>
      </p:sp>
      <p:sp>
        <p:nvSpPr>
          <p:cNvPr id="8" name="Title 1">
            <a:extLst>
              <a:ext uri="{FF2B5EF4-FFF2-40B4-BE49-F238E27FC236}">
                <a16:creationId xmlns:a16="http://schemas.microsoft.com/office/drawing/2014/main" id="{C6A9D088-FD6A-AE4D-9D40-65FAC60927D7}"/>
              </a:ext>
            </a:extLst>
          </p:cNvPr>
          <p:cNvSpPr>
            <a:spLocks noGrp="1"/>
          </p:cNvSpPr>
          <p:nvPr>
            <p:ph type="title" hasCustomPrompt="1"/>
          </p:nvPr>
        </p:nvSpPr>
        <p:spPr>
          <a:xfrm>
            <a:off x="4897676" y="1103818"/>
            <a:ext cx="6456122" cy="1118596"/>
          </a:xfrm>
          <a:prstGeom prst="rect">
            <a:avLst/>
          </a:prstGeom>
        </p:spPr>
        <p:txBody>
          <a:bodyPr anchor="b"/>
          <a:lstStyle>
            <a:lvl1pPr>
              <a:defRPr b="1" i="0">
                <a:solidFill>
                  <a:srgbClr val="1A4282"/>
                </a:solidFill>
                <a:latin typeface="Lato Black" panose="020F0502020204030203" pitchFamily="34" charset="0"/>
                <a:ea typeface="Lato Black" panose="020F0502020204030203" pitchFamily="34" charset="0"/>
                <a:cs typeface="Lato Black" panose="020F0502020204030203" pitchFamily="34" charset="0"/>
              </a:defRPr>
            </a:lvl1pPr>
          </a:lstStyle>
          <a:p>
            <a:r>
              <a:rPr lang="fi-FI" noProof="0"/>
              <a:t>Kirjoita otsikko tähän</a:t>
            </a:r>
          </a:p>
        </p:txBody>
      </p:sp>
      <p:sp>
        <p:nvSpPr>
          <p:cNvPr id="9" name="Content Placeholder 2">
            <a:extLst>
              <a:ext uri="{FF2B5EF4-FFF2-40B4-BE49-F238E27FC236}">
                <a16:creationId xmlns:a16="http://schemas.microsoft.com/office/drawing/2014/main" id="{D3907463-5840-8F41-990D-1A519FEE9796}"/>
              </a:ext>
            </a:extLst>
          </p:cNvPr>
          <p:cNvSpPr>
            <a:spLocks noGrp="1"/>
          </p:cNvSpPr>
          <p:nvPr>
            <p:ph idx="1" hasCustomPrompt="1"/>
          </p:nvPr>
        </p:nvSpPr>
        <p:spPr>
          <a:xfrm>
            <a:off x="4897676" y="2455101"/>
            <a:ext cx="6456123" cy="372186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noProof="0"/>
              <a:t>Tekstiä</a:t>
            </a:r>
          </a:p>
          <a:p>
            <a:pPr lvl="1"/>
            <a:r>
              <a:rPr lang="fi-FI" noProof="0"/>
              <a:t>Tekstiä</a:t>
            </a:r>
          </a:p>
          <a:p>
            <a:pPr lvl="2"/>
            <a:r>
              <a:rPr lang="fi-FI" noProof="0"/>
              <a:t>Tekstiä</a:t>
            </a:r>
          </a:p>
          <a:p>
            <a:pPr lvl="3"/>
            <a:r>
              <a:rPr lang="fi-FI" noProof="0"/>
              <a:t>Tekstiä</a:t>
            </a:r>
          </a:p>
          <a:p>
            <a:pPr lvl="4"/>
            <a:r>
              <a:rPr lang="fi-FI" noProof="0"/>
              <a:t>Tekstiä</a:t>
            </a:r>
          </a:p>
        </p:txBody>
      </p:sp>
      <p:sp>
        <p:nvSpPr>
          <p:cNvPr id="11" name="Slide Number Placeholder 5">
            <a:extLst>
              <a:ext uri="{FF2B5EF4-FFF2-40B4-BE49-F238E27FC236}">
                <a16:creationId xmlns:a16="http://schemas.microsoft.com/office/drawing/2014/main" id="{E97DCC47-ED94-7B47-86F5-70A563C43877}"/>
              </a:ext>
            </a:extLst>
          </p:cNvPr>
          <p:cNvSpPr>
            <a:spLocks noGrp="1"/>
          </p:cNvSpPr>
          <p:nvPr>
            <p:ph type="sldNum" sz="quarter" idx="12"/>
          </p:nvPr>
        </p:nvSpPr>
        <p:spPr>
          <a:xfrm>
            <a:off x="11060481" y="6318772"/>
            <a:ext cx="919619" cy="365125"/>
          </a:xfrm>
          <a:prstGeom prst="rect">
            <a:avLst/>
          </a:prstGeom>
        </p:spPr>
        <p:txBody>
          <a:bodyPr/>
          <a:lstStyle>
            <a:lvl1pPr>
              <a:defRPr>
                <a:solidFill>
                  <a:srgbClr val="1A4282"/>
                </a:solidFill>
              </a:defRPr>
            </a:lvl1pPr>
          </a:lstStyle>
          <a:p>
            <a:fld id="{5CB7A3FE-F62E-F94B-BE7E-917CD63ECDAD}" type="slidenum">
              <a:rPr lang="fi-FI" smtClean="0"/>
              <a:pPr/>
              <a:t>‹#›</a:t>
            </a:fld>
            <a:endParaRPr lang="fi-FI" dirty="0"/>
          </a:p>
        </p:txBody>
      </p:sp>
      <p:pic>
        <p:nvPicPr>
          <p:cNvPr id="14" name="Picture 13" descr="Logo&#10;&#10;Description automatically generated">
            <a:extLst>
              <a:ext uri="{FF2B5EF4-FFF2-40B4-BE49-F238E27FC236}">
                <a16:creationId xmlns:a16="http://schemas.microsoft.com/office/drawing/2014/main" id="{238EDDF2-1806-E643-A1E9-CF4D073047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9534" y="149761"/>
            <a:ext cx="1984680" cy="527902"/>
          </a:xfrm>
          <a:prstGeom prst="rect">
            <a:avLst/>
          </a:prstGeom>
        </p:spPr>
      </p:pic>
    </p:spTree>
    <p:extLst>
      <p:ext uri="{BB962C8B-B14F-4D97-AF65-F5344CB8AC3E}">
        <p14:creationId xmlns:p14="http://schemas.microsoft.com/office/powerpoint/2010/main" val="167037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92443"/>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63" r:id="rId4"/>
    <p:sldLayoutId id="2147483664" r:id="rId5"/>
    <p:sldLayoutId id="2147483660" r:id="rId6"/>
    <p:sldLayoutId id="2147483661" r:id="rId7"/>
    <p:sldLayoutId id="2147483662" r:id="rId8"/>
    <p:sldLayoutId id="2147483652" r:id="rId9"/>
    <p:sldLayoutId id="2147483665" r:id="rId10"/>
    <p:sldLayoutId id="2147483666" r:id="rId11"/>
    <p:sldLayoutId id="2147483655" r:id="rId12"/>
  </p:sldLayoutIdLst>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kymsote.fi/fi/Palvelut/Lasten%2C-nuorten-ja-perheiden-palvelut/Lastensuojeluilmoitukset-ja-yhteydenotto-sosiaalitoimeen/p/Lastensuojeluilmoitukset-ja-yhteydenotto-sosiaalitoimeen-lapsen-palvelutarpeen-arviointi" TargetMode="External"/><Relationship Id="rId2" Type="http://schemas.openxmlformats.org/officeDocument/2006/relationships/hyperlink" Target="https://asiointi.kymenhva.fi/"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88858" y="2370221"/>
            <a:ext cx="8593377" cy="986646"/>
          </a:xfrm>
        </p:spPr>
        <p:txBody>
          <a:bodyPr/>
          <a:lstStyle/>
          <a:p>
            <a:pPr algn="l"/>
            <a:r>
              <a:rPr lang="fi-FI" sz="2000" dirty="0">
                <a:latin typeface="Calibri" panose="020F0502020204030204" pitchFamily="34" charset="0"/>
                <a:ea typeface="Calibri" panose="020F0502020204030204" pitchFamily="34" charset="0"/>
                <a:cs typeface="Times New Roman" panose="02020603050405020304" pitchFamily="18" charset="0"/>
              </a:rPr>
              <a:t>KYMENLAAKSON KUNTIEN MALLI </a:t>
            </a:r>
            <a:br>
              <a:rPr lang="fi-FI" sz="2000" dirty="0">
                <a:latin typeface="Calibri" panose="020F0502020204030204" pitchFamily="34" charset="0"/>
                <a:ea typeface="Calibri" panose="020F0502020204030204" pitchFamily="34" charset="0"/>
                <a:cs typeface="Times New Roman" panose="02020603050405020304" pitchFamily="18" charset="0"/>
              </a:rPr>
            </a:br>
            <a:r>
              <a:rPr lang="fi-FI" sz="2400" dirty="0">
                <a:latin typeface="Calibri" panose="020F0502020204030204" pitchFamily="34" charset="0"/>
                <a:ea typeface="Calibri" panose="020F0502020204030204" pitchFamily="34" charset="0"/>
                <a:cs typeface="Times New Roman" panose="02020603050405020304" pitchFamily="18" charset="0"/>
              </a:rPr>
              <a:t/>
            </a:r>
            <a:br>
              <a:rPr lang="fi-FI" sz="2400" dirty="0">
                <a:latin typeface="Calibri" panose="020F0502020204030204" pitchFamily="34" charset="0"/>
                <a:ea typeface="Calibri" panose="020F0502020204030204" pitchFamily="34" charset="0"/>
                <a:cs typeface="Times New Roman" panose="02020603050405020304" pitchFamily="18" charset="0"/>
              </a:rPr>
            </a:br>
            <a:r>
              <a:rPr lang="fi-FI" sz="2800" dirty="0">
                <a:latin typeface="Calibri" panose="020F0502020204030204" pitchFamily="34" charset="0"/>
                <a:ea typeface="Calibri" panose="020F0502020204030204" pitchFamily="34" charset="0"/>
                <a:cs typeface="Times New Roman" panose="02020603050405020304" pitchFamily="18" charset="0"/>
              </a:rPr>
              <a:t>POISSAOLOIHIN PUUTTUMINEN PERUSOPETUKSESSA</a:t>
            </a:r>
            <a:r>
              <a:rPr lang="fi-FI" sz="7200" dirty="0">
                <a:latin typeface="Calibri" panose="020F0502020204030204" pitchFamily="34" charset="0"/>
                <a:ea typeface="Calibri" panose="020F0502020204030204" pitchFamily="34" charset="0"/>
                <a:cs typeface="Times New Roman" panose="02020603050405020304" pitchFamily="18" charset="0"/>
              </a:rPr>
              <a:t/>
            </a:r>
            <a:br>
              <a:rPr lang="fi-FI" sz="7200" dirty="0">
                <a:latin typeface="Calibri" panose="020F0502020204030204" pitchFamily="34" charset="0"/>
                <a:ea typeface="Calibri" panose="020F0502020204030204" pitchFamily="34" charset="0"/>
                <a:cs typeface="Times New Roman" panose="02020603050405020304" pitchFamily="18" charset="0"/>
              </a:rPr>
            </a:br>
            <a:endParaRPr lang="fi-FI" sz="2000" dirty="0"/>
          </a:p>
        </p:txBody>
      </p:sp>
      <p:sp>
        <p:nvSpPr>
          <p:cNvPr id="3" name="Tekstin paikkamerkki 2"/>
          <p:cNvSpPr>
            <a:spLocks noGrp="1"/>
          </p:cNvSpPr>
          <p:nvPr>
            <p:ph type="body" idx="1"/>
          </p:nvPr>
        </p:nvSpPr>
        <p:spPr>
          <a:xfrm>
            <a:off x="2388858" y="3054267"/>
            <a:ext cx="8593378" cy="1500187"/>
          </a:xfrm>
        </p:spPr>
        <p:txBody>
          <a:bodyPr/>
          <a:lstStyle/>
          <a:p>
            <a:pPr algn="l"/>
            <a:r>
              <a:rPr lang="fi-FI" sz="1800" dirty="0">
                <a:latin typeface="Calibri" panose="020F0502020204030204" pitchFamily="34" charset="0"/>
                <a:ea typeface="Calibri" panose="020F0502020204030204" pitchFamily="34" charset="0"/>
                <a:cs typeface="Times New Roman" panose="02020603050405020304" pitchFamily="18" charset="0"/>
              </a:rPr>
              <a:t>luvaton poissaolo, epäselvä sairauspoissaolo tai muu huolestuttava poissaolo</a:t>
            </a:r>
          </a:p>
          <a:p>
            <a:endParaRPr lang="fi-FI" sz="1800" dirty="0">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5" name="Tekstiruutu 4"/>
          <p:cNvSpPr txBox="1"/>
          <p:nvPr/>
        </p:nvSpPr>
        <p:spPr>
          <a:xfrm>
            <a:off x="2388857" y="5059421"/>
            <a:ext cx="7143070" cy="2123658"/>
          </a:xfrm>
          <a:prstGeom prst="rect">
            <a:avLst/>
          </a:prstGeom>
          <a:noFill/>
        </p:spPr>
        <p:txBody>
          <a:bodyPr wrap="square" rtlCol="0">
            <a:spAutoFit/>
          </a:bodyPr>
          <a:lstStyle/>
          <a:p>
            <a:r>
              <a:rPr lang="fi-FI" sz="1200" dirty="0">
                <a:latin typeface="Calibri" panose="020F0502020204030204" pitchFamily="34" charset="0"/>
                <a:ea typeface="Calibri" panose="020F0502020204030204" pitchFamily="34" charset="0"/>
                <a:cs typeface="Times New Roman" panose="02020603050405020304" pitchFamily="18" charset="0"/>
              </a:rPr>
              <a:t>Päivitetty vuoden 2022 työryhmän tuotosta </a:t>
            </a:r>
          </a:p>
          <a:p>
            <a:r>
              <a:rPr lang="fi-FI" sz="1200" dirty="0">
                <a:latin typeface="Calibri" panose="020F0502020204030204" pitchFamily="34" charset="0"/>
                <a:ea typeface="Calibri" panose="020F0502020204030204" pitchFamily="34" charset="0"/>
                <a:cs typeface="Times New Roman" panose="02020603050405020304" pitchFamily="18" charset="0"/>
              </a:rPr>
              <a:t>2023 työryhmä Huhtala Taina, Karvonen Henna, Lindstedt Johanna, Rautakorpi Anna-Kaarina, Vallenius Suvi</a:t>
            </a:r>
          </a:p>
          <a:p>
            <a:r>
              <a:rPr lang="fi-FI" sz="1200" dirty="0">
                <a:latin typeface="Calibri" panose="020F0502020204030204" pitchFamily="34" charset="0"/>
                <a:ea typeface="Calibri" panose="020F0502020204030204" pitchFamily="34" charset="0"/>
                <a:cs typeface="Times New Roman" panose="02020603050405020304" pitchFamily="18" charset="0"/>
              </a:rPr>
              <a:t>Hyväksytetään Kymenlaakson LAPE –ryhmässä 8.6.2023</a:t>
            </a:r>
          </a:p>
          <a:p>
            <a:endParaRPr lang="fi-FI" sz="1200" dirty="0">
              <a:latin typeface="Calibri" panose="020F0502020204030204" pitchFamily="34" charset="0"/>
              <a:ea typeface="Calibri" panose="020F0502020204030204" pitchFamily="34" charset="0"/>
              <a:cs typeface="Times New Roman" panose="02020603050405020304" pitchFamily="18" charset="0"/>
            </a:endParaRPr>
          </a:p>
          <a:p>
            <a:r>
              <a:rPr lang="fi-FI" sz="1200" dirty="0">
                <a:latin typeface="Calibri" panose="020F0502020204030204" pitchFamily="34" charset="0"/>
                <a:ea typeface="Calibri" panose="020F0502020204030204" pitchFamily="34" charset="0"/>
                <a:cs typeface="Times New Roman" panose="02020603050405020304" pitchFamily="18" charset="0"/>
              </a:rPr>
              <a:t>Lähteet:</a:t>
            </a:r>
          </a:p>
          <a:p>
            <a:r>
              <a:rPr lang="fi-FI" sz="1200" dirty="0">
                <a:latin typeface="Calibri" panose="020F0502020204030204" pitchFamily="34" charset="0"/>
                <a:ea typeface="Calibri" panose="020F0502020204030204" pitchFamily="34" charset="0"/>
                <a:cs typeface="Times New Roman" panose="02020603050405020304" pitchFamily="18" charset="0"/>
              </a:rPr>
              <a:t>Pääkaupunkiseudun poissaoloihin puuttumisen malli/ L APE-hanke 2017-18. </a:t>
            </a:r>
          </a:p>
          <a:p>
            <a:r>
              <a:rPr lang="fi-FI" sz="1200" dirty="0">
                <a:latin typeface="Calibri" panose="020F0502020204030204" pitchFamily="34" charset="0"/>
                <a:ea typeface="Calibri" panose="020F0502020204030204" pitchFamily="34" charset="0"/>
                <a:cs typeface="Times New Roman" panose="02020603050405020304" pitchFamily="18" charset="0"/>
              </a:rPr>
              <a:t>Haminan, Kotkan, Pyhtään, Miehikkälän, Virolahden ja Kouvolan poissaoloihin puuttumisen mallit. </a:t>
            </a:r>
          </a:p>
          <a:p>
            <a:r>
              <a:rPr lang="fi-FI" sz="1200" dirty="0">
                <a:latin typeface="Calibri" panose="020F0502020204030204" pitchFamily="34" charset="0"/>
                <a:ea typeface="Calibri" panose="020F0502020204030204" pitchFamily="34" charset="0"/>
                <a:cs typeface="Times New Roman" panose="02020603050405020304" pitchFamily="18" charset="0"/>
              </a:rPr>
              <a:t>Oppilas- ja opiskelijahuoltolaki, Oppivelvollisuuslaki sekä Perusopetuslaki</a:t>
            </a:r>
          </a:p>
          <a:p>
            <a:endParaRPr lang="fi-FI" dirty="0">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336073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20"/>
          <p:cNvSpPr txBox="1"/>
          <p:nvPr/>
        </p:nvSpPr>
        <p:spPr>
          <a:xfrm>
            <a:off x="284941" y="132581"/>
            <a:ext cx="4679367" cy="863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Oppivelvollisen huoltajan on huolehdittava siitä, että oppivelvollinen suorittaa oppivelvollisuuden (Oppivelvollisuuslaki, 9 §).</a:t>
            </a:r>
          </a:p>
          <a:p>
            <a:pP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Opetuksen järjestäjän tulee ennaltaehkäistä perusopetukseen osallistuvan oppilaan poissaoloja sekä seurata ja puuttua niihin suunnitelmallisesti. Opettajalla on lainmukainen velvoite puuttua oppilaan poissaoloihin (</a:t>
            </a:r>
            <a:r>
              <a:rPr lang="fi-FI" sz="1100" dirty="0" err="1">
                <a:effectLst/>
                <a:latin typeface="Calibri" panose="020F0502020204030204" pitchFamily="34" charset="0"/>
                <a:ea typeface="Calibri" panose="020F0502020204030204" pitchFamily="34" charset="0"/>
                <a:cs typeface="Times New Roman" panose="02020603050405020304" pitchFamily="18" charset="0"/>
              </a:rPr>
              <a:t>PoL</a:t>
            </a:r>
            <a:r>
              <a:rPr lang="fi-FI" sz="1100" dirty="0">
                <a:effectLst/>
                <a:latin typeface="Calibri" panose="020F0502020204030204" pitchFamily="34" charset="0"/>
                <a:ea typeface="Calibri" panose="020F0502020204030204" pitchFamily="34" charset="0"/>
                <a:cs typeface="Times New Roman" panose="02020603050405020304" pitchFamily="18" charset="0"/>
              </a:rPr>
              <a:t> 26§).</a:t>
            </a:r>
          </a:p>
        </p:txBody>
      </p:sp>
      <p:sp>
        <p:nvSpPr>
          <p:cNvPr id="7" name="Tekstiruutu 1"/>
          <p:cNvSpPr txBox="1"/>
          <p:nvPr/>
        </p:nvSpPr>
        <p:spPr>
          <a:xfrm>
            <a:off x="141207" y="2325879"/>
            <a:ext cx="2177478" cy="376056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indent="-228600">
              <a:lnSpc>
                <a:spcPct val="107000"/>
              </a:lnSpc>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Lisätään yhteisöllisen opiskeluhuollon keinoin oppilaiden hyvinvointia, osallisuutta, luokkaan ja ryhmään kuulumista sekä yhteisöllisyyttä.</a:t>
            </a:r>
          </a:p>
          <a:p>
            <a:pPr marL="228600" indent="-228600">
              <a:lnSpc>
                <a:spcPct val="107000"/>
              </a:lnSpc>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Vahvistetaan sujuvaa yhteistyötä kodin ja koulun välillä.</a:t>
            </a:r>
          </a:p>
          <a:p>
            <a:pPr marL="228600" indent="-228600">
              <a:lnSpc>
                <a:spcPct val="107000"/>
              </a:lnSpc>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Opettaja seuraa systemaattisesti ja jatkuvasti oppilaiden poissaoloja.</a:t>
            </a:r>
          </a:p>
          <a:p>
            <a:pPr marL="228600" indent="-228600">
              <a:lnSpc>
                <a:spcPct val="107000"/>
              </a:lnSpc>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Opettaja merkitsee poissaolot Wilmaan heti, viimeistään koulupäivän loppuun mennessä. </a:t>
            </a:r>
          </a:p>
          <a:p>
            <a:pP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kstiruutu 7"/>
          <p:cNvSpPr txBox="1"/>
          <p:nvPr/>
        </p:nvSpPr>
        <p:spPr>
          <a:xfrm>
            <a:off x="141207" y="1938528"/>
            <a:ext cx="2177478" cy="387351"/>
          </a:xfrm>
          <a:prstGeom prst="rect">
            <a:avLst/>
          </a:prstGeom>
          <a:solidFill>
            <a:schemeClr val="bg1"/>
          </a:solidFill>
          <a:ln w="19050">
            <a:solidFill>
              <a:srgbClr val="92D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i-FI" sz="1200" b="1" dirty="0">
                <a:effectLst/>
                <a:latin typeface="Calibri" panose="020F0502020204030204" pitchFamily="34" charset="0"/>
                <a:ea typeface="Calibri" panose="020F0502020204030204" pitchFamily="34" charset="0"/>
                <a:cs typeface="Times New Roman" panose="02020603050405020304" pitchFamily="18" charset="0"/>
              </a:rPr>
              <a:t>Ennaltaehkäisevä toiminta</a:t>
            </a:r>
          </a:p>
          <a:p>
            <a:pPr algn="ctr">
              <a:lnSpc>
                <a:spcPct val="107000"/>
              </a:lnSpc>
              <a:spcAft>
                <a:spcPts val="800"/>
              </a:spcAft>
            </a:pP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kstiruutu 12"/>
          <p:cNvSpPr txBox="1"/>
          <p:nvPr/>
        </p:nvSpPr>
        <p:spPr>
          <a:xfrm rot="10800000" flipV="1">
            <a:off x="141207" y="6157132"/>
            <a:ext cx="11814927" cy="214956"/>
          </a:xfrm>
          <a:prstGeom prst="rect">
            <a:avLst/>
          </a:prstGeom>
          <a:solidFill>
            <a:schemeClr val="lt1"/>
          </a:solidFill>
          <a:ln w="12700">
            <a:solidFill>
              <a:prstClr val="black"/>
            </a:solidFill>
            <a:prstDash val="sysDot"/>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i-FI" sz="1200" b="1" dirty="0">
                <a:effectLst/>
                <a:latin typeface="Calibri" panose="020F0502020204030204" pitchFamily="34" charset="0"/>
                <a:ea typeface="Calibri" panose="020F0502020204030204" pitchFamily="34" charset="0"/>
                <a:cs typeface="Times New Roman" panose="02020603050405020304" pitchFamily="18" charset="0"/>
              </a:rPr>
              <a:t>TIIVIS YHTEISTYÖ OPPILAAN JA HUOLTAJAN KANSSA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kstiruutu 18"/>
          <p:cNvSpPr txBox="1"/>
          <p:nvPr/>
        </p:nvSpPr>
        <p:spPr>
          <a:xfrm>
            <a:off x="141207" y="6442778"/>
            <a:ext cx="11814927" cy="233466"/>
          </a:xfrm>
          <a:prstGeom prst="rect">
            <a:avLst/>
          </a:prstGeom>
          <a:solidFill>
            <a:sysClr val="window" lastClr="FFFFFF"/>
          </a:solidFill>
          <a:ln w="6350">
            <a:solidFill>
              <a:srgbClr val="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Koulu tarkentaa poissaoloihin puuttumisen prosessin, seurannan ja vastuut koulun lukuvuosisuunnitelmassa</a:t>
            </a:r>
          </a:p>
          <a:p>
            <a:pP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kstiruutu 6"/>
          <p:cNvSpPr txBox="1"/>
          <p:nvPr/>
        </p:nvSpPr>
        <p:spPr>
          <a:xfrm>
            <a:off x="2548695" y="1861226"/>
            <a:ext cx="2185603" cy="42175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Oppilaan poissaolosta herää huoli kotona / koulussa: </a:t>
            </a:r>
          </a:p>
          <a:p>
            <a:pPr marL="228600" indent="-228600">
              <a:lnSpc>
                <a:spcPct val="107000"/>
              </a:lnSpc>
              <a:spcAft>
                <a:spcPts val="0"/>
              </a:spcAft>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Huoltaja ilmoittaa poissaolosta koululle heti ensimmäisenä poissaolo päivänä</a:t>
            </a:r>
          </a:p>
          <a:p>
            <a:pPr marL="228600" indent="-228600">
              <a:lnSpc>
                <a:spcPct val="107000"/>
              </a:lnSpc>
              <a:spcAft>
                <a:spcPts val="0"/>
              </a:spcAft>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Huoltajille ilmoitetaan luvattomasta poissaolosta viipymättä</a:t>
            </a:r>
          </a:p>
          <a:p>
            <a:pPr marL="228600" indent="-228600">
              <a:lnSpc>
                <a:spcPct val="107000"/>
              </a:lnSpc>
              <a:spcAft>
                <a:spcPts val="0"/>
              </a:spcAft>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Opettaja keskustelee asiasta oppilaan kanssa, on yhteydessä huoltajiin ja sopii yhteydenotosta opiskeluhuollonpalveluiden ammattilaisiin</a:t>
            </a:r>
          </a:p>
          <a:p>
            <a:pPr marL="228600" indent="-228600">
              <a:lnSpc>
                <a:spcPct val="107000"/>
              </a:lnSpc>
              <a:spcAft>
                <a:spcPts val="0"/>
              </a:spcAft>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Opettaja konsultoi tarvittaessa sosiaalihuollon asiakasneuvontaa tai tekee yhteydenoton / lastensuojeluilmoituksen</a:t>
            </a:r>
          </a:p>
          <a:p>
            <a:pPr>
              <a:lnSpc>
                <a:spcPct val="107000"/>
              </a:lnSpc>
              <a:spcAft>
                <a:spcPts val="800"/>
              </a:spcAft>
            </a:pP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kstiruutu 8"/>
          <p:cNvSpPr txBox="1"/>
          <p:nvPr/>
        </p:nvSpPr>
        <p:spPr>
          <a:xfrm>
            <a:off x="2548695" y="1475549"/>
            <a:ext cx="2185603" cy="387351"/>
          </a:xfrm>
          <a:prstGeom prst="rect">
            <a:avLst/>
          </a:prstGeom>
          <a:solidFill>
            <a:schemeClr val="bg1"/>
          </a:solidFill>
          <a:ln w="19050">
            <a:solidFill>
              <a:srgbClr val="FFFF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i-FI" sz="1200" b="1" dirty="0">
                <a:effectLst/>
                <a:latin typeface="Calibri" panose="020F0502020204030204" pitchFamily="34" charset="0"/>
                <a:ea typeface="Calibri" panose="020F0502020204030204" pitchFamily="34" charset="0"/>
                <a:cs typeface="Times New Roman" panose="02020603050405020304" pitchFamily="18" charset="0"/>
              </a:rPr>
              <a:t>Huoli puheeksi</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kstiruutu 5"/>
          <p:cNvSpPr txBox="1"/>
          <p:nvPr/>
        </p:nvSpPr>
        <p:spPr>
          <a:xfrm>
            <a:off x="9735511" y="457593"/>
            <a:ext cx="2177478" cy="553331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Koulu on selvittänyt poissaolojen syitä omalta osaltaan ja järjestänyt koulun tukitoimia monipuolisesti.</a:t>
            </a:r>
          </a:p>
          <a:p>
            <a:pPr marL="171450" lvl="0" indent="-171450">
              <a:lnSpc>
                <a:spcPct val="107000"/>
              </a:lnSpc>
              <a:spcAft>
                <a:spcPts val="800"/>
              </a:spcAft>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Mikäli tehdyt toimenpiteet eivät auta ja poissaoloja on siitä huolimatta jatkuvasti / runsaasti, tehdään ensisijaisesti sosiaalihuoltolain mukainen yhteydenotto yhdessä huoltajan kanssa tai lastensuojeluilmoitus.</a:t>
            </a:r>
          </a:p>
          <a:p>
            <a:pPr lvl="0">
              <a:lnSpc>
                <a:spcPct val="107000"/>
              </a:lnSpc>
              <a:spcAft>
                <a:spcPts val="80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Lastensuojeluilmoituksen pohjana on huoli poissaolojen aiheuttamasta syrjäytymisriskistä ja normaalin kehityksen sekä koulunkäynnin vaarantumisesta. Ilmoituksessa mainitaan koulussa jo tehdyt kartoitukset, tukitoimet ja huoltajan kanssa tehty yhteistyö. </a:t>
            </a:r>
          </a:p>
          <a:p>
            <a:pPr marL="171450" lvl="0" indent="-171450">
              <a:lnSpc>
                <a:spcPct val="107000"/>
              </a:lnSpc>
              <a:spcAft>
                <a:spcPts val="800"/>
              </a:spcAft>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Sovitaan seurantapalaverin ajankohta ja vastuuhenkilöt oppilaan asioissa. </a:t>
            </a:r>
          </a:p>
        </p:txBody>
      </p:sp>
      <p:sp>
        <p:nvSpPr>
          <p:cNvPr id="14" name="Tekstiruutu 3"/>
          <p:cNvSpPr txBox="1"/>
          <p:nvPr/>
        </p:nvSpPr>
        <p:spPr>
          <a:xfrm>
            <a:off x="4958863" y="995981"/>
            <a:ext cx="2184845" cy="509046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600"/>
              </a:spcAft>
            </a:pPr>
            <a:r>
              <a:rPr lang="fi-FI" sz="1200" dirty="0"/>
              <a:t>Vahvistetaan yhteistyötä. Opettaja </a:t>
            </a:r>
            <a:r>
              <a:rPr lang="fi-FI" sz="1200" dirty="0">
                <a:effectLst/>
                <a:latin typeface="Calibri" panose="020F0502020204030204" pitchFamily="34" charset="0"/>
                <a:ea typeface="Calibri" panose="020F0502020204030204" pitchFamily="34" charset="0"/>
                <a:cs typeface="Times New Roman" panose="02020603050405020304" pitchFamily="18" charset="0"/>
              </a:rPr>
              <a:t>selvittää oppilaan tilannetta huoltajan ja oppilaan kanssa sekä tekee yhteistyötä opiskeluhuollonpalveluiden työntekijöiden kanssa.</a:t>
            </a:r>
          </a:p>
          <a:p>
            <a:pPr marL="180340" indent="-180340">
              <a:lnSpc>
                <a:spcPct val="107000"/>
              </a:lnSpc>
              <a:spcAft>
                <a:spcPts val="0"/>
              </a:spcAft>
              <a:buFont typeface="Arial" panose="020B0604020202020204" pitchFamily="34" charset="0"/>
              <a:buChar char="•"/>
              <a:tabLst>
                <a:tab pos="180340" algn="l"/>
              </a:tabLst>
            </a:pPr>
            <a:r>
              <a:rPr lang="fi-FI" sz="1200" dirty="0">
                <a:effectLst/>
                <a:latin typeface="Calibri" panose="020F0502020204030204" pitchFamily="34" charset="0"/>
                <a:ea typeface="Calibri" panose="020F0502020204030204" pitchFamily="34" charset="0"/>
                <a:cs typeface="Times New Roman" panose="02020603050405020304" pitchFamily="18" charset="0"/>
              </a:rPr>
              <a:t>Muodostetaan oppilaan / huoltajan suostumukseen perustuva monialainen asiantuntijaryhmä </a:t>
            </a:r>
          </a:p>
          <a:p>
            <a:pPr marL="180340" indent="-180340">
              <a:lnSpc>
                <a:spcPct val="107000"/>
              </a:lnSpc>
              <a:spcAft>
                <a:spcPts val="0"/>
              </a:spcAft>
              <a:buFont typeface="Arial" panose="020B0604020202020204" pitchFamily="34" charset="0"/>
              <a:buChar char="•"/>
              <a:tabLst>
                <a:tab pos="180340" algn="l"/>
              </a:tabLst>
            </a:pPr>
            <a:r>
              <a:rPr lang="fi-FI" sz="1200" dirty="0">
                <a:effectLst/>
                <a:latin typeface="Calibri" panose="020F0502020204030204" pitchFamily="34" charset="0"/>
                <a:ea typeface="Calibri" panose="020F0502020204030204" pitchFamily="34" charset="0"/>
                <a:cs typeface="Times New Roman" panose="02020603050405020304" pitchFamily="18" charset="0"/>
              </a:rPr>
              <a:t>Sovitaan kokonaistilanteen ja poissaolojen syiden kartoittamisesta erilaisten arviointimenetelmien avulla </a:t>
            </a:r>
          </a:p>
          <a:p>
            <a:pPr marL="180340" indent="-180340">
              <a:lnSpc>
                <a:spcPct val="107000"/>
              </a:lnSpc>
              <a:spcAft>
                <a:spcPts val="0"/>
              </a:spcAft>
              <a:buFont typeface="Arial" panose="020B0604020202020204" pitchFamily="34" charset="0"/>
              <a:buChar char="•"/>
              <a:tabLst>
                <a:tab pos="180340" algn="l"/>
              </a:tabLst>
            </a:pPr>
            <a:r>
              <a:rPr lang="fi-FI" sz="1200" dirty="0">
                <a:effectLst/>
                <a:latin typeface="Calibri" panose="020F0502020204030204" pitchFamily="34" charset="0"/>
                <a:ea typeface="Calibri" panose="020F0502020204030204" pitchFamily="34" charset="0"/>
                <a:cs typeface="Times New Roman" panose="02020603050405020304" pitchFamily="18" charset="0"/>
              </a:rPr>
              <a:t>Suunnitellaan koulun sekä muiden toimijoiden tukitoimet ja vastuut</a:t>
            </a:r>
          </a:p>
          <a:p>
            <a:pPr marL="180340" indent="-180340">
              <a:lnSpc>
                <a:spcPct val="107000"/>
              </a:lnSpc>
              <a:spcAft>
                <a:spcPts val="0"/>
              </a:spcAft>
              <a:buFont typeface="Arial" panose="020B0604020202020204" pitchFamily="34" charset="0"/>
              <a:buChar char="•"/>
              <a:tabLst>
                <a:tab pos="180340" algn="l"/>
              </a:tabLst>
            </a:pPr>
            <a:r>
              <a:rPr lang="fi-FI" sz="1200" dirty="0">
                <a:effectLst/>
                <a:latin typeface="Calibri" panose="020F0502020204030204" pitchFamily="34" charset="0"/>
                <a:ea typeface="Calibri" panose="020F0502020204030204" pitchFamily="34" charset="0"/>
                <a:cs typeface="Times New Roman" panose="02020603050405020304" pitchFamily="18" charset="0"/>
              </a:rPr>
              <a:t>Sovitaan yksilöllisesti poissaolojen kohdennetusta seurannasta </a:t>
            </a:r>
          </a:p>
          <a:p>
            <a:pPr marL="180340" indent="-180340">
              <a:lnSpc>
                <a:spcPct val="107000"/>
              </a:lnSpc>
              <a:spcAft>
                <a:spcPts val="800"/>
              </a:spcAft>
              <a:buFont typeface="Arial" panose="020B0604020202020204" pitchFamily="34" charset="0"/>
              <a:buChar char="•"/>
              <a:tabLst>
                <a:tab pos="180340" algn="l"/>
              </a:tabLst>
            </a:pPr>
            <a:r>
              <a:rPr lang="fi-FI" sz="1200" dirty="0">
                <a:effectLst/>
                <a:latin typeface="Calibri" panose="020F0502020204030204" pitchFamily="34" charset="0"/>
                <a:ea typeface="Calibri" panose="020F0502020204030204" pitchFamily="34" charset="0"/>
                <a:cs typeface="Times New Roman" panose="02020603050405020304" pitchFamily="18" charset="0"/>
              </a:rPr>
              <a:t>Konsultoidaan tarvittaessa sosiaalihuollon asiakasneuvontaa tai </a:t>
            </a:r>
            <a:r>
              <a:rPr lang="fi-FI" sz="1200" dirty="0">
                <a:latin typeface="Calibri" panose="020F0502020204030204" pitchFamily="34" charset="0"/>
                <a:ea typeface="Calibri" panose="020F0502020204030204" pitchFamily="34" charset="0"/>
                <a:cs typeface="Times New Roman" panose="02020603050405020304" pitchFamily="18" charset="0"/>
              </a:rPr>
              <a:t>tehdään yhteydenotto / lastensuojeluilmoitus</a:t>
            </a:r>
          </a:p>
          <a:p>
            <a:pPr marL="180340" indent="-180340">
              <a:lnSpc>
                <a:spcPct val="107000"/>
              </a:lnSpc>
              <a:spcAft>
                <a:spcPts val="800"/>
              </a:spcAft>
              <a:buFont typeface="Arial" panose="020B0604020202020204" pitchFamily="34" charset="0"/>
              <a:buChar char="•"/>
              <a:tabLst>
                <a:tab pos="180340" algn="l"/>
              </a:tabLst>
            </a:pP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Tekstiruutu 9"/>
          <p:cNvSpPr txBox="1"/>
          <p:nvPr/>
        </p:nvSpPr>
        <p:spPr>
          <a:xfrm>
            <a:off x="4966923" y="598995"/>
            <a:ext cx="2179614" cy="396986"/>
          </a:xfrm>
          <a:prstGeom prst="rect">
            <a:avLst/>
          </a:prstGeom>
          <a:solidFill>
            <a:schemeClr val="bg1"/>
          </a:solidFill>
          <a:ln w="19050">
            <a:solidFill>
              <a:srgbClr val="FF66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i-FI" sz="1200" b="1" dirty="0">
                <a:effectLst/>
                <a:latin typeface="Calibri" panose="020F0502020204030204" pitchFamily="34" charset="0"/>
                <a:ea typeface="Calibri" panose="020F0502020204030204" pitchFamily="34" charset="0"/>
                <a:cs typeface="Times New Roman" panose="02020603050405020304" pitchFamily="18" charset="0"/>
              </a:rPr>
              <a:t>Poissaoloja 30 tuntia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kstiruutu 3"/>
          <p:cNvSpPr txBox="1"/>
          <p:nvPr/>
        </p:nvSpPr>
        <p:spPr>
          <a:xfrm>
            <a:off x="7349802" y="797488"/>
            <a:ext cx="2184845" cy="528895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600"/>
              </a:spcAft>
            </a:pPr>
            <a:r>
              <a:rPr lang="fi-FI" sz="1200" dirty="0">
                <a:latin typeface="Calibri" panose="020F0502020204030204" pitchFamily="34" charset="0"/>
                <a:ea typeface="Calibri" panose="020F0502020204030204" pitchFamily="34" charset="0"/>
                <a:cs typeface="Times New Roman" panose="02020603050405020304" pitchFamily="18" charset="0"/>
              </a:rPr>
              <a:t>Tehdään yhteistyötä monialaisen asiantuntijaryhmän jäsenten sekä muiden tarvittavien verkostojen kanssa, </a:t>
            </a:r>
            <a:r>
              <a:rPr lang="fi-FI" sz="1200" dirty="0"/>
              <a:t>mikäli se on käynnistynyt oppilaan / huoltajan suostumuksella. </a:t>
            </a:r>
            <a:r>
              <a:rPr lang="fi-FI" sz="1200" dirty="0">
                <a:ea typeface="Calibri" panose="020F0502020204030204" pitchFamily="34" charset="0"/>
                <a:cs typeface="Times New Roman" panose="02020603050405020304" pitchFamily="18" charset="0"/>
              </a:rPr>
              <a:t> </a:t>
            </a:r>
            <a:r>
              <a:rPr lang="fi-FI" sz="1200" dirty="0">
                <a:latin typeface="Calibri" panose="020F0502020204030204" pitchFamily="34" charset="0"/>
                <a:ea typeface="Calibri" panose="020F0502020204030204" pitchFamily="34" charset="0"/>
                <a:cs typeface="Times New Roman" panose="02020603050405020304" pitchFamily="18" charset="0"/>
              </a:rPr>
              <a:t>Vahvistetaan tarvittavia tukitoimia. </a:t>
            </a:r>
          </a:p>
          <a:p>
            <a:pPr>
              <a:lnSpc>
                <a:spcPct val="107000"/>
              </a:lnSpc>
              <a:spcAft>
                <a:spcPts val="600"/>
              </a:spcAft>
            </a:pPr>
            <a:r>
              <a:rPr lang="fi-FI" sz="1200" dirty="0">
                <a:latin typeface="Calibri" panose="020F0502020204030204" pitchFamily="34" charset="0"/>
                <a:ea typeface="Calibri" panose="020F0502020204030204" pitchFamily="34" charset="0"/>
                <a:cs typeface="Times New Roman" panose="02020603050405020304" pitchFamily="18" charset="0"/>
              </a:rPr>
              <a:t>Sovitaan yhdessä:</a:t>
            </a:r>
          </a:p>
          <a:p>
            <a:pPr marL="180340" indent="-180340">
              <a:lnSpc>
                <a:spcPct val="107000"/>
              </a:lnSpc>
              <a:spcAft>
                <a:spcPts val="0"/>
              </a:spcAft>
              <a:buFont typeface="Arial" panose="020B0604020202020204" pitchFamily="34" charset="0"/>
              <a:buChar char="•"/>
              <a:tabLst>
                <a:tab pos="180340" algn="l"/>
              </a:tabLst>
            </a:pPr>
            <a:r>
              <a:rPr lang="fi-FI" sz="1200" dirty="0">
                <a:latin typeface="Calibri" panose="020F0502020204030204" pitchFamily="34" charset="0"/>
                <a:ea typeface="Calibri" panose="020F0502020204030204" pitchFamily="34" charset="0"/>
                <a:cs typeface="Times New Roman" panose="02020603050405020304" pitchFamily="18" charset="0"/>
              </a:rPr>
              <a:t>Miten oppilaan tilanteen etenemistä seurataan ja kuka siitä miltäkin osin vastaa</a:t>
            </a:r>
          </a:p>
          <a:p>
            <a:pPr marL="180340" indent="-180340">
              <a:lnSpc>
                <a:spcPct val="107000"/>
              </a:lnSpc>
              <a:spcAft>
                <a:spcPts val="0"/>
              </a:spcAft>
              <a:buFont typeface="Arial" panose="020B0604020202020204" pitchFamily="34" charset="0"/>
              <a:buChar char="•"/>
              <a:tabLst>
                <a:tab pos="180340" algn="l"/>
              </a:tabLst>
            </a:pPr>
            <a:r>
              <a:rPr lang="fi-FI" sz="1200" dirty="0">
                <a:latin typeface="Calibri" panose="020F0502020204030204" pitchFamily="34" charset="0"/>
                <a:ea typeface="Calibri" panose="020F0502020204030204" pitchFamily="34" charset="0"/>
                <a:cs typeface="Times New Roman" panose="02020603050405020304" pitchFamily="18" charset="0"/>
              </a:rPr>
              <a:t>Seurantapalaverin ajankohta ja vastuuhenkilöt </a:t>
            </a:r>
          </a:p>
          <a:p>
            <a:pPr marL="180340" indent="-180340">
              <a:lnSpc>
                <a:spcPct val="107000"/>
              </a:lnSpc>
              <a:spcAft>
                <a:spcPts val="0"/>
              </a:spcAft>
              <a:buFont typeface="Arial" panose="020B0604020202020204" pitchFamily="34" charset="0"/>
              <a:buChar char="•"/>
              <a:tabLst>
                <a:tab pos="180340" algn="l"/>
              </a:tabLst>
            </a:pPr>
            <a:r>
              <a:rPr lang="fi-FI" sz="1200" dirty="0">
                <a:latin typeface="Calibri" panose="020F0502020204030204" pitchFamily="34" charset="0"/>
                <a:ea typeface="Calibri" panose="020F0502020204030204" pitchFamily="34" charset="0"/>
                <a:cs typeface="Times New Roman" panose="02020603050405020304" pitchFamily="18" charset="0"/>
              </a:rPr>
              <a:t>Konsultoidaan tarvittaessa sosiaalihuollon asiakasneuvontaa tai tehdään yhteydenotto / lastensuojeluilmoitus</a:t>
            </a:r>
          </a:p>
          <a:p>
            <a:pPr>
              <a:lnSpc>
                <a:spcPct val="107000"/>
              </a:lnSpc>
              <a:spcAft>
                <a:spcPts val="800"/>
              </a:spcAft>
              <a:tabLst>
                <a:tab pos="180340" algn="l"/>
              </a:tabLst>
            </a:pP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Tekstiruutu 10"/>
          <p:cNvSpPr txBox="1"/>
          <p:nvPr/>
        </p:nvSpPr>
        <p:spPr>
          <a:xfrm>
            <a:off x="7349802" y="394777"/>
            <a:ext cx="2184845" cy="402711"/>
          </a:xfrm>
          <a:prstGeom prst="rect">
            <a:avLst/>
          </a:prstGeom>
          <a:solidFill>
            <a:schemeClr val="bg1"/>
          </a:solidFill>
          <a:ln w="19050">
            <a:solidFill>
              <a:srgbClr val="FF33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i-FI" sz="1200" b="1" dirty="0">
                <a:effectLst/>
                <a:latin typeface="Calibri" panose="020F0502020204030204" pitchFamily="34" charset="0"/>
                <a:ea typeface="Calibri" panose="020F0502020204030204" pitchFamily="34" charset="0"/>
                <a:cs typeface="Times New Roman" panose="02020603050405020304" pitchFamily="18" charset="0"/>
              </a:rPr>
              <a:t>Poissaoloja 50 tuntia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kstiruutu 11"/>
          <p:cNvSpPr txBox="1"/>
          <p:nvPr/>
        </p:nvSpPr>
        <p:spPr>
          <a:xfrm>
            <a:off x="9735511" y="83434"/>
            <a:ext cx="2177478" cy="389346"/>
          </a:xfrm>
          <a:prstGeom prst="rect">
            <a:avLst/>
          </a:prstGeom>
          <a:solidFill>
            <a:schemeClr val="bg1"/>
          </a:solidFill>
          <a:ln w="19050">
            <a:solidFill>
              <a:srgbClr val="FF33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i-FI" sz="1200" b="1" dirty="0">
                <a:effectLst/>
                <a:latin typeface="Calibri" panose="020F0502020204030204" pitchFamily="34" charset="0"/>
                <a:ea typeface="Calibri" panose="020F0502020204030204" pitchFamily="34" charset="0"/>
                <a:cs typeface="Times New Roman" panose="02020603050405020304" pitchFamily="18" charset="0"/>
              </a:rPr>
              <a:t>Poissaoloja 70 tuntia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347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658820" y="522100"/>
            <a:ext cx="11145253" cy="6656053"/>
          </a:xfrm>
          <a:prstGeom prst="rect">
            <a:avLst/>
          </a:prstGeom>
          <a:noFill/>
        </p:spPr>
        <p:txBody>
          <a:bodyPr wrap="square" rtlCol="0">
            <a:spAutoFit/>
          </a:bodyPr>
          <a:lstStyle/>
          <a:p>
            <a:r>
              <a:rPr lang="fi-FI" sz="1200" b="1" dirty="0"/>
              <a:t>Käyttöohje</a:t>
            </a:r>
            <a:endParaRPr lang="fi-FI" sz="1200" dirty="0"/>
          </a:p>
          <a:p>
            <a:pPr marL="171450" lvl="0" indent="-171450">
              <a:buFont typeface="Arial" panose="020B0604020202020204" pitchFamily="34" charset="0"/>
              <a:buChar char="•"/>
            </a:pPr>
            <a:r>
              <a:rPr lang="fi-FI" sz="1200" dirty="0"/>
              <a:t>Toimintamalliin on yhdistetty kaikki poissaolot:</a:t>
            </a:r>
          </a:p>
          <a:p>
            <a:pPr lvl="1"/>
            <a:r>
              <a:rPr lang="fi-FI" sz="1200" dirty="0"/>
              <a:t>1. Sairauspoissaolo; oppilas sairaana tai oppilas ei halua/pysty tulemaan kouluun ja huoltaja kuittaa Wilmaan oppilaan poissaolot selvitetyiksi</a:t>
            </a:r>
          </a:p>
          <a:p>
            <a:pPr lvl="1"/>
            <a:r>
              <a:rPr lang="fi-FI" sz="1200" dirty="0"/>
              <a:t>2. Muu luvallinen poissaolo; esimerkiksi lääkärikäynti koulupäivän aikana, tilapäinen poissaolo harrastuksen vuoksi</a:t>
            </a:r>
          </a:p>
          <a:p>
            <a:pPr lvl="1"/>
            <a:r>
              <a:rPr lang="fi-FI" sz="1200" dirty="0"/>
              <a:t>3. Luvaton poissaolo; oppilas ei halua / uskalla / pysty tulemaan kouluun</a:t>
            </a:r>
          </a:p>
          <a:p>
            <a:pPr marL="171450" lvl="0" indent="-171450">
              <a:buFont typeface="Arial" panose="020B0604020202020204" pitchFamily="34" charset="0"/>
              <a:buChar char="•"/>
            </a:pPr>
            <a:r>
              <a:rPr lang="fi-FI" sz="1200" dirty="0"/>
              <a:t>Oppilaiden poissaoloihin puututaan jatkossa ennaltaehkäisevästi yhteisellä mallilla. Poissaoloihin tulee puuttua heti huolen herätessä. Uudistetussa koulupoissaoloihin puuttumisen mallissa huomiota kiinnitetään poissaolojen tuntimääriin ja poissaoloihin puututaan portaittain etenevän ohjeistuksen mukaisesti. Yhtenäinen käytäntö kohtelee oppilaita tasavertaisesti ja on myös huoltajien näkökulmasta systemaattinen riippumatta siitä, missä Kymenlaakson peruskoulussa oppilas opiskelee. Huoltajan ja perheen kanssa tehtävä yhteistyö on keskeisessä roolissa poissaoloihin puuttuessa.</a:t>
            </a:r>
          </a:p>
          <a:p>
            <a:pPr lvl="0"/>
            <a:endParaRPr lang="fi-FI" sz="1200" dirty="0"/>
          </a:p>
          <a:p>
            <a:r>
              <a:rPr lang="fi-FI" sz="1200" b="1" dirty="0"/>
              <a:t>Ennaltaehkäisy </a:t>
            </a:r>
            <a:endParaRPr lang="fi-FI" sz="1200" dirty="0"/>
          </a:p>
          <a:p>
            <a:pPr marL="171450" indent="-171450">
              <a:buFont typeface="Arial" panose="020B0604020202020204" pitchFamily="34" charset="0"/>
              <a:buChar char="•"/>
            </a:pPr>
            <a:r>
              <a:rPr lang="fi-FI" sz="1200" dirty="0"/>
              <a:t>Opetuksen järjestäjän opetussuunnitelmassa kuvataan toimintamalli oppilaiden poissaolojen ehkäisemiseksi ja suunnitelmalliseksi seuraamiseksi sekä niihin puuttumiseksi. </a:t>
            </a:r>
          </a:p>
          <a:p>
            <a:pPr marL="171450" indent="-171450">
              <a:buFont typeface="Arial" panose="020B0604020202020204" pitchFamily="34" charset="0"/>
              <a:buChar char="•"/>
            </a:pPr>
            <a:r>
              <a:rPr lang="fi-FI" sz="1200" dirty="0"/>
              <a:t>Koulukohtaiset ratkaisut, työn- ja vastuunjako sekä muu käytännön toteutus täsmennetään koulun lukuvuosisuunnitelmassa.</a:t>
            </a:r>
          </a:p>
          <a:p>
            <a:endParaRPr lang="fi-FI" sz="1200" b="1" dirty="0"/>
          </a:p>
          <a:p>
            <a:r>
              <a:rPr lang="fi-FI" sz="1200" b="1" dirty="0"/>
              <a:t>Huoli puheeksi</a:t>
            </a:r>
            <a:endParaRPr lang="fi-FI" sz="1200" dirty="0"/>
          </a:p>
          <a:p>
            <a:pPr marL="171450" lvl="0" indent="-171450">
              <a:buFont typeface="Arial" panose="020B0604020202020204" pitchFamily="34" charset="0"/>
              <a:buChar char="•"/>
            </a:pPr>
            <a:r>
              <a:rPr lang="fi-FI" sz="1200" dirty="0"/>
              <a:t>Olennaista selvittää sekä poissaolojen taustatekijöitä, että oppilaan kokonaistilannetta.</a:t>
            </a:r>
          </a:p>
          <a:p>
            <a:r>
              <a:rPr lang="fi-FI" sz="1200" dirty="0"/>
              <a:t> </a:t>
            </a:r>
          </a:p>
          <a:p>
            <a:r>
              <a:rPr lang="fi-FI" sz="1200" b="1" dirty="0"/>
              <a:t>Poissaoloja 30 tuntia</a:t>
            </a:r>
            <a:endParaRPr lang="fi-FI" sz="1200" dirty="0"/>
          </a:p>
          <a:p>
            <a:pPr marL="171450" lvl="0" indent="-171450">
              <a:buFont typeface="Arial" panose="020B0604020202020204" pitchFamily="34" charset="0"/>
              <a:buChar char="•"/>
            </a:pPr>
            <a:r>
              <a:rPr lang="fi-FI" sz="1200" dirty="0"/>
              <a:t>Opettaja tekee yhteistyössä opiskeluhuollon palveluiden kanssa kartoitusta poissaolojen syistä ja kokonaistilanteesta erilaisten arviointimenetelmien avulla, </a:t>
            </a:r>
          </a:p>
          <a:p>
            <a:pPr lvl="0"/>
            <a:r>
              <a:rPr lang="fi-FI" sz="1200" dirty="0"/>
              <a:t>     esimerkiksi SRAS-R-kysely, toimintakykykartoitus, koulunkäyntikykyarvio.fi tai IPAP. </a:t>
            </a:r>
          </a:p>
          <a:p>
            <a:pPr marL="171450" lvl="0" indent="-171450">
              <a:buFont typeface="Arial" panose="020B0604020202020204" pitchFamily="34" charset="0"/>
              <a:buChar char="•"/>
            </a:pPr>
            <a:r>
              <a:rPr lang="fi-FI" sz="1200" dirty="0"/>
              <a:t>Suunnitellaan koulun pedagogiset tukitoimet ja vastuut; kolmiportainen tuki.</a:t>
            </a:r>
          </a:p>
          <a:p>
            <a:r>
              <a:rPr lang="fi-FI" sz="1200" dirty="0"/>
              <a:t> </a:t>
            </a:r>
          </a:p>
          <a:p>
            <a:r>
              <a:rPr lang="fi-FI" sz="1200" b="1" dirty="0"/>
              <a:t>Poissaoloja 50 tuntia</a:t>
            </a:r>
            <a:endParaRPr lang="fi-FI" sz="1200" dirty="0"/>
          </a:p>
          <a:p>
            <a:pPr marL="171450" lvl="0" indent="-171450">
              <a:buFont typeface="Arial" panose="020B0604020202020204" pitchFamily="34" charset="0"/>
              <a:buChar char="•"/>
            </a:pPr>
            <a:r>
              <a:rPr lang="fi-FI" sz="1200" dirty="0"/>
              <a:t>Tehdään yhteistyötä monialaisen asiantuntijaryhmän jäsenten sekä muiden tarvittavien verkostojen kanssa  </a:t>
            </a:r>
          </a:p>
          <a:p>
            <a:pPr marL="171450" indent="-171450">
              <a:buFont typeface="Arial" panose="020B0604020202020204" pitchFamily="34" charset="0"/>
              <a:buChar char="•"/>
            </a:pPr>
            <a:r>
              <a:rPr lang="fi-FI" sz="1200" dirty="0">
                <a:latin typeface="Calibri" panose="020F0502020204030204" pitchFamily="34" charset="0"/>
                <a:ea typeface="Calibri" panose="020F0502020204030204" pitchFamily="34" charset="0"/>
                <a:cs typeface="Times New Roman" panose="02020603050405020304" pitchFamily="18" charset="0"/>
              </a:rPr>
              <a:t>Konsultoidaan tarvittaessa sosiaalihuollon asiakasneuvontaa tai tehdään yhteydenotto / lastensuojeluilmoitus</a:t>
            </a:r>
          </a:p>
          <a:p>
            <a:endParaRPr lang="fi-FI" sz="1200" b="1"/>
          </a:p>
          <a:p>
            <a:r>
              <a:rPr lang="fi-FI" sz="1200" b="1"/>
              <a:t>Poissaoloja </a:t>
            </a:r>
            <a:r>
              <a:rPr lang="fi-FI" sz="1200" b="1" dirty="0"/>
              <a:t>70 tuntia</a:t>
            </a:r>
          </a:p>
          <a:p>
            <a:pPr marL="171450" indent="-171450">
              <a:lnSpc>
                <a:spcPct val="107000"/>
              </a:lnSpc>
              <a:buFont typeface="Arial" panose="020B0604020202020204" pitchFamily="34" charset="0"/>
              <a:buChar char="•"/>
            </a:pPr>
            <a:r>
              <a:rPr lang="fi-FI" sz="1200" dirty="0">
                <a:latin typeface="Calibri" panose="020F0502020204030204" pitchFamily="34" charset="0"/>
                <a:ea typeface="Calibri" panose="020F0502020204030204" pitchFamily="34" charset="0"/>
                <a:cs typeface="Times New Roman" panose="02020603050405020304" pitchFamily="18" charset="0"/>
              </a:rPr>
              <a:t>Koulu on selvittänyt poissaolojen syitä omalta osaltaan ja järjestänyt koulun tukitoimia monipuolisesti.</a:t>
            </a:r>
          </a:p>
          <a:p>
            <a:pPr marL="171450" lvl="0" indent="-171450">
              <a:lnSpc>
                <a:spcPct val="107000"/>
              </a:lnSpc>
              <a:buFont typeface="Arial" panose="020B0604020202020204" pitchFamily="34" charset="0"/>
              <a:buChar char="•"/>
            </a:pPr>
            <a:r>
              <a:rPr lang="fi-FI" sz="1200" dirty="0">
                <a:latin typeface="Calibri" panose="020F0502020204030204" pitchFamily="34" charset="0"/>
                <a:ea typeface="Calibri" panose="020F0502020204030204" pitchFamily="34" charset="0"/>
                <a:cs typeface="Times New Roman" panose="02020603050405020304" pitchFamily="18" charset="0"/>
              </a:rPr>
              <a:t>Mikäli tehdyt toimenpiteet eivät auta ja poissaoloja on siitä huolimatta jatkuvasti / runsaasti, tehdään ensisijaisesti sosiaalihuoltolain mukainen yhteydenotto yhdessä huoltajan kanssa tai lastensuojeluilmoitus.</a:t>
            </a:r>
          </a:p>
          <a:p>
            <a:endParaRPr lang="fi-FI" sz="1200" b="1" dirty="0"/>
          </a:p>
          <a:p>
            <a:endParaRPr lang="fi-FI" sz="1200" b="1" dirty="0"/>
          </a:p>
          <a:p>
            <a:endParaRPr lang="fi-FI" sz="1200" dirty="0"/>
          </a:p>
          <a:p>
            <a:pPr lvl="0"/>
            <a:endParaRPr lang="fi-FI" sz="1000" dirty="0"/>
          </a:p>
          <a:p>
            <a:endParaRPr lang="fi-FI" dirty="0"/>
          </a:p>
        </p:txBody>
      </p:sp>
    </p:spTree>
    <p:extLst>
      <p:ext uri="{BB962C8B-B14F-4D97-AF65-F5344CB8AC3E}">
        <p14:creationId xmlns:p14="http://schemas.microsoft.com/office/powerpoint/2010/main" val="77624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p:cNvSpPr>
            <a:spLocks noGrp="1"/>
          </p:cNvSpPr>
          <p:nvPr>
            <p:ph idx="1"/>
          </p:nvPr>
        </p:nvSpPr>
        <p:spPr>
          <a:xfrm>
            <a:off x="964427" y="896323"/>
            <a:ext cx="9552250" cy="3721862"/>
          </a:xfrm>
        </p:spPr>
        <p:txBody>
          <a:bodyPr/>
          <a:lstStyle/>
          <a:p>
            <a:pPr marL="0" indent="0">
              <a:buNone/>
            </a:pPr>
            <a:endParaRPr lang="fi-FI" sz="1200" dirty="0">
              <a:latin typeface="+mn-lt"/>
            </a:endParaRPr>
          </a:p>
          <a:p>
            <a:pPr marL="0" indent="0">
              <a:buNone/>
            </a:pPr>
            <a:r>
              <a:rPr lang="fi-FI" sz="1200" b="1" dirty="0">
                <a:latin typeface="+mn-lt"/>
              </a:rPr>
              <a:t>Konsultointi sosiaalihuollon asiakasneuvontaan </a:t>
            </a:r>
            <a:endParaRPr lang="fi-FI" sz="1200" dirty="0">
              <a:latin typeface="+mn-lt"/>
            </a:endParaRPr>
          </a:p>
          <a:p>
            <a:r>
              <a:rPr lang="fi-FI" sz="1200" dirty="0">
                <a:latin typeface="+mn-lt"/>
              </a:rPr>
              <a:t>Voit konsultoida Kymenlaakson hyvinvointialueen sosiaalihuollon asiakasneuvontaa puhelimitse 05 220 6000 (arkisin kello 9-14) tai sähköisesti </a:t>
            </a:r>
            <a:r>
              <a:rPr lang="fi-FI" sz="1200" u="sng" dirty="0">
                <a:latin typeface="+mn-lt"/>
                <a:hlinkClick r:id="rId2"/>
              </a:rPr>
              <a:t>https://asiointi.kymenhva.fi/</a:t>
            </a:r>
            <a:r>
              <a:rPr lang="fi-FI" sz="1200" dirty="0">
                <a:latin typeface="+mn-lt"/>
              </a:rPr>
              <a:t>  Asiakasneuvonta ohjaa ja neuvoo sekä auttaa pohtimaan lapsen tilanteeseen parhaiten auttavia toimia.</a:t>
            </a:r>
          </a:p>
          <a:p>
            <a:pPr marL="0" indent="0">
              <a:buNone/>
            </a:pPr>
            <a:r>
              <a:rPr lang="fi-FI" sz="1200" dirty="0">
                <a:latin typeface="+mn-lt"/>
              </a:rPr>
              <a:t> </a:t>
            </a:r>
          </a:p>
          <a:p>
            <a:pPr marL="0" indent="0">
              <a:buNone/>
            </a:pPr>
            <a:r>
              <a:rPr lang="fi-FI" sz="1200" b="1" dirty="0">
                <a:latin typeface="+mn-lt"/>
              </a:rPr>
              <a:t>Yhteydenotto sosiaalihuoltoon tuen tarpeen arvioimiseksi</a:t>
            </a:r>
            <a:r>
              <a:rPr lang="fi-FI" sz="1200" strike="sngStrike" dirty="0">
                <a:latin typeface="+mn-lt"/>
              </a:rPr>
              <a:t> </a:t>
            </a:r>
            <a:endParaRPr lang="fi-FI" sz="1200" dirty="0">
              <a:latin typeface="+mn-lt"/>
            </a:endParaRPr>
          </a:p>
          <a:p>
            <a:r>
              <a:rPr lang="fi-FI" sz="1200" dirty="0">
                <a:latin typeface="+mn-lt"/>
              </a:rPr>
              <a:t>Tee yhteydenotto alkutiimiin lapsen tuen tarpeen arvioimiseksi, kun sinulla on avun tarpeessa olevan lapsen, nuoren tai hänen vanhempansa lupa yhteydenottoon. Yhteydenoton voit tehdä hyvinvointialueen kotisivuilla </a:t>
            </a:r>
            <a:r>
              <a:rPr lang="fi-FI" sz="1200" u="sng" dirty="0">
                <a:latin typeface="+mn-lt"/>
                <a:hlinkClick r:id="rId3"/>
              </a:rPr>
              <a:t>sähköisesti</a:t>
            </a:r>
            <a:r>
              <a:rPr lang="fi-FI" sz="1200" dirty="0">
                <a:latin typeface="+mn-lt"/>
              </a:rPr>
              <a:t> tai toimittamalla kotisivuilta löytyvän tulostettavan lomakkeen alkutiimiin Hovioikeudenkatu 6, PL 50, 45100 Kouvola tai Satamantie 4 B, 5. krs, 49460 Hamina.</a:t>
            </a:r>
          </a:p>
          <a:p>
            <a:pPr lvl="0"/>
            <a:r>
              <a:rPr lang="fi-FI" sz="1200" dirty="0">
                <a:latin typeface="+mn-lt"/>
              </a:rPr>
              <a:t>Kirjoita tarvittavat tiedot, kuvaa yhteydenoton perusteita ja kokonaistilannetta eli miksi yhteydenotto sosiaalihuoltoon on tarpeen tehdä. </a:t>
            </a:r>
          </a:p>
          <a:p>
            <a:pPr lvl="0"/>
            <a:r>
              <a:rPr lang="fi-FI" sz="1200" dirty="0">
                <a:latin typeface="+mn-lt"/>
              </a:rPr>
              <a:t>Yhteydenottolomakkeeseen voit kirjoittaa myös, onko tiedossa aikaisempia /nykyisiä </a:t>
            </a:r>
            <a:r>
              <a:rPr lang="fi-FI" sz="1200" dirty="0" err="1">
                <a:latin typeface="+mn-lt"/>
              </a:rPr>
              <a:t>asiakkuuksia</a:t>
            </a:r>
            <a:r>
              <a:rPr lang="fi-FI" sz="1200" dirty="0">
                <a:latin typeface="+mn-lt"/>
              </a:rPr>
              <a:t> muissa palveluissa. </a:t>
            </a:r>
          </a:p>
          <a:p>
            <a:pPr lvl="0"/>
            <a:r>
              <a:rPr lang="fi-FI" sz="1200" dirty="0">
                <a:latin typeface="+mn-lt"/>
              </a:rPr>
              <a:t>Muista kirjata asiakkaan lupa yhteydenottoon. Voit liittää yhteydenottoon tarvittaessa liitetiedostoja. </a:t>
            </a:r>
          </a:p>
          <a:p>
            <a:endParaRPr lang="fi-FI" dirty="0"/>
          </a:p>
        </p:txBody>
      </p:sp>
    </p:spTree>
    <p:extLst>
      <p:ext uri="{BB962C8B-B14F-4D97-AF65-F5344CB8AC3E}">
        <p14:creationId xmlns:p14="http://schemas.microsoft.com/office/powerpoint/2010/main" val="35840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p:cNvSpPr>
            <a:spLocks noGrp="1"/>
          </p:cNvSpPr>
          <p:nvPr>
            <p:ph idx="1"/>
          </p:nvPr>
        </p:nvSpPr>
        <p:spPr>
          <a:xfrm>
            <a:off x="851115" y="784865"/>
            <a:ext cx="11090677" cy="3721862"/>
          </a:xfrm>
        </p:spPr>
        <p:txBody>
          <a:bodyPr/>
          <a:lstStyle/>
          <a:p>
            <a:pPr marL="0" indent="0">
              <a:buNone/>
            </a:pPr>
            <a:r>
              <a:rPr lang="fi-FI" sz="1200" b="1" dirty="0">
                <a:latin typeface="+mn-lt"/>
              </a:rPr>
              <a:t>Milloin täytyy tehdä lastensuojeluilmoitus?</a:t>
            </a:r>
          </a:p>
          <a:p>
            <a:pPr marL="0" indent="0">
              <a:buNone/>
            </a:pPr>
            <a:r>
              <a:rPr lang="fi-FI" sz="1200" b="1" dirty="0">
                <a:latin typeface="+mn-lt"/>
              </a:rPr>
              <a:t> </a:t>
            </a:r>
            <a:endParaRPr lang="fi-FI" sz="1200" dirty="0">
              <a:latin typeface="+mn-lt"/>
            </a:endParaRPr>
          </a:p>
          <a:p>
            <a:pPr marL="0" indent="0">
              <a:spcBef>
                <a:spcPts val="0"/>
              </a:spcBef>
              <a:buNone/>
            </a:pPr>
            <a:r>
              <a:rPr lang="fi-FI" sz="1200" dirty="0">
                <a:latin typeface="+mn-lt"/>
              </a:rPr>
              <a:t>Lastensuojelulaki määrittelee ilmoitusvelvollisuuden sekä velvollisuuden ottamaan salassapitosäännösten estämättä viipymättä yhteyttä lastensuojeluun. </a:t>
            </a:r>
          </a:p>
          <a:p>
            <a:pPr marL="0" indent="0">
              <a:spcBef>
                <a:spcPts val="0"/>
              </a:spcBef>
              <a:buNone/>
            </a:pPr>
            <a:r>
              <a:rPr lang="fi-FI" sz="1200" dirty="0">
                <a:latin typeface="+mn-lt"/>
              </a:rPr>
              <a:t>Tee lastensuojeluilmoitus, kun epäilet, että lapsen lastensuojelun tarve pitäisi selvittää. Ilmoituksen taustalla voi olla hyvin erilaisia seikkoja. Niitä voivat olla esimerkiksi</a:t>
            </a:r>
          </a:p>
          <a:p>
            <a:pPr>
              <a:spcBef>
                <a:spcPts val="600"/>
              </a:spcBef>
            </a:pPr>
            <a:r>
              <a:rPr lang="fi-FI" sz="1200" dirty="0">
                <a:latin typeface="+mn-lt"/>
              </a:rPr>
              <a:t>Lapsen tarpeiden laiminlyönti </a:t>
            </a:r>
          </a:p>
          <a:p>
            <a:pPr>
              <a:spcBef>
                <a:spcPts val="600"/>
              </a:spcBef>
            </a:pPr>
            <a:r>
              <a:rPr lang="fi-FI" sz="1200" dirty="0">
                <a:latin typeface="+mn-lt"/>
              </a:rPr>
              <a:t>Lapsen heitteillejättö </a:t>
            </a:r>
          </a:p>
          <a:p>
            <a:pPr>
              <a:spcBef>
                <a:spcPts val="600"/>
              </a:spcBef>
            </a:pPr>
            <a:r>
              <a:rPr lang="fi-FI" sz="1200" dirty="0">
                <a:latin typeface="+mn-lt"/>
              </a:rPr>
              <a:t>Pahoinpitely tai seksuaalinen hyväksikäyttö, tai niiden uhka (Ilmoitusvelvollisuus lapseen kohdistuvasta väkivallasta) </a:t>
            </a:r>
          </a:p>
          <a:p>
            <a:pPr>
              <a:spcBef>
                <a:spcPts val="600"/>
              </a:spcBef>
            </a:pPr>
            <a:r>
              <a:rPr lang="fi-FI" sz="1200" dirty="0">
                <a:latin typeface="+mn-lt"/>
              </a:rPr>
              <a:t>Puutteet hoidossa tai huolenpidossa </a:t>
            </a:r>
          </a:p>
          <a:p>
            <a:pPr>
              <a:spcBef>
                <a:spcPts val="600"/>
              </a:spcBef>
            </a:pPr>
            <a:r>
              <a:rPr lang="fi-FI" sz="1200" dirty="0">
                <a:latin typeface="+mn-lt"/>
              </a:rPr>
              <a:t>Lapsen huoltajan päihde- tai mielenterveysongelmat, jaksamattomuus, oman hoidon laiminlyöminen </a:t>
            </a:r>
          </a:p>
          <a:p>
            <a:pPr>
              <a:spcBef>
                <a:spcPts val="600"/>
              </a:spcBef>
            </a:pPr>
            <a:r>
              <a:rPr lang="fi-FI" sz="1200" dirty="0">
                <a:latin typeface="+mn-lt"/>
              </a:rPr>
              <a:t>Arjen tukiverkon puute, jos se vaarantaa lapsen hyvinvoinnin </a:t>
            </a:r>
          </a:p>
          <a:p>
            <a:pPr>
              <a:spcBef>
                <a:spcPts val="600"/>
              </a:spcBef>
            </a:pPr>
            <a:r>
              <a:rPr lang="fi-FI" sz="1200" dirty="0">
                <a:latin typeface="+mn-lt"/>
                <a:sym typeface="Symbol" panose="05050102010706020507" pitchFamily="18" charset="2"/>
              </a:rPr>
              <a:t>L</a:t>
            </a:r>
            <a:r>
              <a:rPr lang="fi-FI" sz="1200" dirty="0">
                <a:latin typeface="+mn-lt"/>
              </a:rPr>
              <a:t>apsen oma päihteidenkäyttö, mielenterveysongelmat, rikoksilla oireilu tai itsetuhoisuus </a:t>
            </a:r>
          </a:p>
          <a:p>
            <a:pPr>
              <a:spcBef>
                <a:spcPts val="600"/>
              </a:spcBef>
            </a:pPr>
            <a:r>
              <a:rPr lang="fi-FI" sz="1200" dirty="0">
                <a:latin typeface="+mn-lt"/>
              </a:rPr>
              <a:t>Vanhemman ja lapsen väliset vakavat vuorovaikutusongelmat </a:t>
            </a:r>
          </a:p>
          <a:p>
            <a:pPr>
              <a:spcBef>
                <a:spcPts val="600"/>
              </a:spcBef>
            </a:pPr>
            <a:r>
              <a:rPr lang="fi-FI" sz="1200" dirty="0">
                <a:latin typeface="+mn-lt"/>
              </a:rPr>
              <a:t>Jatkuva koulunkäynnin laiminlyönti </a:t>
            </a:r>
          </a:p>
          <a:p>
            <a:pPr>
              <a:spcBef>
                <a:spcPts val="600"/>
              </a:spcBef>
            </a:pPr>
            <a:r>
              <a:rPr lang="fi-FI" sz="1200" dirty="0">
                <a:latin typeface="+mn-lt"/>
              </a:rPr>
              <a:t>Jos koulu ei pysty omalla tuellaan ja oppilashuollon palveluiden avulla turvaamaan lapsen koulunkäyntiä, ja vanhemmat suhtautuvat asiaan välinpitämättömäsi</a:t>
            </a:r>
          </a:p>
          <a:p>
            <a:pPr>
              <a:spcBef>
                <a:spcPts val="600"/>
              </a:spcBef>
            </a:pPr>
            <a:r>
              <a:rPr lang="fi-FI" sz="1200" dirty="0">
                <a:latin typeface="+mn-lt"/>
              </a:rPr>
              <a:t>Lapsen suhteeton vastuu perheen arjesta esimerkiksi vanhemman sairauden vuoksi </a:t>
            </a:r>
          </a:p>
          <a:p>
            <a:pPr>
              <a:spcBef>
                <a:spcPts val="600"/>
              </a:spcBef>
            </a:pPr>
            <a:r>
              <a:rPr lang="fi-FI" sz="1200" dirty="0">
                <a:latin typeface="+mn-lt"/>
              </a:rPr>
              <a:t>Heikko taloudellinen tilanne, joka vaarantaa lapsen huolenpidon tai kehityksen </a:t>
            </a:r>
          </a:p>
          <a:p>
            <a:pPr marL="0" indent="0">
              <a:spcBef>
                <a:spcPts val="600"/>
              </a:spcBef>
              <a:buNone/>
            </a:pPr>
            <a:endParaRPr lang="fi-FI" sz="1200" dirty="0">
              <a:latin typeface="+mn-lt"/>
            </a:endParaRPr>
          </a:p>
          <a:p>
            <a:pPr marL="0" indent="0">
              <a:spcBef>
                <a:spcPts val="0"/>
              </a:spcBef>
              <a:buNone/>
            </a:pPr>
            <a:r>
              <a:rPr lang="fi-FI" sz="1200" dirty="0">
                <a:latin typeface="+mn-lt"/>
              </a:rPr>
              <a:t>Jos et ole varma, pitäisikö lastensuojeluilmoitus tehdä, kysy ensin neuvoa hyvinvointialueen sosiaalihuollon asiakasneuvonnasta kertomatta lapsen henkilöllisyyttä. </a:t>
            </a:r>
          </a:p>
          <a:p>
            <a:pPr marL="0" indent="0">
              <a:spcBef>
                <a:spcPts val="0"/>
              </a:spcBef>
              <a:buNone/>
            </a:pPr>
            <a:r>
              <a:rPr lang="fi-FI" sz="1200" dirty="0">
                <a:latin typeface="+mn-lt"/>
              </a:rPr>
              <a:t>Tärkeintä on, että teet ilmoituksen viipymättä. </a:t>
            </a:r>
          </a:p>
          <a:p>
            <a:pPr lvl="0">
              <a:spcBef>
                <a:spcPts val="600"/>
              </a:spcBef>
            </a:pPr>
            <a:r>
              <a:rPr lang="fi-FI" sz="1200" dirty="0">
                <a:latin typeface="+mn-lt"/>
              </a:rPr>
              <a:t>Sosiaalihuollon ammattilaiset arvioivat, johtaako ilmoitus kiireellisiin toimenpiteisiin. Sinun ei tarvitse huolehtia siitä. </a:t>
            </a:r>
          </a:p>
          <a:p>
            <a:pPr lvl="0">
              <a:spcBef>
                <a:spcPts val="600"/>
              </a:spcBef>
            </a:pPr>
            <a:r>
              <a:rPr lang="fi-FI" sz="1200" dirty="0">
                <a:latin typeface="+mn-lt"/>
              </a:rPr>
              <a:t>Älä jätä ilmoitusta tekemättä, vaikka arvelisitkin, että joku muu on jo tehnyt ilmoituksen. </a:t>
            </a:r>
          </a:p>
          <a:p>
            <a:pPr lvl="0">
              <a:spcBef>
                <a:spcPts val="600"/>
              </a:spcBef>
            </a:pPr>
            <a:r>
              <a:rPr lang="fi-FI" sz="1200" dirty="0">
                <a:latin typeface="+mn-lt"/>
              </a:rPr>
              <a:t>Älä myöskään jätä ilmoitusta tekemättä, vaikka tietäisit, että perhe on jo lastensuojelun asiakas. </a:t>
            </a:r>
          </a:p>
          <a:p>
            <a:pPr lvl="0">
              <a:spcBef>
                <a:spcPts val="600"/>
              </a:spcBef>
            </a:pPr>
            <a:r>
              <a:rPr lang="fi-FI" sz="1200" dirty="0">
                <a:latin typeface="+mn-lt"/>
              </a:rPr>
              <a:t>Uusi ilmoitus tai useat ilmoitukset auttavat näkemään kokonaistilanteen paremmin. </a:t>
            </a:r>
          </a:p>
          <a:p>
            <a:pPr>
              <a:spcBef>
                <a:spcPts val="0"/>
              </a:spcBef>
            </a:pPr>
            <a:endParaRPr lang="fi-FI" sz="1000" dirty="0">
              <a:latin typeface="+mn-lt"/>
            </a:endParaRPr>
          </a:p>
        </p:txBody>
      </p:sp>
    </p:spTree>
    <p:extLst>
      <p:ext uri="{BB962C8B-B14F-4D97-AF65-F5344CB8AC3E}">
        <p14:creationId xmlns:p14="http://schemas.microsoft.com/office/powerpoint/2010/main" val="200337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859809" y="1160060"/>
            <a:ext cx="10986447" cy="5109091"/>
          </a:xfrm>
          <a:prstGeom prst="rect">
            <a:avLst/>
          </a:prstGeom>
          <a:noFill/>
        </p:spPr>
        <p:txBody>
          <a:bodyPr wrap="square" rtlCol="0">
            <a:spAutoFit/>
          </a:bodyPr>
          <a:lstStyle/>
          <a:p>
            <a:r>
              <a:rPr lang="fi-FI" sz="1200" b="1" dirty="0"/>
              <a:t>Mitä tapahtuu yhteydenotolle ja lastensuojeluilmoitukselle?</a:t>
            </a:r>
            <a:r>
              <a:rPr lang="fi-FI" sz="1200" dirty="0"/>
              <a:t> </a:t>
            </a:r>
          </a:p>
          <a:p>
            <a:endParaRPr lang="fi-FI" sz="1200" dirty="0"/>
          </a:p>
          <a:p>
            <a:r>
              <a:rPr lang="fi-FI" sz="1200" dirty="0"/>
              <a:t>Alkutiimi ottaa yhteydenotot ja ilmoitukset käsittelyyn viipymättä</a:t>
            </a:r>
          </a:p>
          <a:p>
            <a:pPr marL="171450" lvl="0" indent="-171450">
              <a:spcBef>
                <a:spcPts val="600"/>
              </a:spcBef>
              <a:buFont typeface="Arial" panose="020B0604020202020204" pitchFamily="34" charset="0"/>
              <a:buChar char="•"/>
            </a:pPr>
            <a:r>
              <a:rPr lang="fi-FI" sz="1200" dirty="0"/>
              <a:t>Akuutit asiat hoidetaan heti. </a:t>
            </a:r>
          </a:p>
          <a:p>
            <a:pPr marL="171450" lvl="0" indent="-171450">
              <a:spcBef>
                <a:spcPts val="600"/>
              </a:spcBef>
              <a:buFont typeface="Arial" panose="020B0604020202020204" pitchFamily="34" charset="0"/>
              <a:buChar char="•"/>
            </a:pPr>
            <a:r>
              <a:rPr lang="fi-FI" sz="1200" dirty="0"/>
              <a:t>Yhteydenotot ja lastensuojeluilmoitukset käsitellään aina lain vaatimassa 7 arkipäivässä.</a:t>
            </a:r>
          </a:p>
          <a:p>
            <a:pPr marL="171450" lvl="0" indent="-171450">
              <a:spcBef>
                <a:spcPts val="600"/>
              </a:spcBef>
              <a:buFont typeface="Arial" panose="020B0604020202020204" pitchFamily="34" charset="0"/>
              <a:buChar char="•"/>
            </a:pPr>
            <a:r>
              <a:rPr lang="fi-FI" sz="1200" dirty="0"/>
              <a:t>Riippumatta tavasta, millä lapsen asia on tullut alkutiimin tietoon, sitä selvitetään tarvittavassa laajuudessa yhdessä lapsen, hänen huoltajiensa, lähiverkoston, mahdollisten hoitokontaktien tai muiden tarvittavien ammattilaisverkostojen kanssa. </a:t>
            </a:r>
          </a:p>
          <a:p>
            <a:r>
              <a:rPr lang="fi-FI" sz="1200" dirty="0"/>
              <a:t> </a:t>
            </a:r>
          </a:p>
          <a:p>
            <a:r>
              <a:rPr lang="fi-FI" sz="1200" dirty="0"/>
              <a:t>Jos alkutiimissä arvioidaan, että lapsen edun mukaista on aloittaa palvelutarpeen arviointi, niin asia ohjataan perhekeskusalueelle perheiden sosiaalityöhön, jossa arviointi aloitetaan.</a:t>
            </a:r>
          </a:p>
          <a:p>
            <a:pPr marL="171450" lvl="0" indent="-171450">
              <a:spcBef>
                <a:spcPts val="600"/>
              </a:spcBef>
              <a:buFont typeface="Arial" panose="020B0604020202020204" pitchFamily="34" charset="0"/>
              <a:buChar char="•"/>
            </a:pPr>
            <a:r>
              <a:rPr lang="fi-FI" sz="1200" dirty="0"/>
              <a:t>Perheiden sosiaalityö vastaa palvelutarpeen arvioinnin tekemisestä ja varhaisen vaiheen perheiden sosiaalityöstä. </a:t>
            </a:r>
          </a:p>
          <a:p>
            <a:pPr marL="171450" lvl="0" indent="-171450">
              <a:spcBef>
                <a:spcPts val="600"/>
              </a:spcBef>
              <a:buFont typeface="Arial" panose="020B0604020202020204" pitchFamily="34" charset="0"/>
              <a:buChar char="•"/>
            </a:pPr>
            <a:r>
              <a:rPr lang="fi-FI" sz="1200" dirty="0"/>
              <a:t>Lapsen palvelutarpeen arviointi ja tuki on tarkoitettu lapsille ja perheille, joilla on vaikeasti kuormittava elämäntilanne ja tuen tarve. </a:t>
            </a:r>
          </a:p>
          <a:p>
            <a:pPr marL="171450" lvl="0" indent="-171450">
              <a:spcBef>
                <a:spcPts val="600"/>
              </a:spcBef>
              <a:buFont typeface="Arial" panose="020B0604020202020204" pitchFamily="34" charset="0"/>
              <a:buChar char="•"/>
            </a:pPr>
            <a:r>
              <a:rPr lang="fi-FI" sz="1200" dirty="0"/>
              <a:t>Palvelujen tarvetta arvioidaan, jotta lapsi tai perhe saisi sopivan avun. Tuen ja palveluiden tarvetta arvioidaan kokonaisvaltaisesti yhdessä perheen ja ilmoituksentekijätahon kanssa. </a:t>
            </a:r>
          </a:p>
          <a:p>
            <a:pPr marL="171450" lvl="0" indent="-171450">
              <a:spcBef>
                <a:spcPts val="600"/>
              </a:spcBef>
              <a:buFont typeface="Arial" panose="020B0604020202020204" pitchFamily="34" charset="0"/>
              <a:buChar char="•"/>
            </a:pPr>
            <a:r>
              <a:rPr lang="fi-FI" sz="1200" dirty="0"/>
              <a:t>Palvelutarpeen arviointi lain mukaan kestää enintään kolme kuukautta.</a:t>
            </a:r>
          </a:p>
          <a:p>
            <a:pPr marL="171450" lvl="0" indent="-171450">
              <a:spcBef>
                <a:spcPts val="600"/>
              </a:spcBef>
              <a:buFont typeface="Arial" panose="020B0604020202020204" pitchFamily="34" charset="0"/>
              <a:buChar char="•"/>
            </a:pPr>
            <a:r>
              <a:rPr lang="fi-FI" sz="1200" dirty="0"/>
              <a:t>Palvelutarpeen arviointi voidaan tehdä myös yhteistyössä perheneuvolan tai Nuorten Matalan kanssa, jos </a:t>
            </a:r>
            <a:r>
              <a:rPr lang="fi-FI" sz="1200" dirty="0" err="1"/>
              <a:t>asiakkuus</a:t>
            </a:r>
            <a:r>
              <a:rPr lang="fi-FI" sz="1200" dirty="0"/>
              <a:t> on siellä tai </a:t>
            </a:r>
            <a:r>
              <a:rPr lang="fi-FI" sz="1200" dirty="0" err="1"/>
              <a:t>asiakkuuden</a:t>
            </a:r>
            <a:r>
              <a:rPr lang="fi-FI" sz="1200" dirty="0"/>
              <a:t> tarvetta näissä palveluissa arvioidaan. </a:t>
            </a:r>
          </a:p>
          <a:p>
            <a:pPr marL="171450" lvl="0" indent="-171450">
              <a:spcBef>
                <a:spcPts val="600"/>
              </a:spcBef>
              <a:buFont typeface="Arial" panose="020B0604020202020204" pitchFamily="34" charset="0"/>
              <a:buChar char="•"/>
            </a:pPr>
            <a:r>
              <a:rPr lang="fi-FI" sz="1200" dirty="0"/>
              <a:t>Palvelutarpeen arvioinnissa otetaan mukaan lapsen lähiverkosto, olemassa olevat hoitotahot tarvittaessa myös vanhempien tai muun perheen osalta. </a:t>
            </a:r>
          </a:p>
          <a:p>
            <a:pPr marL="171450" lvl="0" indent="-171450">
              <a:spcBef>
                <a:spcPts val="600"/>
              </a:spcBef>
              <a:buFont typeface="Arial" panose="020B0604020202020204" pitchFamily="34" charset="0"/>
              <a:buChar char="•"/>
            </a:pPr>
            <a:r>
              <a:rPr lang="fi-FI" sz="1200" dirty="0"/>
              <a:t>Perheiden sosiaalityön asiakkaaksi ohjaudutaan lapsen palvelutarpeen arvioinnin kautta.</a:t>
            </a:r>
          </a:p>
          <a:p>
            <a:r>
              <a:rPr lang="fi-FI" dirty="0"/>
              <a:t> </a:t>
            </a:r>
          </a:p>
          <a:p>
            <a:endParaRPr lang="fi-FI" dirty="0"/>
          </a:p>
        </p:txBody>
      </p:sp>
    </p:spTree>
    <p:extLst>
      <p:ext uri="{BB962C8B-B14F-4D97-AF65-F5344CB8AC3E}">
        <p14:creationId xmlns:p14="http://schemas.microsoft.com/office/powerpoint/2010/main" val="4278123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b45dd8-9327-4e9e-a383-4f417e8c9042" xsi:nil="true"/>
    <lcf76f155ced4ddcb4097134ff3c332f xmlns="5f60f2ad-ad7a-40c0-b4e5-92251f6dea5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D843F43C1299F4D8DEF748F07033F6A" ma:contentTypeVersion="15" ma:contentTypeDescription="Luo uusi asiakirja." ma:contentTypeScope="" ma:versionID="b8728b96b8fe1d91850df3d1c3bf03bc">
  <xsd:schema xmlns:xsd="http://www.w3.org/2001/XMLSchema" xmlns:xs="http://www.w3.org/2001/XMLSchema" xmlns:p="http://schemas.microsoft.com/office/2006/metadata/properties" xmlns:ns2="5f60f2ad-ad7a-40c0-b4e5-92251f6dea51" xmlns:ns3="c42733f2-fd3d-4a42-b4c4-22dcd8162e12" xmlns:ns4="bcb45dd8-9327-4e9e-a383-4f417e8c9042" targetNamespace="http://schemas.microsoft.com/office/2006/metadata/properties" ma:root="true" ma:fieldsID="0bd4eaba109a6667f56c344c62d1d047" ns2:_="" ns3:_="" ns4:_="">
    <xsd:import namespace="5f60f2ad-ad7a-40c0-b4e5-92251f6dea51"/>
    <xsd:import namespace="c42733f2-fd3d-4a42-b4c4-22dcd8162e12"/>
    <xsd:import namespace="bcb45dd8-9327-4e9e-a383-4f417e8c90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0f2ad-ad7a-40c0-b4e5-92251f6de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f81ded02-9f86-4b0c-8912-f5f43177ca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2733f2-fd3d-4a42-b4c4-22dcd8162e12"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b45dd8-9327-4e9e-a383-4f417e8c904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c1bfb74-5386-43a3-bbe8-b92fb7954513}" ma:internalName="TaxCatchAll" ma:showField="CatchAllData" ma:web="c42733f2-fd3d-4a42-b4c4-22dcd8162e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FDACAC-6883-4CE5-8C53-1F9FC7C91B9B}">
  <ds:schemaRefs>
    <ds:schemaRef ds:uri="http://schemas.microsoft.com/office/2006/documentManagement/types"/>
    <ds:schemaRef ds:uri="http://schemas.microsoft.com/office/2006/metadata/properties"/>
    <ds:schemaRef ds:uri="http://purl.org/dc/elements/1.1/"/>
    <ds:schemaRef ds:uri="5f60f2ad-ad7a-40c0-b4e5-92251f6dea51"/>
    <ds:schemaRef ds:uri="http://schemas.openxmlformats.org/package/2006/metadata/core-properties"/>
    <ds:schemaRef ds:uri="bcb45dd8-9327-4e9e-a383-4f417e8c9042"/>
    <ds:schemaRef ds:uri="http://purl.org/dc/terms/"/>
    <ds:schemaRef ds:uri="http://schemas.microsoft.com/office/infopath/2007/PartnerControls"/>
    <ds:schemaRef ds:uri="c42733f2-fd3d-4a42-b4c4-22dcd8162e12"/>
    <ds:schemaRef ds:uri="http://www.w3.org/XML/1998/namespace"/>
    <ds:schemaRef ds:uri="http://purl.org/dc/dcmitype/"/>
  </ds:schemaRefs>
</ds:datastoreItem>
</file>

<file path=customXml/itemProps2.xml><?xml version="1.0" encoding="utf-8"?>
<ds:datastoreItem xmlns:ds="http://schemas.openxmlformats.org/officeDocument/2006/customXml" ds:itemID="{3D406B5C-0C8D-4934-A0BE-898F7BA669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60f2ad-ad7a-40c0-b4e5-92251f6dea51"/>
    <ds:schemaRef ds:uri="c42733f2-fd3d-4a42-b4c4-22dcd8162e12"/>
    <ds:schemaRef ds:uri="bcb45dd8-9327-4e9e-a383-4f417e8c9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B4DCA6-821C-4762-A0F8-356215D32B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351</TotalTime>
  <Words>1260</Words>
  <Application>Microsoft Office PowerPoint</Application>
  <PresentationFormat>Laajakuva</PresentationFormat>
  <Paragraphs>129</Paragraphs>
  <Slides>6</Slides>
  <Notes>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6</vt:i4>
      </vt:variant>
    </vt:vector>
  </HeadingPairs>
  <TitlesOfParts>
    <vt:vector size="13" baseType="lpstr">
      <vt:lpstr>Lato</vt:lpstr>
      <vt:lpstr>Times New Roman</vt:lpstr>
      <vt:lpstr>Lato Black</vt:lpstr>
      <vt:lpstr>Symbol</vt:lpstr>
      <vt:lpstr>Arial</vt:lpstr>
      <vt:lpstr>Calibri</vt:lpstr>
      <vt:lpstr>Office Theme</vt:lpstr>
      <vt:lpstr>KYMENLAAKSON KUNTIEN MALLI   POISSAOLOIHIN PUUTTUMINEN PERUSOPETUKSESSA </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Sanna Nevalainen</dc:creator>
  <cp:lastModifiedBy>Virtanen Ulla</cp:lastModifiedBy>
  <cp:revision>45</cp:revision>
  <cp:lastPrinted>2023-08-07T09:56:35Z</cp:lastPrinted>
  <dcterms:created xsi:type="dcterms:W3CDTF">2021-06-02T17:36:31Z</dcterms:created>
  <dcterms:modified xsi:type="dcterms:W3CDTF">2023-08-14T04:40:03Z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0x0101006D843F43C1299F4D8DEF748F07033F6A</vt:lpwstr>
  </property>
</Properties>
</file>