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6" d="100"/>
          <a:sy n="116" d="100"/>
        </p:scale>
        <p:origin x="39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41F72867-F20A-42BD-A304-DA0A4A5B3097}" type="datetimeFigureOut">
              <a:rPr lang="fi-FI" smtClean="0"/>
              <a:t>19.1.2016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BCB77D8-7ED7-4B17-B261-C607FAD2FCEB}" type="slidenum">
              <a:rPr lang="fi-FI" smtClean="0"/>
              <a:t>‹#›</a:t>
            </a:fld>
            <a:endParaRPr lang="fi-FI"/>
          </a:p>
        </p:txBody>
      </p:sp>
    </p:spTree>
    <p:extLst>
      <p:ext uri="{BB962C8B-B14F-4D97-AF65-F5344CB8AC3E}">
        <p14:creationId xmlns:p14="http://schemas.microsoft.com/office/powerpoint/2010/main" val="4006835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1F72867-F20A-42BD-A304-DA0A4A5B3097}" type="datetimeFigureOut">
              <a:rPr lang="fi-FI" smtClean="0"/>
              <a:t>19.1.2016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BCB77D8-7ED7-4B17-B261-C607FAD2FCEB}" type="slidenum">
              <a:rPr lang="fi-FI" smtClean="0"/>
              <a:t>‹#›</a:t>
            </a:fld>
            <a:endParaRPr lang="fi-FI"/>
          </a:p>
        </p:txBody>
      </p:sp>
    </p:spTree>
    <p:extLst>
      <p:ext uri="{BB962C8B-B14F-4D97-AF65-F5344CB8AC3E}">
        <p14:creationId xmlns:p14="http://schemas.microsoft.com/office/powerpoint/2010/main" val="4011036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1F72867-F20A-42BD-A304-DA0A4A5B3097}" type="datetimeFigureOut">
              <a:rPr lang="fi-FI" smtClean="0"/>
              <a:t>19.1.2016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BCB77D8-7ED7-4B17-B261-C607FAD2FCEB}" type="slidenum">
              <a:rPr lang="fi-FI" smtClean="0"/>
              <a:t>‹#›</a:t>
            </a:fld>
            <a:endParaRPr lang="fi-FI"/>
          </a:p>
        </p:txBody>
      </p:sp>
    </p:spTree>
    <p:extLst>
      <p:ext uri="{BB962C8B-B14F-4D97-AF65-F5344CB8AC3E}">
        <p14:creationId xmlns:p14="http://schemas.microsoft.com/office/powerpoint/2010/main" val="2529662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1F72867-F20A-42BD-A304-DA0A4A5B3097}" type="datetimeFigureOut">
              <a:rPr lang="fi-FI" smtClean="0"/>
              <a:t>19.1.2016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BCB77D8-7ED7-4B17-B261-C607FAD2FCEB}" type="slidenum">
              <a:rPr lang="fi-FI" smtClean="0"/>
              <a:t>‹#›</a:t>
            </a:fld>
            <a:endParaRPr lang="fi-FI"/>
          </a:p>
        </p:txBody>
      </p:sp>
    </p:spTree>
    <p:extLst>
      <p:ext uri="{BB962C8B-B14F-4D97-AF65-F5344CB8AC3E}">
        <p14:creationId xmlns:p14="http://schemas.microsoft.com/office/powerpoint/2010/main" val="2680838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41F72867-F20A-42BD-A304-DA0A4A5B3097}" type="datetimeFigureOut">
              <a:rPr lang="fi-FI" smtClean="0"/>
              <a:t>19.1.2016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BCB77D8-7ED7-4B17-B261-C607FAD2FCEB}" type="slidenum">
              <a:rPr lang="fi-FI" smtClean="0"/>
              <a:t>‹#›</a:t>
            </a:fld>
            <a:endParaRPr lang="fi-FI"/>
          </a:p>
        </p:txBody>
      </p:sp>
    </p:spTree>
    <p:extLst>
      <p:ext uri="{BB962C8B-B14F-4D97-AF65-F5344CB8AC3E}">
        <p14:creationId xmlns:p14="http://schemas.microsoft.com/office/powerpoint/2010/main" val="1802592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41F72867-F20A-42BD-A304-DA0A4A5B3097}" type="datetimeFigureOut">
              <a:rPr lang="fi-FI" smtClean="0"/>
              <a:t>19.1.2016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BCB77D8-7ED7-4B17-B261-C607FAD2FCEB}" type="slidenum">
              <a:rPr lang="fi-FI" smtClean="0"/>
              <a:t>‹#›</a:t>
            </a:fld>
            <a:endParaRPr lang="fi-FI"/>
          </a:p>
        </p:txBody>
      </p:sp>
    </p:spTree>
    <p:extLst>
      <p:ext uri="{BB962C8B-B14F-4D97-AF65-F5344CB8AC3E}">
        <p14:creationId xmlns:p14="http://schemas.microsoft.com/office/powerpoint/2010/main" val="2189195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41F72867-F20A-42BD-A304-DA0A4A5B3097}" type="datetimeFigureOut">
              <a:rPr lang="fi-FI" smtClean="0"/>
              <a:t>19.1.2016</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BBCB77D8-7ED7-4B17-B261-C607FAD2FCEB}" type="slidenum">
              <a:rPr lang="fi-FI" smtClean="0"/>
              <a:t>‹#›</a:t>
            </a:fld>
            <a:endParaRPr lang="fi-FI"/>
          </a:p>
        </p:txBody>
      </p:sp>
    </p:spTree>
    <p:extLst>
      <p:ext uri="{BB962C8B-B14F-4D97-AF65-F5344CB8AC3E}">
        <p14:creationId xmlns:p14="http://schemas.microsoft.com/office/powerpoint/2010/main" val="739636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41F72867-F20A-42BD-A304-DA0A4A5B3097}" type="datetimeFigureOut">
              <a:rPr lang="fi-FI" smtClean="0"/>
              <a:t>19.1.2016</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BBCB77D8-7ED7-4B17-B261-C607FAD2FCEB}" type="slidenum">
              <a:rPr lang="fi-FI" smtClean="0"/>
              <a:t>‹#›</a:t>
            </a:fld>
            <a:endParaRPr lang="fi-FI"/>
          </a:p>
        </p:txBody>
      </p:sp>
    </p:spTree>
    <p:extLst>
      <p:ext uri="{BB962C8B-B14F-4D97-AF65-F5344CB8AC3E}">
        <p14:creationId xmlns:p14="http://schemas.microsoft.com/office/powerpoint/2010/main" val="2344679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41F72867-F20A-42BD-A304-DA0A4A5B3097}" type="datetimeFigureOut">
              <a:rPr lang="fi-FI" smtClean="0"/>
              <a:t>19.1.2016</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BBCB77D8-7ED7-4B17-B261-C607FAD2FCEB}" type="slidenum">
              <a:rPr lang="fi-FI" smtClean="0"/>
              <a:t>‹#›</a:t>
            </a:fld>
            <a:endParaRPr lang="fi-FI"/>
          </a:p>
        </p:txBody>
      </p:sp>
    </p:spTree>
    <p:extLst>
      <p:ext uri="{BB962C8B-B14F-4D97-AF65-F5344CB8AC3E}">
        <p14:creationId xmlns:p14="http://schemas.microsoft.com/office/powerpoint/2010/main" val="2681932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41F72867-F20A-42BD-A304-DA0A4A5B3097}" type="datetimeFigureOut">
              <a:rPr lang="fi-FI" smtClean="0"/>
              <a:t>19.1.2016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BCB77D8-7ED7-4B17-B261-C607FAD2FCEB}" type="slidenum">
              <a:rPr lang="fi-FI" smtClean="0"/>
              <a:t>‹#›</a:t>
            </a:fld>
            <a:endParaRPr lang="fi-FI"/>
          </a:p>
        </p:txBody>
      </p:sp>
    </p:spTree>
    <p:extLst>
      <p:ext uri="{BB962C8B-B14F-4D97-AF65-F5344CB8AC3E}">
        <p14:creationId xmlns:p14="http://schemas.microsoft.com/office/powerpoint/2010/main" val="1141642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41F72867-F20A-42BD-A304-DA0A4A5B3097}" type="datetimeFigureOut">
              <a:rPr lang="fi-FI" smtClean="0"/>
              <a:t>19.1.2016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BCB77D8-7ED7-4B17-B261-C607FAD2FCEB}" type="slidenum">
              <a:rPr lang="fi-FI" smtClean="0"/>
              <a:t>‹#›</a:t>
            </a:fld>
            <a:endParaRPr lang="fi-FI"/>
          </a:p>
        </p:txBody>
      </p:sp>
    </p:spTree>
    <p:extLst>
      <p:ext uri="{BB962C8B-B14F-4D97-AF65-F5344CB8AC3E}">
        <p14:creationId xmlns:p14="http://schemas.microsoft.com/office/powerpoint/2010/main" val="4135965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F72867-F20A-42BD-A304-DA0A4A5B3097}" type="datetimeFigureOut">
              <a:rPr lang="fi-FI" smtClean="0"/>
              <a:t>19.1.2016</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CB77D8-7ED7-4B17-B261-C607FAD2FCEB}" type="slidenum">
              <a:rPr lang="fi-FI" smtClean="0"/>
              <a:t>‹#›</a:t>
            </a:fld>
            <a:endParaRPr lang="fi-FI"/>
          </a:p>
        </p:txBody>
      </p:sp>
    </p:spTree>
    <p:extLst>
      <p:ext uri="{BB962C8B-B14F-4D97-AF65-F5344CB8AC3E}">
        <p14:creationId xmlns:p14="http://schemas.microsoft.com/office/powerpoint/2010/main" val="4293546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www.primas-project.eu/artikel/en/1044/pd-module-2-tackling-unstructured-problems/view.do" TargetMode="External"/><Relationship Id="rId2" Type="http://schemas.openxmlformats.org/officeDocument/2006/relationships/hyperlink" Target="http://www.primas-project.eu/en/index.do" TargetMode="External"/><Relationship Id="rId1" Type="http://schemas.openxmlformats.org/officeDocument/2006/relationships/slideLayout" Target="../slideLayouts/slideLayout7.xml"/><Relationship Id="rId6" Type="http://schemas.openxmlformats.org/officeDocument/2006/relationships/hyperlink" Target="http://www.teachinquiry.com/index/Introduction.html" TargetMode="External"/><Relationship Id="rId5" Type="http://schemas.openxmlformats.org/officeDocument/2006/relationships/hyperlink" Target="https://www.youtube.com/watch?v=u84ZsS6niPc" TargetMode="External"/><Relationship Id="rId4" Type="http://schemas.openxmlformats.org/officeDocument/2006/relationships/hyperlink" Target="http://www.primas-project.eu/artikel/en/1260/pd-module-1-student-led-inquiry/view.do"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2"/>
            <a:ext cx="9144000" cy="5088967"/>
          </a:xfrm>
        </p:spPr>
        <p:txBody>
          <a:bodyPr/>
          <a:lstStyle/>
          <a:p>
            <a:r>
              <a:rPr lang="fi-FI" b="1" dirty="0"/>
              <a:t>VAPAASEEN KYSELYYN PERUSTUVA OPPIMINEN (IBL</a:t>
            </a:r>
            <a:r>
              <a:rPr lang="fi-FI" b="1" dirty="0" smtClean="0"/>
              <a:t>)</a:t>
            </a:r>
            <a:br>
              <a:rPr lang="fi-FI" b="1" dirty="0" smtClean="0"/>
            </a:br>
            <a:r>
              <a:rPr lang="fi-FI" b="1" dirty="0"/>
              <a:t/>
            </a:r>
            <a:br>
              <a:rPr lang="fi-FI" b="1" dirty="0"/>
            </a:br>
            <a:r>
              <a:rPr lang="fi-FI" b="1" dirty="0" smtClean="0"/>
              <a:t/>
            </a:r>
            <a:br>
              <a:rPr lang="fi-FI" b="1" dirty="0" smtClean="0"/>
            </a:br>
            <a:r>
              <a:rPr lang="fi-FI" b="1" dirty="0" smtClean="0"/>
              <a:t>                </a:t>
            </a:r>
            <a:r>
              <a:rPr lang="fi-FI" sz="1100" b="1" dirty="0" smtClean="0"/>
              <a:t>          	      </a:t>
            </a:r>
            <a:r>
              <a:rPr lang="fi-FI" sz="1100" b="1" dirty="0" err="1" smtClean="0"/>
              <a:t>Kymintehtaan</a:t>
            </a:r>
            <a:r>
              <a:rPr lang="fi-FI" sz="1100" b="1" dirty="0" smtClean="0"/>
              <a:t> koulu</a:t>
            </a:r>
            <a:endParaRPr lang="fi-FI" dirty="0"/>
          </a:p>
        </p:txBody>
      </p:sp>
      <p:sp>
        <p:nvSpPr>
          <p:cNvPr id="3" name="Alaotsikko 2"/>
          <p:cNvSpPr>
            <a:spLocks noGrp="1"/>
          </p:cNvSpPr>
          <p:nvPr>
            <p:ph type="subTitle" idx="1"/>
          </p:nvPr>
        </p:nvSpPr>
        <p:spPr/>
        <p:txBody>
          <a:bodyPr/>
          <a:lstStyle/>
          <a:p>
            <a:endParaRPr lang="fi-FI" dirty="0" smtClean="0"/>
          </a:p>
          <a:p>
            <a:endParaRPr lang="fi-FI" dirty="0" smtClean="0"/>
          </a:p>
          <a:p>
            <a:endParaRPr lang="fi-FI" dirty="0" smtClean="0"/>
          </a:p>
          <a:p>
            <a:endParaRPr lang="fi-FI" dirty="0"/>
          </a:p>
          <a:p>
            <a:endParaRPr lang="fi-FI" dirty="0" smtClean="0"/>
          </a:p>
          <a:p>
            <a:endParaRPr lang="fi-FI" dirty="0"/>
          </a:p>
          <a:p>
            <a:endParaRPr lang="fi-FI" dirty="0" smtClean="0"/>
          </a:p>
          <a:p>
            <a:endParaRPr lang="fi-FI" dirty="0"/>
          </a:p>
          <a:p>
            <a:endParaRPr lang="fi-FI" dirty="0"/>
          </a:p>
        </p:txBody>
      </p:sp>
      <p:pic>
        <p:nvPicPr>
          <p:cNvPr id="6" name="Kuva 5" descr="Erasmus + -logo läpinäkyvällä taustalla"/>
          <p:cNvPicPr/>
          <p:nvPr/>
        </p:nvPicPr>
        <p:blipFill>
          <a:blip r:embed="rId2">
            <a:extLst>
              <a:ext uri="{28A0092B-C50C-407E-A947-70E740481C1C}">
                <a14:useLocalDpi xmlns:a14="http://schemas.microsoft.com/office/drawing/2010/main" val="0"/>
              </a:ext>
            </a:extLst>
          </a:blip>
          <a:srcRect/>
          <a:stretch>
            <a:fillRect/>
          </a:stretch>
        </p:blipFill>
        <p:spPr bwMode="auto">
          <a:xfrm>
            <a:off x="4905375" y="5379308"/>
            <a:ext cx="2381250" cy="741406"/>
          </a:xfrm>
          <a:prstGeom prst="rect">
            <a:avLst/>
          </a:prstGeom>
          <a:noFill/>
          <a:ln>
            <a:noFill/>
          </a:ln>
        </p:spPr>
      </p:pic>
    </p:spTree>
    <p:extLst>
      <p:ext uri="{BB962C8B-B14F-4D97-AF65-F5344CB8AC3E}">
        <p14:creationId xmlns:p14="http://schemas.microsoft.com/office/powerpoint/2010/main" val="2079268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978793" y="412125"/>
            <a:ext cx="9981127" cy="5361724"/>
          </a:xfrm>
          <a:prstGeom prst="rect">
            <a:avLst/>
          </a:prstGeom>
        </p:spPr>
        <p:txBody>
          <a:bodyPr wrap="square">
            <a:spAutoFit/>
          </a:bodyPr>
          <a:lstStyle/>
          <a:p>
            <a:pPr marL="342900" lvl="0" indent="-342900">
              <a:lnSpc>
                <a:spcPct val="107000"/>
              </a:lnSpc>
              <a:spcAft>
                <a:spcPts val="0"/>
              </a:spcAft>
              <a:buFont typeface="Calibri" panose="020F0502020204030204" pitchFamily="34" charset="0"/>
              <a:buChar char="-"/>
            </a:pPr>
            <a:endParaRPr lang="fi-FI"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fi-FI" sz="3200" dirty="0" smtClean="0">
                <a:effectLst/>
                <a:latin typeface="Calibri" panose="020F0502020204030204" pitchFamily="34" charset="0"/>
                <a:ea typeface="Calibri" panose="020F0502020204030204" pitchFamily="34" charset="0"/>
                <a:cs typeface="Times New Roman" panose="02020603050405020304" pitchFamily="18" charset="0"/>
              </a:rPr>
              <a:t>perustuu ympäröivän maailman tutkimiseen, kysymysten tekemiseen, havaintoihin ja niiden testaamiseen uudenlaisen ymmärryksen saamiseksi. Se lisää uteliaisuutta, sitoutumista ja syväoppimista</a:t>
            </a:r>
          </a:p>
          <a:p>
            <a:pPr lvl="0">
              <a:lnSpc>
                <a:spcPct val="107000"/>
              </a:lnSpc>
              <a:spcAft>
                <a:spcPts val="0"/>
              </a:spcAft>
            </a:pPr>
            <a:endParaRPr lang="fi-FI"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fi-FI" sz="3200" dirty="0" smtClean="0">
                <a:effectLst/>
                <a:latin typeface="Calibri" panose="020F0502020204030204" pitchFamily="34" charset="0"/>
                <a:ea typeface="Calibri" panose="020F0502020204030204" pitchFamily="34" charset="0"/>
                <a:cs typeface="Times New Roman" panose="02020603050405020304" pitchFamily="18" charset="0"/>
              </a:rPr>
              <a:t>soveltuu käytettäväksi yksittäisessä oppiaineessa </a:t>
            </a:r>
          </a:p>
          <a:p>
            <a:pPr lvl="0">
              <a:lnSpc>
                <a:spcPct val="107000"/>
              </a:lnSpc>
              <a:spcAft>
                <a:spcPts val="0"/>
              </a:spcAft>
            </a:pPr>
            <a:endParaRPr lang="fi-FI"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pPr>
            <a:r>
              <a:rPr lang="fi-FI" sz="3200" dirty="0" smtClean="0">
                <a:effectLst/>
                <a:latin typeface="Calibri" panose="020F0502020204030204" pitchFamily="34" charset="0"/>
                <a:ea typeface="Calibri" panose="020F0502020204030204" pitchFamily="34" charset="0"/>
                <a:cs typeface="Times New Roman" panose="02020603050405020304" pitchFamily="18" charset="0"/>
              </a:rPr>
              <a:t>oppimisprosessi alkaa kysymyksellä, jatkuu uuden tiedon hankintavaiheella ja lopussa analysoidaan opittua </a:t>
            </a:r>
            <a:endParaRPr lang="fi-FI"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0273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Oppimisprosessi: </a:t>
            </a:r>
            <a:endParaRPr lang="fi-FI" dirty="0"/>
          </a:p>
        </p:txBody>
      </p:sp>
      <p:sp>
        <p:nvSpPr>
          <p:cNvPr id="3" name="Sisällön paikkamerkki 2"/>
          <p:cNvSpPr>
            <a:spLocks noGrp="1"/>
          </p:cNvSpPr>
          <p:nvPr>
            <p:ph idx="1"/>
          </p:nvPr>
        </p:nvSpPr>
        <p:spPr/>
        <p:txBody>
          <a:bodyPr>
            <a:normAutofit lnSpcReduction="10000"/>
          </a:bodyPr>
          <a:lstStyle/>
          <a:p>
            <a:pPr lvl="0"/>
            <a:r>
              <a:rPr lang="fi-FI" b="1" dirty="0"/>
              <a:t>oppilaille annetaan yhteinen ongelma, tehtävä tai tilanne, joka heidän pitää ratkaista, suunnitella tai tutkia </a:t>
            </a:r>
            <a:endParaRPr lang="fi-FI" dirty="0"/>
          </a:p>
          <a:p>
            <a:pPr lvl="0"/>
            <a:r>
              <a:rPr lang="fi-FI" b="1" dirty="0"/>
              <a:t>tehtävää antaessaan opettaja voi ohjata oppilaita esim. kertomalla, että kaikki eivät pääse ongelmanratkaisussa lopputulokseen ja se on ihan ok</a:t>
            </a:r>
            <a:endParaRPr lang="fi-FI" dirty="0"/>
          </a:p>
          <a:p>
            <a:pPr lvl="0"/>
            <a:r>
              <a:rPr lang="fi-FI" b="1" dirty="0"/>
              <a:t>oppilaat toimivat pienissä ryhmissä saman ongelman parissa</a:t>
            </a:r>
            <a:endParaRPr lang="fi-FI" dirty="0"/>
          </a:p>
          <a:p>
            <a:pPr lvl="0"/>
            <a:r>
              <a:rPr lang="fi-FI" b="1" dirty="0"/>
              <a:t>apuvälineet tiedon saamiseksi ja ratkaisun löytämiseksi ovat vapaasti käytössä toteutustilassa/-tiloissa </a:t>
            </a:r>
            <a:endParaRPr lang="fi-FI" dirty="0"/>
          </a:p>
          <a:p>
            <a:pPr lvl="0"/>
            <a:r>
              <a:rPr lang="fi-FI" b="1" dirty="0"/>
              <a:t>opettajan tehtävänä on mahdollistaa toiminta ja tehdä ohjaavia kysymyksiä, joihin oppilaat itse saavat vastauksia  </a:t>
            </a:r>
            <a:endParaRPr lang="fi-FI" b="1" dirty="0" smtClean="0"/>
          </a:p>
          <a:p>
            <a:endParaRPr lang="fi-FI" dirty="0"/>
          </a:p>
        </p:txBody>
      </p:sp>
    </p:spTree>
    <p:extLst>
      <p:ext uri="{BB962C8B-B14F-4D97-AF65-F5344CB8AC3E}">
        <p14:creationId xmlns:p14="http://schemas.microsoft.com/office/powerpoint/2010/main" val="2344390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953037" y="360608"/>
            <a:ext cx="10431887" cy="6156557"/>
          </a:xfrm>
          <a:prstGeom prst="rect">
            <a:avLst/>
          </a:prstGeom>
        </p:spPr>
        <p:txBody>
          <a:bodyPr wrap="square">
            <a:spAutoFit/>
          </a:bodyPr>
          <a:lstStyle/>
          <a:p>
            <a:pPr lvl="0">
              <a:lnSpc>
                <a:spcPct val="90000"/>
              </a:lnSpc>
              <a:spcBef>
                <a:spcPts val="1000"/>
              </a:spcBef>
            </a:pPr>
            <a:r>
              <a:rPr lang="fi-FI" sz="2800" b="1" dirty="0">
                <a:solidFill>
                  <a:prstClr val="black"/>
                </a:solidFill>
              </a:rPr>
              <a:t> </a:t>
            </a:r>
          </a:p>
          <a:p>
            <a:pPr marL="228600" lvl="0" indent="-228600">
              <a:lnSpc>
                <a:spcPct val="90000"/>
              </a:lnSpc>
              <a:spcBef>
                <a:spcPts val="1000"/>
              </a:spcBef>
              <a:buFont typeface="Arial" panose="020B0604020202020204" pitchFamily="34" charset="0"/>
              <a:buChar char="•"/>
            </a:pPr>
            <a:r>
              <a:rPr lang="fi-FI" sz="2800" b="1" dirty="0" smtClean="0">
                <a:solidFill>
                  <a:prstClr val="black"/>
                </a:solidFill>
              </a:rPr>
              <a:t>lopussa </a:t>
            </a:r>
            <a:r>
              <a:rPr lang="fi-FI" sz="2800" b="1" dirty="0">
                <a:solidFill>
                  <a:prstClr val="black"/>
                </a:solidFill>
              </a:rPr>
              <a:t>opettaja asettaa vielä joitakin pohdintakysymyksiä, </a:t>
            </a:r>
            <a:r>
              <a:rPr lang="fi-FI" sz="2800" b="1" dirty="0" err="1">
                <a:solidFill>
                  <a:prstClr val="black"/>
                </a:solidFill>
              </a:rPr>
              <a:t>esim</a:t>
            </a:r>
            <a:r>
              <a:rPr lang="fi-FI" sz="2800" b="1" dirty="0">
                <a:solidFill>
                  <a:prstClr val="black"/>
                </a:solidFill>
              </a:rPr>
              <a:t>: </a:t>
            </a:r>
          </a:p>
          <a:p>
            <a:pPr lvl="0">
              <a:lnSpc>
                <a:spcPct val="90000"/>
              </a:lnSpc>
              <a:spcBef>
                <a:spcPts val="1000"/>
              </a:spcBef>
            </a:pPr>
            <a:r>
              <a:rPr lang="fi-FI" sz="2800" b="1" dirty="0" smtClean="0">
                <a:solidFill>
                  <a:prstClr val="black"/>
                </a:solidFill>
              </a:rPr>
              <a:t>	Mikä </a:t>
            </a:r>
            <a:r>
              <a:rPr lang="fi-FI" sz="2800" b="1" dirty="0">
                <a:solidFill>
                  <a:prstClr val="black"/>
                </a:solidFill>
              </a:rPr>
              <a:t>oli tärkein tieto, jolla pääsitte alkuun? </a:t>
            </a:r>
          </a:p>
          <a:p>
            <a:pPr lvl="0">
              <a:lnSpc>
                <a:spcPct val="90000"/>
              </a:lnSpc>
              <a:spcBef>
                <a:spcPts val="1000"/>
              </a:spcBef>
            </a:pPr>
            <a:r>
              <a:rPr lang="fi-FI" sz="2800" b="1" dirty="0" smtClean="0">
                <a:solidFill>
                  <a:prstClr val="black"/>
                </a:solidFill>
              </a:rPr>
              <a:t>	Mikä </a:t>
            </a:r>
            <a:r>
              <a:rPr lang="fi-FI" sz="2800" b="1" dirty="0">
                <a:solidFill>
                  <a:prstClr val="black"/>
                </a:solidFill>
              </a:rPr>
              <a:t>auttoi eniten ongelman ratkaisussa? </a:t>
            </a:r>
          </a:p>
          <a:p>
            <a:pPr lvl="0">
              <a:lnSpc>
                <a:spcPct val="90000"/>
              </a:lnSpc>
              <a:spcBef>
                <a:spcPts val="1000"/>
              </a:spcBef>
            </a:pPr>
            <a:r>
              <a:rPr lang="fi-FI" sz="2800" b="1" dirty="0" smtClean="0">
                <a:solidFill>
                  <a:prstClr val="black"/>
                </a:solidFill>
              </a:rPr>
              <a:t>	Mikä </a:t>
            </a:r>
            <a:r>
              <a:rPr lang="fi-FI" sz="2800" b="1" dirty="0">
                <a:solidFill>
                  <a:prstClr val="black"/>
                </a:solidFill>
              </a:rPr>
              <a:t>meni hyvin? </a:t>
            </a:r>
          </a:p>
          <a:p>
            <a:pPr lvl="0">
              <a:lnSpc>
                <a:spcPct val="90000"/>
              </a:lnSpc>
              <a:spcBef>
                <a:spcPts val="1000"/>
              </a:spcBef>
            </a:pPr>
            <a:r>
              <a:rPr lang="fi-FI" sz="2800" b="1" dirty="0" smtClean="0">
                <a:solidFill>
                  <a:prstClr val="black"/>
                </a:solidFill>
              </a:rPr>
              <a:t>	Mikä </a:t>
            </a:r>
            <a:r>
              <a:rPr lang="fi-FI" sz="2800" b="1" dirty="0">
                <a:solidFill>
                  <a:prstClr val="black"/>
                </a:solidFill>
              </a:rPr>
              <a:t>oli vaikeaa? </a:t>
            </a:r>
          </a:p>
          <a:p>
            <a:pPr lvl="0">
              <a:lnSpc>
                <a:spcPct val="90000"/>
              </a:lnSpc>
              <a:spcBef>
                <a:spcPts val="1000"/>
              </a:spcBef>
            </a:pPr>
            <a:r>
              <a:rPr lang="fi-FI" sz="2800" b="1" dirty="0" smtClean="0">
                <a:solidFill>
                  <a:prstClr val="black"/>
                </a:solidFill>
              </a:rPr>
              <a:t>	Miten </a:t>
            </a:r>
            <a:r>
              <a:rPr lang="fi-FI" sz="2800" b="1" dirty="0">
                <a:solidFill>
                  <a:prstClr val="black"/>
                </a:solidFill>
              </a:rPr>
              <a:t>päädyitte valitsemaan ratkaisuistanne parhaan? </a:t>
            </a:r>
            <a:endParaRPr lang="fi-FI" sz="2800" b="1" dirty="0" smtClean="0">
              <a:solidFill>
                <a:prstClr val="black"/>
              </a:solidFill>
            </a:endParaRPr>
          </a:p>
          <a:p>
            <a:pPr lvl="0">
              <a:lnSpc>
                <a:spcPct val="90000"/>
              </a:lnSpc>
              <a:spcBef>
                <a:spcPts val="1000"/>
              </a:spcBef>
            </a:pPr>
            <a:r>
              <a:rPr lang="fi-FI" sz="2800" b="1" dirty="0">
                <a:solidFill>
                  <a:prstClr val="black"/>
                </a:solidFill>
              </a:rPr>
              <a:t>	</a:t>
            </a:r>
            <a:r>
              <a:rPr lang="fi-FI" sz="2800" b="1" dirty="0" smtClean="0">
                <a:solidFill>
                  <a:prstClr val="black"/>
                </a:solidFill>
              </a:rPr>
              <a:t>(</a:t>
            </a:r>
            <a:r>
              <a:rPr lang="fi-FI" sz="2800" b="1" dirty="0">
                <a:solidFill>
                  <a:prstClr val="black"/>
                </a:solidFill>
              </a:rPr>
              <a:t>esim. jos piti tuottaa useampi versio jostakin) </a:t>
            </a:r>
          </a:p>
          <a:p>
            <a:pPr lvl="0">
              <a:lnSpc>
                <a:spcPct val="90000"/>
              </a:lnSpc>
              <a:spcBef>
                <a:spcPts val="1000"/>
              </a:spcBef>
            </a:pPr>
            <a:r>
              <a:rPr lang="fi-FI" sz="2800" b="1" dirty="0" smtClean="0">
                <a:solidFill>
                  <a:prstClr val="black"/>
                </a:solidFill>
              </a:rPr>
              <a:t>	Miten </a:t>
            </a:r>
            <a:r>
              <a:rPr lang="fi-FI" sz="2800" b="1" dirty="0">
                <a:solidFill>
                  <a:prstClr val="black"/>
                </a:solidFill>
              </a:rPr>
              <a:t>hyvin toimitte ryhmänä? </a:t>
            </a:r>
          </a:p>
          <a:p>
            <a:pPr marL="228600" lvl="0" indent="-228600">
              <a:lnSpc>
                <a:spcPct val="90000"/>
              </a:lnSpc>
              <a:spcBef>
                <a:spcPts val="1000"/>
              </a:spcBef>
              <a:buFont typeface="Arial" panose="020B0604020202020204" pitchFamily="34" charset="0"/>
              <a:buChar char="•"/>
            </a:pPr>
            <a:r>
              <a:rPr lang="fi-FI" sz="2800" b="1" dirty="0" smtClean="0">
                <a:solidFill>
                  <a:prstClr val="black"/>
                </a:solidFill>
              </a:rPr>
              <a:t>ryhmien </a:t>
            </a:r>
            <a:r>
              <a:rPr lang="fi-FI" sz="2800" b="1" dirty="0">
                <a:solidFill>
                  <a:prstClr val="black"/>
                </a:solidFill>
              </a:rPr>
              <a:t>ratkaisut tai tulokset esitellään muille</a:t>
            </a:r>
          </a:p>
          <a:p>
            <a:pPr marL="228600" lvl="0" indent="-228600">
              <a:lnSpc>
                <a:spcPct val="90000"/>
              </a:lnSpc>
              <a:spcBef>
                <a:spcPts val="1000"/>
              </a:spcBef>
              <a:buFont typeface="Arial" panose="020B0604020202020204" pitchFamily="34" charset="0"/>
              <a:buChar char="•"/>
            </a:pPr>
            <a:endParaRPr lang="fi-FI" sz="2800" b="1" dirty="0">
              <a:solidFill>
                <a:prstClr val="black"/>
              </a:solidFill>
            </a:endParaRPr>
          </a:p>
          <a:p>
            <a:pPr marL="228600" lvl="0" indent="-228600">
              <a:lnSpc>
                <a:spcPct val="90000"/>
              </a:lnSpc>
              <a:spcBef>
                <a:spcPts val="1000"/>
              </a:spcBef>
              <a:buFont typeface="Arial" panose="020B0604020202020204" pitchFamily="34" charset="0"/>
              <a:buChar char="•"/>
            </a:pPr>
            <a:endParaRPr lang="fi-FI" sz="2800" dirty="0">
              <a:solidFill>
                <a:prstClr val="black"/>
              </a:solidFill>
            </a:endParaRPr>
          </a:p>
        </p:txBody>
      </p:sp>
    </p:spTree>
    <p:extLst>
      <p:ext uri="{BB962C8B-B14F-4D97-AF65-F5344CB8AC3E}">
        <p14:creationId xmlns:p14="http://schemas.microsoft.com/office/powerpoint/2010/main" val="1052458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721217" y="515155"/>
            <a:ext cx="10792496" cy="5624617"/>
          </a:xfrm>
          <a:prstGeom prst="rect">
            <a:avLst/>
          </a:prstGeom>
        </p:spPr>
        <p:txBody>
          <a:bodyPr wrap="square">
            <a:spAutoFit/>
          </a:bodyPr>
          <a:lstStyle/>
          <a:p>
            <a:pPr>
              <a:lnSpc>
                <a:spcPct val="107000"/>
              </a:lnSpc>
              <a:spcAft>
                <a:spcPts val="0"/>
              </a:spcAft>
            </a:pPr>
            <a:r>
              <a:rPr lang="fi-FI" sz="2800" dirty="0" smtClean="0">
                <a:solidFill>
                  <a:srgbClr val="212121"/>
                </a:solidFill>
                <a:effectLst/>
                <a:latin typeface="Calibri" panose="020F0502020204030204" pitchFamily="34" charset="0"/>
                <a:ea typeface="Times New Roman" panose="02020603050405020304" pitchFamily="18" charset="0"/>
                <a:cs typeface="Segoe UI" panose="020B0502040204020203" pitchFamily="34" charset="0"/>
              </a:rPr>
              <a:t>”</a:t>
            </a:r>
            <a:r>
              <a:rPr lang="fi-FI" sz="2800" dirty="0">
                <a:solidFill>
                  <a:srgbClr val="212121"/>
                </a:solidFill>
                <a:latin typeface="Calibri" panose="020F0502020204030204" pitchFamily="34" charset="0"/>
                <a:ea typeface="Times New Roman" panose="02020603050405020304" pitchFamily="18" charset="0"/>
                <a:cs typeface="Segoe UI" panose="020B0502040204020203" pitchFamily="34" charset="0"/>
              </a:rPr>
              <a:t>P</a:t>
            </a:r>
            <a:r>
              <a:rPr lang="fi-FI" sz="2800" dirty="0" smtClean="0">
                <a:solidFill>
                  <a:srgbClr val="212121"/>
                </a:solidFill>
                <a:effectLst/>
                <a:latin typeface="Calibri" panose="020F0502020204030204" pitchFamily="34" charset="0"/>
                <a:ea typeface="Times New Roman" panose="02020603050405020304" pitchFamily="18" charset="0"/>
                <a:cs typeface="Segoe UI" panose="020B0502040204020203" pitchFamily="34" charset="0"/>
              </a:rPr>
              <a:t>erusajatus on että etsitään todellisia ongelmia, joista oppilaat ovat kiinnostuneita ja joihin voi olla useampi kuin yksi ratkaisu. </a:t>
            </a:r>
          </a:p>
          <a:p>
            <a:pPr>
              <a:lnSpc>
                <a:spcPct val="107000"/>
              </a:lnSpc>
              <a:spcAft>
                <a:spcPts val="0"/>
              </a:spcAft>
            </a:pPr>
            <a:endParaRPr lang="fi-FI" sz="2800" dirty="0">
              <a:solidFill>
                <a:srgbClr val="212121"/>
              </a:solidFill>
              <a:latin typeface="Calibri" panose="020F0502020204030204" pitchFamily="34" charset="0"/>
              <a:ea typeface="Times New Roman" panose="02020603050405020304" pitchFamily="18" charset="0"/>
              <a:cs typeface="Segoe UI" panose="020B0502040204020203" pitchFamily="34" charset="0"/>
            </a:endParaRPr>
          </a:p>
          <a:p>
            <a:pPr>
              <a:lnSpc>
                <a:spcPct val="107000"/>
              </a:lnSpc>
              <a:spcAft>
                <a:spcPts val="0"/>
              </a:spcAft>
            </a:pPr>
            <a:r>
              <a:rPr lang="fi-FI" sz="2800" dirty="0" smtClean="0">
                <a:solidFill>
                  <a:srgbClr val="212121"/>
                </a:solidFill>
                <a:effectLst/>
                <a:latin typeface="Calibri" panose="020F0502020204030204" pitchFamily="34" charset="0"/>
                <a:ea typeface="Times New Roman" panose="02020603050405020304" pitchFamily="18" charset="0"/>
                <a:cs typeface="Segoe UI" panose="020B0502040204020203" pitchFamily="34" charset="0"/>
              </a:rPr>
              <a:t>Opettaja ei kerro, miten ongelma ratkaistaan, mutta jos oppilaat tarvitsevat apua, opettaja auttaa tekemällä kysymyksiä heidän avukseen. </a:t>
            </a:r>
          </a:p>
          <a:p>
            <a:pPr>
              <a:lnSpc>
                <a:spcPct val="107000"/>
              </a:lnSpc>
              <a:spcAft>
                <a:spcPts val="0"/>
              </a:spcAft>
            </a:pPr>
            <a:endParaRPr lang="fi-FI" sz="2800" dirty="0">
              <a:solidFill>
                <a:srgbClr val="212121"/>
              </a:solidFill>
              <a:latin typeface="Calibri" panose="020F0502020204030204" pitchFamily="34" charset="0"/>
              <a:ea typeface="Times New Roman" panose="02020603050405020304" pitchFamily="18" charset="0"/>
              <a:cs typeface="Segoe UI" panose="020B0502040204020203" pitchFamily="34" charset="0"/>
            </a:endParaRPr>
          </a:p>
          <a:p>
            <a:pPr>
              <a:lnSpc>
                <a:spcPct val="107000"/>
              </a:lnSpc>
              <a:spcAft>
                <a:spcPts val="0"/>
              </a:spcAft>
            </a:pPr>
            <a:r>
              <a:rPr lang="fi-FI" sz="2800" dirty="0" smtClean="0">
                <a:solidFill>
                  <a:srgbClr val="212121"/>
                </a:solidFill>
                <a:effectLst/>
                <a:latin typeface="Calibri" panose="020F0502020204030204" pitchFamily="34" charset="0"/>
                <a:ea typeface="Times New Roman" panose="02020603050405020304" pitchFamily="18" charset="0"/>
                <a:cs typeface="Segoe UI" panose="020B0502040204020203" pitchFamily="34" charset="0"/>
              </a:rPr>
              <a:t>Oppilailla ei tarvitse olla kaikkea tietoa valmiiksi opittuna ongelman ratkaisemista varten, vaan he voivat etsiä lisätietoa Internetistä ja kirjoista ja niiden avulla ratkaista ongelman, jne. Jos heidän tarvitsee laskea ympyrän pinta-ala, mutta he eivät ole oppineet sitä, he voivat etsiä tiedon Internetistä ja ratkaista ongelman.” </a:t>
            </a:r>
          </a:p>
          <a:p>
            <a:pPr>
              <a:lnSpc>
                <a:spcPct val="107000"/>
              </a:lnSpc>
              <a:spcAft>
                <a:spcPts val="0"/>
              </a:spcAft>
            </a:pPr>
            <a:r>
              <a:rPr lang="fi-FI" sz="2800" dirty="0">
                <a:solidFill>
                  <a:srgbClr val="212121"/>
                </a:solidFill>
                <a:latin typeface="Calibri" panose="020F0502020204030204" pitchFamily="34" charset="0"/>
                <a:ea typeface="Times New Roman" panose="02020603050405020304" pitchFamily="18" charset="0"/>
                <a:cs typeface="Segoe UI" panose="020B0502040204020203" pitchFamily="34" charset="0"/>
              </a:rPr>
              <a:t>	</a:t>
            </a:r>
            <a:r>
              <a:rPr lang="fi-FI" sz="2800" dirty="0" smtClean="0">
                <a:solidFill>
                  <a:srgbClr val="212121"/>
                </a:solidFill>
                <a:latin typeface="Calibri" panose="020F0502020204030204" pitchFamily="34" charset="0"/>
                <a:ea typeface="Times New Roman" panose="02020603050405020304" pitchFamily="18" charset="0"/>
                <a:cs typeface="Segoe UI" panose="020B0502040204020203" pitchFamily="34" charset="0"/>
              </a:rPr>
              <a:t>				</a:t>
            </a:r>
            <a:r>
              <a:rPr lang="fi-FI" sz="2800" dirty="0" err="1" smtClean="0">
                <a:solidFill>
                  <a:srgbClr val="212121"/>
                </a:solidFill>
                <a:effectLst/>
                <a:latin typeface="Calibri" panose="020F0502020204030204" pitchFamily="34" charset="0"/>
                <a:ea typeface="Times New Roman" panose="02020603050405020304" pitchFamily="18" charset="0"/>
                <a:cs typeface="Segoe UI" panose="020B0502040204020203" pitchFamily="34" charset="0"/>
              </a:rPr>
              <a:t>Márta</a:t>
            </a:r>
            <a:r>
              <a:rPr lang="fi-FI" sz="2800" dirty="0" smtClean="0">
                <a:solidFill>
                  <a:srgbClr val="212121"/>
                </a:solidFill>
                <a:effectLst/>
                <a:latin typeface="Calibri" panose="020F0502020204030204" pitchFamily="34" charset="0"/>
                <a:ea typeface="Times New Roman" panose="02020603050405020304" pitchFamily="18" charset="0"/>
                <a:cs typeface="Segoe UI" panose="020B0502040204020203" pitchFamily="34" charset="0"/>
              </a:rPr>
              <a:t> </a:t>
            </a:r>
            <a:r>
              <a:rPr lang="fi-FI" sz="2800" dirty="0" err="1" smtClean="0">
                <a:solidFill>
                  <a:srgbClr val="212121"/>
                </a:solidFill>
                <a:effectLst/>
                <a:latin typeface="Calibri" panose="020F0502020204030204" pitchFamily="34" charset="0"/>
                <a:ea typeface="Times New Roman" panose="02020603050405020304" pitchFamily="18" charset="0"/>
                <a:cs typeface="Segoe UI" panose="020B0502040204020203" pitchFamily="34" charset="0"/>
              </a:rPr>
              <a:t>Móricz</a:t>
            </a:r>
            <a:r>
              <a:rPr lang="fi-FI" sz="2800" dirty="0" smtClean="0">
                <a:solidFill>
                  <a:srgbClr val="212121"/>
                </a:solidFill>
                <a:effectLst/>
                <a:latin typeface="Calibri" panose="020F0502020204030204" pitchFamily="34" charset="0"/>
                <a:ea typeface="Times New Roman" panose="02020603050405020304" pitchFamily="18" charset="0"/>
                <a:cs typeface="Segoe UI" panose="020B0502040204020203" pitchFamily="34" charset="0"/>
              </a:rPr>
              <a:t>, Erasmus+ -hanke 2015</a:t>
            </a:r>
            <a:endParaRPr lang="fi-FI"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75441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656822" y="824249"/>
            <a:ext cx="10959921" cy="5386090"/>
          </a:xfrm>
          <a:prstGeom prst="rect">
            <a:avLst/>
          </a:prstGeom>
        </p:spPr>
        <p:txBody>
          <a:bodyPr wrap="square">
            <a:spAutoFit/>
          </a:bodyPr>
          <a:lstStyle/>
          <a:p>
            <a:r>
              <a:rPr lang="fi-FI" sz="2800" b="1" dirty="0" err="1" smtClean="0">
                <a:effectLst/>
                <a:latin typeface="Calibri" panose="020F0502020204030204" pitchFamily="34" charset="0"/>
                <a:ea typeface="Calibri" panose="020F0502020204030204" pitchFamily="34" charset="0"/>
                <a:cs typeface="Times New Roman" panose="02020603050405020304" pitchFamily="18" charset="0"/>
              </a:rPr>
              <a:t>Primas</a:t>
            </a:r>
            <a:r>
              <a:rPr lang="fi-FI" sz="2800" b="1" dirty="0" smtClean="0">
                <a:effectLst/>
                <a:latin typeface="Calibri" panose="020F0502020204030204" pitchFamily="34" charset="0"/>
                <a:ea typeface="Calibri" panose="020F0502020204030204" pitchFamily="34" charset="0"/>
                <a:cs typeface="Times New Roman" panose="02020603050405020304" pitchFamily="18" charset="0"/>
              </a:rPr>
              <a:t>: </a:t>
            </a:r>
            <a:r>
              <a:rPr lang="fi-FI" sz="2800" b="1" dirty="0" err="1" smtClean="0">
                <a:effectLst/>
                <a:latin typeface="Calibri" panose="020F0502020204030204" pitchFamily="34" charset="0"/>
                <a:ea typeface="Calibri" panose="020F0502020204030204" pitchFamily="34" charset="0"/>
                <a:cs typeface="Times New Roman" panose="02020603050405020304" pitchFamily="18" charset="0"/>
              </a:rPr>
              <a:t>Promoting</a:t>
            </a:r>
            <a:r>
              <a:rPr lang="fi-FI" sz="2800" b="1" dirty="0" smtClean="0">
                <a:effectLst/>
                <a:latin typeface="Calibri" panose="020F0502020204030204" pitchFamily="34" charset="0"/>
                <a:ea typeface="Calibri" panose="020F0502020204030204" pitchFamily="34" charset="0"/>
                <a:cs typeface="Times New Roman" panose="02020603050405020304" pitchFamily="18" charset="0"/>
              </a:rPr>
              <a:t> </a:t>
            </a:r>
            <a:r>
              <a:rPr lang="fi-FI" sz="2800" b="1" dirty="0" err="1" smtClean="0">
                <a:effectLst/>
                <a:latin typeface="Calibri" panose="020F0502020204030204" pitchFamily="34" charset="0"/>
                <a:ea typeface="Calibri" panose="020F0502020204030204" pitchFamily="34" charset="0"/>
                <a:cs typeface="Times New Roman" panose="02020603050405020304" pitchFamily="18" charset="0"/>
              </a:rPr>
              <a:t>Inquiry</a:t>
            </a:r>
            <a:r>
              <a:rPr lang="fi-FI" sz="2800" b="1" dirty="0" smtClean="0">
                <a:effectLst/>
                <a:latin typeface="Calibri" panose="020F0502020204030204" pitchFamily="34" charset="0"/>
                <a:ea typeface="Calibri" panose="020F0502020204030204" pitchFamily="34" charset="0"/>
                <a:cs typeface="Times New Roman" panose="02020603050405020304" pitchFamily="18" charset="0"/>
              </a:rPr>
              <a:t> in </a:t>
            </a:r>
            <a:r>
              <a:rPr lang="fi-FI" sz="2800" b="1" dirty="0" err="1" smtClean="0">
                <a:effectLst/>
                <a:latin typeface="Calibri" panose="020F0502020204030204" pitchFamily="34" charset="0"/>
                <a:ea typeface="Calibri" panose="020F0502020204030204" pitchFamily="34" charset="0"/>
                <a:cs typeface="Times New Roman" panose="02020603050405020304" pitchFamily="18" charset="0"/>
              </a:rPr>
              <a:t>Mathematics</a:t>
            </a:r>
            <a:r>
              <a:rPr lang="fi-FI" sz="2800" b="1" dirty="0" smtClean="0">
                <a:effectLst/>
                <a:latin typeface="Calibri" panose="020F0502020204030204" pitchFamily="34" charset="0"/>
                <a:ea typeface="Calibri" panose="020F0502020204030204" pitchFamily="34" charset="0"/>
                <a:cs typeface="Times New Roman" panose="02020603050405020304" pitchFamily="18" charset="0"/>
              </a:rPr>
              <a:t> and Science </a:t>
            </a:r>
            <a:r>
              <a:rPr lang="fi-FI" sz="2800" b="1" dirty="0" err="1" smtClean="0">
                <a:effectLst/>
                <a:latin typeface="Calibri" panose="020F0502020204030204" pitchFamily="34" charset="0"/>
                <a:ea typeface="Calibri" panose="020F0502020204030204" pitchFamily="34" charset="0"/>
                <a:cs typeface="Times New Roman" panose="02020603050405020304" pitchFamily="18" charset="0"/>
              </a:rPr>
              <a:t>education</a:t>
            </a:r>
            <a:r>
              <a:rPr lang="fi-FI" sz="2800" b="1" dirty="0" smtClean="0">
                <a:effectLst/>
                <a:latin typeface="Calibri" panose="020F0502020204030204" pitchFamily="34" charset="0"/>
                <a:ea typeface="Calibri" panose="020F0502020204030204" pitchFamily="34" charset="0"/>
                <a:cs typeface="Times New Roman" panose="02020603050405020304" pitchFamily="18" charset="0"/>
              </a:rPr>
              <a:t> </a:t>
            </a:r>
            <a:r>
              <a:rPr lang="fi-FI" sz="2800" b="1" dirty="0" err="1" smtClean="0">
                <a:effectLst/>
                <a:latin typeface="Calibri" panose="020F0502020204030204" pitchFamily="34" charset="0"/>
                <a:ea typeface="Calibri" panose="020F0502020204030204" pitchFamily="34" charset="0"/>
                <a:cs typeface="Times New Roman" panose="02020603050405020304" pitchFamily="18" charset="0"/>
              </a:rPr>
              <a:t>Across</a:t>
            </a:r>
            <a:r>
              <a:rPr lang="fi-FI" sz="2800" b="1" dirty="0" smtClean="0">
                <a:effectLst/>
                <a:latin typeface="Calibri" panose="020F0502020204030204" pitchFamily="34" charset="0"/>
                <a:ea typeface="Calibri" panose="020F0502020204030204" pitchFamily="34" charset="0"/>
                <a:cs typeface="Times New Roman" panose="02020603050405020304" pitchFamily="18" charset="0"/>
              </a:rPr>
              <a:t> Europe</a:t>
            </a:r>
          </a:p>
          <a:p>
            <a:r>
              <a:rPr lang="fi-FI" sz="2000" dirty="0" smtClean="0"/>
              <a:t>Kotisivu</a:t>
            </a:r>
            <a:r>
              <a:rPr lang="fi-FI" sz="2000" dirty="0"/>
              <a:t>: </a:t>
            </a:r>
            <a:r>
              <a:rPr lang="fi-FI" sz="2000" u="sng" dirty="0">
                <a:hlinkClick r:id="rId2"/>
              </a:rPr>
              <a:t>http://www.primas-project.eu/en/index.do</a:t>
            </a:r>
            <a:r>
              <a:rPr lang="fi-FI" sz="2000" dirty="0"/>
              <a:t> Katso esittelyvideo.</a:t>
            </a:r>
          </a:p>
          <a:p>
            <a:endParaRPr lang="en-US" sz="2000" dirty="0" smtClean="0"/>
          </a:p>
          <a:p>
            <a:r>
              <a:rPr lang="en-US" sz="2000" dirty="0" smtClean="0"/>
              <a:t>PD </a:t>
            </a:r>
            <a:r>
              <a:rPr lang="en-US" sz="2000" dirty="0"/>
              <a:t>Module 2: Tackling unstructured problems   (PD = professional development = </a:t>
            </a:r>
            <a:r>
              <a:rPr lang="en-US" sz="2000" dirty="0" err="1"/>
              <a:t>ammatillinen</a:t>
            </a:r>
            <a:r>
              <a:rPr lang="en-US" sz="2000" dirty="0"/>
              <a:t> </a:t>
            </a:r>
            <a:r>
              <a:rPr lang="en-US" sz="2000" dirty="0" err="1"/>
              <a:t>kehittyminen</a:t>
            </a:r>
            <a:r>
              <a:rPr lang="en-US" sz="2000" dirty="0"/>
              <a:t>) </a:t>
            </a:r>
            <a:r>
              <a:rPr lang="en-US" sz="2000" u="sng" dirty="0">
                <a:hlinkClick r:id="rId3"/>
              </a:rPr>
              <a:t>http://www.primas-project.eu/artikel/en/1044/pd-module-2-tackling-unstructured-problems/view.do</a:t>
            </a:r>
            <a:r>
              <a:rPr lang="en-US" sz="2000" dirty="0"/>
              <a:t>  </a:t>
            </a:r>
            <a:r>
              <a:rPr lang="en-US" sz="2000" dirty="0" err="1"/>
              <a:t>Kts</a:t>
            </a:r>
            <a:r>
              <a:rPr lang="en-US" sz="2000" dirty="0"/>
              <a:t>. video “Classroom video for activity D: 1.Organising a table tennis tournament”. </a:t>
            </a:r>
            <a:r>
              <a:rPr lang="fi-FI" sz="2000" dirty="0"/>
              <a:t>Valitse myös English </a:t>
            </a:r>
            <a:r>
              <a:rPr lang="fi-FI" sz="2000" dirty="0" err="1" smtClean="0"/>
              <a:t>subtitles</a:t>
            </a:r>
            <a:endParaRPr lang="fi-FI" sz="2000" dirty="0" smtClean="0"/>
          </a:p>
          <a:p>
            <a:endParaRPr lang="fi-FI" sz="2000" dirty="0"/>
          </a:p>
          <a:p>
            <a:r>
              <a:rPr lang="fi-FI" sz="2000" u="sng" dirty="0">
                <a:hlinkClick r:id="rId4"/>
              </a:rPr>
              <a:t>http://www.primas-project.eu/artikel/en/1260/pd-module-1-student-led-inquiry/view.do</a:t>
            </a:r>
            <a:r>
              <a:rPr lang="fi-FI" sz="2000" dirty="0"/>
              <a:t> Kts. </a:t>
            </a:r>
            <a:r>
              <a:rPr lang="en-US" sz="2000" dirty="0"/>
              <a:t>“Classroom video: Building with plastic waste”. </a:t>
            </a:r>
            <a:r>
              <a:rPr lang="en-US" sz="2000" dirty="0" err="1"/>
              <a:t>Valitse</a:t>
            </a:r>
            <a:r>
              <a:rPr lang="en-US" sz="2000" dirty="0"/>
              <a:t> </a:t>
            </a:r>
            <a:r>
              <a:rPr lang="en-US" sz="2000" dirty="0" err="1"/>
              <a:t>myös</a:t>
            </a:r>
            <a:r>
              <a:rPr lang="en-US" sz="2000" dirty="0"/>
              <a:t> English </a:t>
            </a:r>
            <a:r>
              <a:rPr lang="en-US" sz="2000" dirty="0" smtClean="0"/>
              <a:t>subtitles</a:t>
            </a:r>
          </a:p>
          <a:p>
            <a:endParaRPr lang="fi-FI" sz="2000" dirty="0"/>
          </a:p>
          <a:p>
            <a:r>
              <a:rPr lang="en-US" sz="2000" dirty="0" err="1"/>
              <a:t>Muita</a:t>
            </a:r>
            <a:r>
              <a:rPr lang="en-US" sz="2000" dirty="0"/>
              <a:t>: </a:t>
            </a:r>
            <a:endParaRPr lang="fi-FI" sz="2000" dirty="0"/>
          </a:p>
          <a:p>
            <a:r>
              <a:rPr lang="en-US" sz="2000" u="sng" dirty="0">
                <a:hlinkClick r:id="rId5"/>
              </a:rPr>
              <a:t>https://www.youtube.com/watch?v=u84ZsS6niPc</a:t>
            </a:r>
            <a:r>
              <a:rPr lang="en-US" sz="2000" dirty="0"/>
              <a:t>  </a:t>
            </a:r>
            <a:r>
              <a:rPr lang="en-US" sz="2000" dirty="0" err="1"/>
              <a:t>Kts</a:t>
            </a:r>
            <a:r>
              <a:rPr lang="en-US" sz="2000" dirty="0"/>
              <a:t>. video “What’s Inquiry-Based learning” 6.31 min. </a:t>
            </a:r>
            <a:endParaRPr lang="fi-FI" sz="2000" dirty="0"/>
          </a:p>
          <a:p>
            <a:r>
              <a:rPr lang="en-US" sz="2000" u="sng" dirty="0">
                <a:hlinkClick r:id="rId6"/>
              </a:rPr>
              <a:t>http://www.teachinquiry.com/index/Introduction.html</a:t>
            </a:r>
            <a:r>
              <a:rPr lang="en-US" sz="2000" dirty="0"/>
              <a:t>	</a:t>
            </a:r>
            <a:r>
              <a:rPr lang="en-US" sz="2000" dirty="0" err="1"/>
              <a:t>Kts</a:t>
            </a:r>
            <a:r>
              <a:rPr lang="en-US" sz="2000" dirty="0"/>
              <a:t>. video “Decomposition Lab” 9.26 min. </a:t>
            </a:r>
            <a:endParaRPr lang="fi-FI" sz="2000" dirty="0"/>
          </a:p>
          <a:p>
            <a:endParaRPr lang="fi-FI" sz="2800" dirty="0"/>
          </a:p>
        </p:txBody>
      </p:sp>
    </p:spTree>
    <p:extLst>
      <p:ext uri="{BB962C8B-B14F-4D97-AF65-F5344CB8AC3E}">
        <p14:creationId xmlns:p14="http://schemas.microsoft.com/office/powerpoint/2010/main" val="3748619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Kuvan paikkamerkki 2"/>
          <p:cNvSpPr>
            <a:spLocks noGrp="1"/>
          </p:cNvSpPr>
          <p:nvPr>
            <p:ph type="pic" idx="1"/>
          </p:nvPr>
        </p:nvSpPr>
        <p:spPr/>
      </p:sp>
      <p:sp>
        <p:nvSpPr>
          <p:cNvPr id="4" name="Tekstin paikkamerkki 3"/>
          <p:cNvSpPr>
            <a:spLocks noGrp="1"/>
          </p:cNvSpPr>
          <p:nvPr>
            <p:ph type="body" sz="half" idx="2"/>
          </p:nvPr>
        </p:nvSpPr>
        <p:spPr/>
        <p:txBody>
          <a:bodyPr/>
          <a:lstStyle/>
          <a:p>
            <a:endParaRPr lang="fi-FI"/>
          </a:p>
        </p:txBody>
      </p:sp>
    </p:spTree>
    <p:extLst>
      <p:ext uri="{BB962C8B-B14F-4D97-AF65-F5344CB8AC3E}">
        <p14:creationId xmlns:p14="http://schemas.microsoft.com/office/powerpoint/2010/main" val="1925696047"/>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308</Words>
  <Application>Microsoft Office PowerPoint</Application>
  <PresentationFormat>Laajakuva</PresentationFormat>
  <Paragraphs>46</Paragraphs>
  <Slides>7</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7</vt:i4>
      </vt:variant>
    </vt:vector>
  </HeadingPairs>
  <TitlesOfParts>
    <vt:vector size="13" baseType="lpstr">
      <vt:lpstr>Arial</vt:lpstr>
      <vt:lpstr>Calibri</vt:lpstr>
      <vt:lpstr>Calibri Light</vt:lpstr>
      <vt:lpstr>Segoe UI</vt:lpstr>
      <vt:lpstr>Times New Roman</vt:lpstr>
      <vt:lpstr>Office-teema</vt:lpstr>
      <vt:lpstr>VAPAASEEN KYSELYYN PERUSTUVA OPPIMINEN (IBL)                                    Kymintehtaan koulu</vt:lpstr>
      <vt:lpstr>PowerPoint-esitys</vt:lpstr>
      <vt:lpstr>Oppimisprosessi: </vt:lpstr>
      <vt:lpstr>PowerPoint-esitys</vt:lpstr>
      <vt:lpstr>PowerPoint-esitys</vt:lpstr>
      <vt:lpstr>PowerPoint-esitys</vt:lpstr>
      <vt:lpstr>PowerPoint-esitys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VAPAASEEN KYSELYYN PERUSTUVA OPPIMINEN (IBL)</dc:title>
  <dc:creator>Matti</dc:creator>
  <cp:lastModifiedBy>Hämäläinen Tiina</cp:lastModifiedBy>
  <cp:revision>5</cp:revision>
  <cp:lastPrinted>2016-01-19T09:43:02Z</cp:lastPrinted>
  <dcterms:created xsi:type="dcterms:W3CDTF">2016-01-18T19:05:22Z</dcterms:created>
  <dcterms:modified xsi:type="dcterms:W3CDTF">2016-01-19T09:51:01Z</dcterms:modified>
</cp:coreProperties>
</file>