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ppo.io/#lyhyesti" TargetMode="External"/><Relationship Id="rId2" Type="http://schemas.openxmlformats.org/officeDocument/2006/relationships/hyperlink" Target="http://mobiilisti.blogspot.fi/2011/08/tunnetko-jo-qr-koodin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grafetee.com/" TargetMode="External"/><Relationship Id="rId4" Type="http://schemas.openxmlformats.org/officeDocument/2006/relationships/hyperlink" Target="http://www.taz.fi/?page_id=38#whatisa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inginhand.com/s/Trailer-Planner-2fi9.pdf" TargetMode="External"/><Relationship Id="rId2" Type="http://schemas.openxmlformats.org/officeDocument/2006/relationships/hyperlink" Target="http://learninginhand.com/blog/2014/8/6/plan-a-better-imovie-trailer-with-these-pdf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cworld.com/article/1156828/imovietrailer.html" TargetMode="External"/><Relationship Id="rId4" Type="http://schemas.openxmlformats.org/officeDocument/2006/relationships/hyperlink" Target="http://learninginhand.com/s/Expedition-Trailer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sh/3wz7vedx4omax8w/AABwZipD1-jKNuwiIS6cB_wya?dl=0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FFv6_6was4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dirty="0" smtClean="0"/>
              <a:t>TVT ja virtuaalinen oppimisympäristö</a:t>
            </a:r>
            <a:r>
              <a:rPr lang="fi-FI" sz="4000" b="0" cap="none" dirty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fi-FI" sz="4000" b="0" cap="none" dirty="0" smtClean="0">
                <a:solidFill>
                  <a:srgbClr val="000000"/>
                </a:solidFill>
                <a:ea typeface="+mn-ea"/>
                <a:cs typeface="+mn-cs"/>
              </a:rPr>
              <a:t/>
            </a:r>
            <a:br>
              <a:rPr lang="fi-FI" sz="4000" b="0" cap="none" dirty="0" smtClean="0">
                <a:solidFill>
                  <a:srgbClr val="000000"/>
                </a:solidFill>
                <a:ea typeface="+mn-ea"/>
                <a:cs typeface="+mn-cs"/>
              </a:rPr>
            </a:br>
            <a:endParaRPr lang="fi-FI" sz="6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2448788"/>
          </a:xfrm>
        </p:spPr>
        <p:txBody>
          <a:bodyPr>
            <a:normAutofit fontScale="92500" lnSpcReduction="20000"/>
          </a:bodyPr>
          <a:lstStyle/>
          <a:p>
            <a:r>
              <a:rPr lang="fi-FI" sz="3200" dirty="0">
                <a:solidFill>
                  <a:srgbClr val="000000"/>
                </a:solidFill>
              </a:rPr>
              <a:t>VLE = Virtual Learning </a:t>
            </a:r>
            <a:r>
              <a:rPr lang="fi-FI" sz="3200" dirty="0" smtClean="0">
                <a:solidFill>
                  <a:srgbClr val="000000"/>
                </a:solidFill>
              </a:rPr>
              <a:t>Environment</a:t>
            </a:r>
          </a:p>
          <a:p>
            <a:r>
              <a:rPr lang="fi-FI" sz="3200" dirty="0" smtClean="0">
                <a:solidFill>
                  <a:srgbClr val="000000"/>
                </a:solidFill>
              </a:rPr>
              <a:t>ICT = </a:t>
            </a:r>
            <a:r>
              <a:rPr lang="fi-FI" sz="3200" dirty="0" err="1" smtClean="0">
                <a:solidFill>
                  <a:srgbClr val="000000"/>
                </a:solidFill>
              </a:rPr>
              <a:t>Information</a:t>
            </a:r>
            <a:r>
              <a:rPr lang="fi-FI" sz="3200" dirty="0" smtClean="0">
                <a:solidFill>
                  <a:srgbClr val="000000"/>
                </a:solidFill>
              </a:rPr>
              <a:t> and </a:t>
            </a:r>
            <a:r>
              <a:rPr lang="fi-FI" sz="3200" dirty="0" err="1" smtClean="0">
                <a:solidFill>
                  <a:srgbClr val="000000"/>
                </a:solidFill>
              </a:rPr>
              <a:t>Communication</a:t>
            </a:r>
            <a:r>
              <a:rPr lang="fi-FI" sz="3200" dirty="0" smtClean="0">
                <a:solidFill>
                  <a:srgbClr val="000000"/>
                </a:solidFill>
              </a:rPr>
              <a:t> </a:t>
            </a:r>
            <a:r>
              <a:rPr lang="fi-FI" sz="3200" dirty="0" smtClean="0">
                <a:solidFill>
                  <a:srgbClr val="000000"/>
                </a:solidFill>
              </a:rPr>
              <a:t>Technology</a:t>
            </a:r>
          </a:p>
          <a:p>
            <a:endParaRPr lang="fi-FI" sz="3200" dirty="0">
              <a:solidFill>
                <a:srgbClr val="000000"/>
              </a:solidFill>
            </a:endParaRPr>
          </a:p>
          <a:p>
            <a:r>
              <a:rPr lang="fi-FI" sz="1400" dirty="0" smtClean="0">
                <a:solidFill>
                  <a:srgbClr val="000000"/>
                </a:solidFill>
              </a:rPr>
              <a:t>                                                          </a:t>
            </a:r>
          </a:p>
          <a:p>
            <a:endParaRPr lang="fi-FI" sz="1400" dirty="0">
              <a:solidFill>
                <a:srgbClr val="000000"/>
              </a:solidFill>
            </a:endParaRPr>
          </a:p>
          <a:p>
            <a:r>
              <a:rPr lang="fi-FI" sz="1400" dirty="0" smtClean="0">
                <a:solidFill>
                  <a:srgbClr val="000000"/>
                </a:solidFill>
              </a:rPr>
              <a:t>                                                                </a:t>
            </a:r>
            <a:r>
              <a:rPr lang="fi-FI" sz="1400" dirty="0" err="1" smtClean="0">
                <a:solidFill>
                  <a:srgbClr val="000000"/>
                </a:solidFill>
              </a:rPr>
              <a:t>Kymintehtaan</a:t>
            </a:r>
            <a:r>
              <a:rPr lang="fi-FI" sz="1400" dirty="0" smtClean="0">
                <a:solidFill>
                  <a:srgbClr val="000000"/>
                </a:solidFill>
              </a:rPr>
              <a:t> koulu</a:t>
            </a:r>
            <a:endParaRPr lang="fi-FI" sz="1400" dirty="0"/>
          </a:p>
        </p:txBody>
      </p:sp>
      <p:pic>
        <p:nvPicPr>
          <p:cNvPr id="4" name="Kuva 3" descr="Erasmus + -logo läpinäkyvällä taustall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966" y="5566719"/>
            <a:ext cx="2381250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793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648495" y="582324"/>
            <a:ext cx="8834908" cy="444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fi-FI" sz="3200" b="1" u="sng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TVT </a:t>
            </a:r>
            <a:r>
              <a:rPr lang="fi-FI" sz="3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virtuaalinen oppimisympäristö käsitteinä: </a:t>
            </a: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Tieto- ja viestintäteknologia</a:t>
            </a:r>
            <a:r>
              <a:rPr lang="fi-FI" sz="24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(TVT) tai </a:t>
            </a:r>
            <a:r>
              <a:rPr lang="fi-FI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tieto- ja viestintätekniikka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i-FI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engl.</a:t>
            </a:r>
            <a:r>
              <a:rPr lang="fi-F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fi-FI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i-FI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fi-FI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eli </a:t>
            </a:r>
            <a:r>
              <a:rPr lang="fi-FI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ICT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tarkoittaa kaikkia niitä </a:t>
            </a:r>
            <a:r>
              <a:rPr lang="fi-F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elektronisia </a:t>
            </a:r>
            <a:r>
              <a:rPr lang="fi-FI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medioita</a:t>
            </a:r>
            <a:r>
              <a:rPr lang="fi-F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joita voidaan käyttää apuna </a:t>
            </a:r>
            <a:r>
              <a:rPr lang="fi-FI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tietojenkäsittelyssä</a:t>
            </a:r>
            <a:r>
              <a:rPr lang="fi-F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Sillä 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tarkoitetaan laajimmillaan kaikkia tuotteita, jotka </a:t>
            </a:r>
            <a:r>
              <a:rPr lang="fi-FI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tallentavat, hakevat, käsittelevät, välittävät tai vastaanottavat tietoa elektronisesti digitaalisessa muodossa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esim. tietokoneet, digi-TV, sähköposti, robotit, m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agneettiset levyt/kasetit, optiset levyt (</a:t>
            </a:r>
            <a:r>
              <a:rPr lang="fi-FI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fi-F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DVD</a:t>
            </a:r>
            <a:r>
              <a:rPr lang="fi-FI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yms.), </a:t>
            </a:r>
            <a:r>
              <a:rPr lang="fi-FI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flash</a:t>
            </a:r>
            <a:r>
              <a:rPr lang="fi-FI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-muistit jne. Paperille tehtävät merkinnät voidaan myös lukea tieto- ja viestintäteknologian piiriin kuuluviksi.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59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048000" y="450204"/>
            <a:ext cx="6096000" cy="59575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Tabletti oppituntikäytössä: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mm. 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välineenä laskin, kartta, kamera, äänitallennin, viivakoodin lukija, QR-koodin lukija, muistikirja, ajastin, sanelin, ruudunkaappaaja, navigaattori, sanakirja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tiedonhakuun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opetusmateriaalin jakamiseen: e-kirjat, videot, äänitallenteet, esitykset, tallennetut sivustot, testit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oman sisällön tuottamiseen kirjallisesti 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pelillisen oppimisen välineenä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 tehdä ruudunkaappauksia verkkosivustoista tiedon taltioimiseksi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videotaltiointiin, valokuvaukseen (kuvaesitykset, animaatiot, trailerit…)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QR-koodien lukemiseen esim. tehtäväpoluilla (QR-koodi avaa tietoa ennalta valitusta aiheesta, QR-lukijoita: QR-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reader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Scan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osallistuminen toisten näytöille tai opettajan näytölle: keskustelufoorumit ja alustat, 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chatit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jne. (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Socrative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Kahoot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FB, Messenger…) 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75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3048000" y="597712"/>
            <a:ext cx="6096000" cy="566257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b="1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QR-koodit opetuskäytössä</a:t>
            </a:r>
            <a:r>
              <a:rPr lang="fi-FI" sz="24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Hyvä yhteenveto aiheesta täällä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u="sng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http://mobiilisti.blogspot.fi/2011/08/tunnetko-jo-qr-koodin.html</a:t>
            </a: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b="1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Pelialustoja, joissa on mahdollista hyödyntää karttaa ja saada oppilaat liikkumaan.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Seppo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u="sng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http://seppo.io/#lyhyesti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err="1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ActionTrack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u="sng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http://www.taz.fi/?page_id=38#whatisat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err="1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Grafetee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u="sng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http://www.grafetee.com/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233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712890" y="1043189"/>
            <a:ext cx="8860664" cy="3473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iMovie trailer </a:t>
            </a:r>
            <a:r>
              <a:rPr lang="en-US" sz="2400" b="1" dirty="0" err="1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opetuskäytössä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u="sng" dirty="0">
                <a:solidFill>
                  <a:srgbClr val="0563C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http://learninginhand.com/blog/2014/8/6/plan-a-better-imovie-trailer-with-these-pdfs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Lomake käsikirjoituksen suunnittelun avuksi </a:t>
            </a:r>
            <a:r>
              <a:rPr lang="fi-FI" u="sng" dirty="0">
                <a:solidFill>
                  <a:srgbClr val="0563C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tässä.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Lomake löytöretki-trailerin suunnittelun avuksi: </a:t>
            </a:r>
            <a:r>
              <a:rPr lang="fi-FI" u="sng" dirty="0" err="1">
                <a:solidFill>
                  <a:srgbClr val="0563C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Expedition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 haluaa hioa videoitaan vielä enemmän, niin siihenkin on ohjeita: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u="sng" dirty="0">
                <a:solidFill>
                  <a:srgbClr val="0563C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http://www.macworld.com/article/1156828/imovietrailer.html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Kuvien muuttamista röntgen-tyyliin </a:t>
            </a:r>
            <a:r>
              <a:rPr lang="fi-FI" dirty="0" err="1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tmv</a:t>
            </a: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i-FI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199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635618" y="1378039"/>
            <a:ext cx="9684912" cy="4854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Esimerkki </a:t>
            </a:r>
            <a:r>
              <a:rPr lang="fi-FI" sz="2400" dirty="0" err="1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iMovie</a:t>
            </a:r>
            <a:r>
              <a:rPr lang="fi-FI" sz="24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Trailerin opetuskäytöstä: </a:t>
            </a:r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Linkki Ympäristöpäivillä pelillisen oppimisen pajassa tehtyihin trailereihin (huom. harjoitustöitä!)</a:t>
            </a:r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u="sng" dirty="0">
                <a:solidFill>
                  <a:srgbClr val="0563C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https://www.dropbox.com/sh/3wz7vedx4omax8w/AABwZipD1-jKNuwiIS6cB_wya?dl=0</a:t>
            </a:r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dirty="0">
                <a:solidFill>
                  <a:srgbClr val="21212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400" dirty="0">
                <a:solidFill>
                  <a:srgbClr val="21212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Esimerkki sisällöntuotannosta tabletin avulla: </a:t>
            </a:r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dirty="0">
                <a:solidFill>
                  <a:srgbClr val="21212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Ryhmässä tuotetaan käsikirjoitus ja teksti videoon, jossa esitellään muille uusi asia. Ryhmä (tai toinen ryhmä) näyttelee, kuvaa ja siirtää videon muiden katseltavaksi (valitaan asetuksista yksityinen YouTube-kanava) tai se näytetään kaikille (</a:t>
            </a:r>
            <a:r>
              <a:rPr lang="fi-FI" dirty="0" err="1">
                <a:solidFill>
                  <a:srgbClr val="21212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padiliittimellä</a:t>
            </a:r>
            <a:r>
              <a:rPr lang="fi-FI" dirty="0">
                <a:solidFill>
                  <a:srgbClr val="212121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tykin kautta) </a:t>
            </a:r>
            <a:endParaRPr lang="fi-FI" dirty="0" smtClean="0">
              <a:solidFill>
                <a:srgbClr val="212121"/>
              </a:solidFill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1400" dirty="0">
              <a:solidFill>
                <a:srgbClr val="212121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endParaRPr lang="fi-FI" sz="1400" dirty="0" smtClean="0">
              <a:solidFill>
                <a:srgbClr val="212121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endParaRPr lang="fi-FI" sz="1400" dirty="0">
              <a:solidFill>
                <a:srgbClr val="212121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r>
              <a:rPr lang="fi-FI" sz="1400" dirty="0" smtClean="0"/>
              <a:t>Tietoja </a:t>
            </a:r>
            <a:r>
              <a:rPr lang="fi-FI" sz="1400" dirty="0"/>
              <a:t>ja linkkejä </a:t>
            </a:r>
            <a:r>
              <a:rPr lang="fi-FI" sz="1400" dirty="0" smtClean="0"/>
              <a:t>tabletin käyttöön saatu </a:t>
            </a:r>
            <a:r>
              <a:rPr lang="fi-FI" sz="1400" dirty="0"/>
              <a:t>mm. henkilöiltä: </a:t>
            </a:r>
          </a:p>
          <a:p>
            <a:r>
              <a:rPr lang="fi-FI" sz="1400" dirty="0"/>
              <a:t>Johanna </a:t>
            </a:r>
            <a:r>
              <a:rPr lang="fi-FI" sz="1400" dirty="0" err="1"/>
              <a:t>Sunikka</a:t>
            </a:r>
            <a:r>
              <a:rPr lang="fi-FI" sz="1400" dirty="0"/>
              <a:t> (Ympäristökoulu Polku, Pääkaupunkiseudun Kierrätyskeskus Oy, Ympäristöpäivät 2015)</a:t>
            </a:r>
          </a:p>
          <a:p>
            <a:r>
              <a:rPr lang="fi-FI" sz="1400" dirty="0"/>
              <a:t>Sari Uski (XAMK, koulutustilaisuus ”Tablettitietokoneet opetuskäytössä” 2015)</a:t>
            </a:r>
            <a:br>
              <a:rPr lang="fi-FI" sz="1400" dirty="0"/>
            </a:br>
            <a:endParaRPr lang="fi-FI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373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390918" y="695459"/>
            <a:ext cx="9903854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2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Virtuaalisia ympäristöjä opetuksen apuvälineinä: 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2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Peda.net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kouluverkon virtuaalinen oppimisympäristö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Ekapeli: lukeminen ja matematiikka (pienille)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Padlet.com: seinän luomiseen, tehtävien antoon ja tekemiseen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Slideshare.net: voi tuoda esim. oman 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powerpoint-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esitelmän muiden luettavaksi (ei tarvitse PP-ohjelmaa lukemiseen) 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Quizlet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oppimispelien ja kyselyiden luomiseen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Evernote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muistiinpanoille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Kahoot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!: kyselyt, keskustelut, </a:t>
            </a:r>
            <a:r>
              <a:rPr lang="fi-F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tutkielmat</a:t>
            </a:r>
            <a:r>
              <a:rPr lang="fi-FI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fi-FI" sz="12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fi-FI" sz="12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://www.youtube.com/watch?v=pFFv6_6was4</a:t>
            </a:r>
            <a:r>
              <a:rPr lang="fi-FI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YleAreenan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ym. televisiokanavien opetusohjelmat</a:t>
            </a:r>
            <a:endParaRPr lang="fi-FI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675700"/>
      </p:ext>
    </p:extLst>
  </p:cSld>
  <p:clrMapOvr>
    <a:masterClrMapping/>
  </p:clrMapOvr>
</p:sld>
</file>

<file path=ppt/theme/theme1.xml><?xml version="1.0" encoding="utf-8"?>
<a:theme xmlns:a="http://schemas.openxmlformats.org/drawingml/2006/main" name="Perusta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TM03457444[[fn=Perusta]]</Template>
  <TotalTime>154</TotalTime>
  <Words>237</Words>
  <Application>Microsoft Office PowerPoint</Application>
  <PresentationFormat>Laajakuva</PresentationFormat>
  <Paragraphs>61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Calibri</vt:lpstr>
      <vt:lpstr>Corbel</vt:lpstr>
      <vt:lpstr>Segoe UI</vt:lpstr>
      <vt:lpstr>Times New Roman</vt:lpstr>
      <vt:lpstr>Perusta</vt:lpstr>
      <vt:lpstr>TVT ja virtuaalinen oppimisympäristö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TVT ja virtuaalinen oppimisympäristö  VLE = Virtual Learning Environment</dc:title>
  <dc:creator>Matti</dc:creator>
  <cp:lastModifiedBy>Hämäläinen Tiina</cp:lastModifiedBy>
  <cp:revision>6</cp:revision>
  <dcterms:created xsi:type="dcterms:W3CDTF">2016-01-18T20:35:35Z</dcterms:created>
  <dcterms:modified xsi:type="dcterms:W3CDTF">2016-01-19T10:00:28Z</dcterms:modified>
</cp:coreProperties>
</file>