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smtClean="0"/>
              <a:t>Muokkaa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smtClean="0"/>
              <a:t>Muokkaa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smtClean="0"/>
              <a:t>Muokkaa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2506835" y="1501346"/>
            <a:ext cx="8915399" cy="2262781"/>
          </a:xfrm>
        </p:spPr>
        <p:txBody>
          <a:bodyPr>
            <a:normAutofit fontScale="90000"/>
          </a:bodyPr>
          <a:lstStyle/>
          <a:p>
            <a:r>
              <a:rPr lang="fi-FI" sz="7200" b="1" dirty="0" smtClean="0"/>
              <a:t>	 Projektimetodi</a:t>
            </a:r>
            <a:r>
              <a:rPr lang="fi-FI" sz="7200" dirty="0" smtClean="0"/>
              <a:t/>
            </a:r>
            <a:br>
              <a:rPr lang="fi-FI" sz="7200" dirty="0" smtClean="0"/>
            </a:br>
            <a:r>
              <a:rPr lang="fi-FI" sz="7200" b="1" dirty="0" smtClean="0"/>
              <a:t>   </a:t>
            </a:r>
            <a:endParaRPr lang="fi-FI" sz="7200" dirty="0"/>
          </a:p>
        </p:txBody>
      </p:sp>
      <p:sp>
        <p:nvSpPr>
          <p:cNvPr id="3" name="Alaotsikko 2"/>
          <p:cNvSpPr>
            <a:spLocks noGrp="1"/>
          </p:cNvSpPr>
          <p:nvPr>
            <p:ph type="subTitle" idx="1"/>
          </p:nvPr>
        </p:nvSpPr>
        <p:spPr>
          <a:xfrm>
            <a:off x="2589213" y="3459892"/>
            <a:ext cx="8915399" cy="3311611"/>
          </a:xfrm>
        </p:spPr>
        <p:txBody>
          <a:bodyPr>
            <a:normAutofit/>
          </a:bodyPr>
          <a:lstStyle/>
          <a:p>
            <a:pPr>
              <a:lnSpc>
                <a:spcPct val="115000"/>
              </a:lnSpc>
              <a:spcAft>
                <a:spcPts val="1000"/>
              </a:spcAft>
            </a:pPr>
            <a:r>
              <a:rPr lang="fi-FI"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fi-FI"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fi-FI" sz="16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http</a:t>
            </a:r>
            <a:r>
              <a:rPr lang="fi-FI"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://www.slideshare.net/MandeepGill1/project-method-of-teaching </a:t>
            </a:r>
            <a:endParaRPr lang="fi-FI" sz="16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	</a:t>
            </a:r>
            <a:r>
              <a:rPr lang="fi-FI" sz="1600" smtClean="0">
                <a:latin typeface="Calibri" panose="020F0502020204030204" pitchFamily="34" charset="0"/>
                <a:ea typeface="Calibri" panose="020F0502020204030204" pitchFamily="34" charset="0"/>
                <a:cs typeface="Times New Roman" panose="02020603050405020304" pitchFamily="18" charset="0"/>
              </a:rPr>
              <a:t>     Mandeep</a:t>
            </a:r>
            <a:r>
              <a:rPr lang="fi-FI" sz="1600" dirty="0" smtClean="0">
                <a:latin typeface="Calibri" panose="020F0502020204030204" pitchFamily="34" charset="0"/>
                <a:ea typeface="Calibri" panose="020F0502020204030204" pitchFamily="34" charset="0"/>
                <a:cs typeface="Times New Roman" panose="02020603050405020304" pitchFamily="18" charset="0"/>
              </a:rPr>
              <a:t> </a:t>
            </a:r>
            <a:r>
              <a:rPr lang="fi-FI" sz="1600" dirty="0" err="1" smtClean="0">
                <a:latin typeface="Calibri" panose="020F0502020204030204" pitchFamily="34" charset="0"/>
                <a:ea typeface="Calibri" panose="020F0502020204030204" pitchFamily="34" charset="0"/>
                <a:cs typeface="Times New Roman" panose="02020603050405020304" pitchFamily="18" charset="0"/>
              </a:rPr>
              <a:t>Kaur</a:t>
            </a:r>
            <a:r>
              <a:rPr lang="fi-FI" sz="1600"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										</a:t>
            </a:r>
            <a:r>
              <a:rPr lang="fi-FI" sz="1600" dirty="0">
                <a:latin typeface="Calibri" panose="020F0502020204030204" pitchFamily="34" charset="0"/>
                <a:ea typeface="Calibri" panose="020F0502020204030204" pitchFamily="34" charset="0"/>
                <a:cs typeface="Times New Roman" panose="02020603050405020304" pitchFamily="18" charset="0"/>
              </a:rPr>
              <a:t> </a:t>
            </a:r>
            <a:r>
              <a:rPr lang="fi-FI" sz="1600" dirty="0" smtClean="0">
                <a:latin typeface="Calibri" panose="020F0502020204030204" pitchFamily="34" charset="0"/>
                <a:ea typeface="Calibri" panose="020F0502020204030204" pitchFamily="34" charset="0"/>
                <a:cs typeface="Times New Roman" panose="02020603050405020304" pitchFamily="18" charset="0"/>
              </a:rPr>
              <a:t> </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r>
              <a:rPr lang="fi-FI" dirty="0" smtClean="0"/>
              <a:t>											</a:t>
            </a:r>
            <a:r>
              <a:rPr lang="fi-FI" sz="1400" dirty="0" err="1" smtClean="0"/>
              <a:t>Kymintehtaan</a:t>
            </a:r>
            <a:r>
              <a:rPr lang="fi-FI" sz="1400" dirty="0" smtClean="0"/>
              <a:t> koulu</a:t>
            </a:r>
            <a:endParaRPr lang="fi-FI" sz="1400" dirty="0"/>
          </a:p>
        </p:txBody>
      </p:sp>
      <p:pic>
        <p:nvPicPr>
          <p:cNvPr id="8" name="Kuva 7" descr="Erasmus + -logo läpinäkyvällä taustalla"/>
          <p:cNvPicPr/>
          <p:nvPr/>
        </p:nvPicPr>
        <p:blipFill>
          <a:blip r:embed="rId2">
            <a:extLst>
              <a:ext uri="{28A0092B-C50C-407E-A947-70E740481C1C}">
                <a14:useLocalDpi xmlns:a14="http://schemas.microsoft.com/office/drawing/2010/main" val="0"/>
              </a:ext>
            </a:extLst>
          </a:blip>
          <a:srcRect/>
          <a:stretch>
            <a:fillRect/>
          </a:stretch>
        </p:blipFill>
        <p:spPr bwMode="auto">
          <a:xfrm>
            <a:off x="5020705" y="5379773"/>
            <a:ext cx="2381250" cy="685800"/>
          </a:xfrm>
          <a:prstGeom prst="rect">
            <a:avLst/>
          </a:prstGeom>
          <a:noFill/>
          <a:ln>
            <a:noFill/>
          </a:ln>
        </p:spPr>
      </p:pic>
    </p:spTree>
    <p:extLst>
      <p:ext uri="{BB962C8B-B14F-4D97-AF65-F5344CB8AC3E}">
        <p14:creationId xmlns:p14="http://schemas.microsoft.com/office/powerpoint/2010/main" val="13451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537138" y="62822"/>
            <a:ext cx="8448540" cy="6837962"/>
          </a:xfrm>
          <a:prstGeom prst="rect">
            <a:avLst/>
          </a:prstGeom>
        </p:spPr>
        <p:txBody>
          <a:bodyPr wrap="square">
            <a:spAutoFit/>
          </a:bodyPr>
          <a:lstStyle/>
          <a:p>
            <a:pPr>
              <a:lnSpc>
                <a:spcPct val="115000"/>
              </a:lnSpc>
              <a:spcAft>
                <a:spcPts val="1000"/>
              </a:spcAft>
            </a:pPr>
            <a:r>
              <a:rPr lang="fi-FI" sz="1200" b="1" dirty="0">
                <a:latin typeface="Arial" panose="020B0604020202020204" pitchFamily="34" charset="0"/>
                <a:ea typeface="Calibri" panose="020F0502020204030204" pitchFamily="34" charset="0"/>
                <a:cs typeface="Times New Roman" panose="02020603050405020304" pitchFamily="18" charset="0"/>
              </a:rPr>
              <a:t>-</a:t>
            </a:r>
            <a:r>
              <a:rPr lang="fi-FI" sz="1600" b="1" dirty="0">
                <a:latin typeface="Arial" panose="020B0604020202020204" pitchFamily="34" charset="0"/>
                <a:ea typeface="Calibri" panose="020F0502020204030204" pitchFamily="34" charset="0"/>
                <a:cs typeface="Times New Roman" panose="02020603050405020304" pitchFamily="18" charset="0"/>
              </a:rPr>
              <a:t> moderni opetustapa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oppilaan näkemykselle annetaan tilaa oppisisältöjen suunnittelussa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perustuu pragmatismin filosofiaan  ja tekemällä oppimisen </a:t>
            </a:r>
            <a:r>
              <a:rPr lang="fi-FI" sz="1600" b="1" dirty="0" smtClean="0">
                <a:latin typeface="Arial" panose="020B0604020202020204" pitchFamily="34" charset="0"/>
                <a:ea typeface="Calibri" panose="020F0502020204030204" pitchFamily="34" charset="0"/>
                <a:cs typeface="Times New Roman" panose="02020603050405020304" pitchFamily="18" charset="0"/>
              </a:rPr>
              <a:t>periaatteeseen</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oppilaat suorittavat konstruktiivisia toimintoja luonnollisissa olosuhteissa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projekti on tosielämän asioita, jotka on tuotu kouluympäristöön</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oppiminen viedään ulos luokkahuoneista ja oppiminen on todenmukaista ja kokeellista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se edistää tutkivaa oppimista ja ratkaisujen löytymistä todellisiin ongelmiin</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keskiössä on oppilas, sillä tehtävänanto edellyttää oppilaan osallisuutta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se rohkaisee tieteellistä kyselyä, sillä se vaatii hypoteesin todentamista kerätyn aineiston perusteella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se vahvistaa kirjoista opitun tiedon käytännön näkökulmaa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se lisää sosiaalisia taitoja, sillä metodi vaatii kanssakäymistä sosiaalisessa ympäristössä</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opettajan rooli on mahdollistaja pikemminkin kuin ekspertti</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oppilailla on vapaus valita suuresta määrästä vaihtoehtoja ja se antaa henkistä liikkumatilaa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1600" b="1" dirty="0">
                <a:latin typeface="Arial" panose="020B0604020202020204" pitchFamily="34" charset="0"/>
                <a:ea typeface="Calibri" panose="020F0502020204030204" pitchFamily="34" charset="0"/>
                <a:cs typeface="Times New Roman" panose="02020603050405020304" pitchFamily="18" charset="0"/>
              </a:rPr>
              <a:t>- rohkaisee oppilaassa tutkimuksellista lähestymistapaa asioihin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26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893194" y="111169"/>
            <a:ext cx="10298807" cy="6255046"/>
          </a:xfrm>
          <a:prstGeom prst="rect">
            <a:avLst/>
          </a:prstGeom>
        </p:spPr>
        <p:txBody>
          <a:bodyPr wrap="square">
            <a:spAutoFit/>
          </a:bodyPr>
          <a:lstStyle/>
          <a:p>
            <a:pPr>
              <a:lnSpc>
                <a:spcPct val="115000"/>
              </a:lnSpc>
              <a:spcAft>
                <a:spcPts val="1000"/>
              </a:spcAft>
            </a:pPr>
            <a:endParaRPr lang="fi-FI" sz="2400" b="1" dirty="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2400" b="1" dirty="0" smtClean="0">
                <a:latin typeface="Arial" panose="020B0604020202020204" pitchFamily="34" charset="0"/>
                <a:ea typeface="Calibri" panose="020F0502020204030204" pitchFamily="34" charset="0"/>
                <a:cs typeface="Times New Roman" panose="02020603050405020304" pitchFamily="18" charset="0"/>
              </a:rPr>
              <a:t>HENKILÖKOHTAISET </a:t>
            </a:r>
            <a:r>
              <a:rPr lang="fi-FI" sz="2400" b="1" dirty="0">
                <a:latin typeface="Arial" panose="020B0604020202020204" pitchFamily="34" charset="0"/>
                <a:ea typeface="Calibri" panose="020F0502020204030204" pitchFamily="34" charset="0"/>
                <a:cs typeface="Times New Roman" panose="02020603050405020304" pitchFamily="18" charset="0"/>
              </a:rPr>
              <a:t>JA SOSIAALISET PROJEKTIT </a:t>
            </a:r>
            <a:endParaRPr lang="fi-FI"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2000" b="1" dirty="0">
                <a:latin typeface="Arial" panose="020B0604020202020204" pitchFamily="34" charset="0"/>
                <a:ea typeface="Calibri" panose="020F0502020204030204" pitchFamily="34" charset="0"/>
                <a:cs typeface="Times New Roman" panose="02020603050405020304" pitchFamily="18" charset="0"/>
              </a:rPr>
              <a:t>henkilökohtaisessa projektissa jokainen oppilas tarkastelee ongelmaa omien kiinnostusten, taitojen, asenteiden ja tarpeiden pohjalta</a:t>
            </a:r>
            <a:endParaRPr lang="fi-FI"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2000" b="1" dirty="0">
                <a:latin typeface="Arial" panose="020B0604020202020204" pitchFamily="34" charset="0"/>
                <a:ea typeface="Calibri" panose="020F0502020204030204" pitchFamily="34" charset="0"/>
                <a:cs typeface="Times New Roman" panose="02020603050405020304" pitchFamily="18" charset="0"/>
              </a:rPr>
              <a:t> </a:t>
            </a:r>
            <a:endParaRPr lang="fi-FI"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fi-FI" sz="2000" b="1" dirty="0">
                <a:latin typeface="Arial" panose="020B0604020202020204" pitchFamily="34" charset="0"/>
                <a:ea typeface="Calibri" panose="020F0502020204030204" pitchFamily="34" charset="0"/>
                <a:cs typeface="Times New Roman" panose="02020603050405020304" pitchFamily="18" charset="0"/>
              </a:rPr>
              <a:t>ryhmätyöprojekteissa ongelmat ratkaistaan ryhmissä ja yhteisö- synergia- ja sosiaaliset taidot kehittyvät. </a:t>
            </a:r>
            <a:endParaRPr lang="fi-FI"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endParaRPr lang="fi-FI" sz="2000" b="1" u="sng" dirty="0" smtClean="0">
              <a:latin typeface="Arial" panose="020B060402020202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fi-FI" sz="2400" b="1" u="sng" dirty="0" smtClean="0">
                <a:latin typeface="Arial" panose="020B0604020202020204" pitchFamily="34" charset="0"/>
                <a:ea typeface="Calibri" panose="020F0502020204030204" pitchFamily="34" charset="0"/>
                <a:cs typeface="Times New Roman" panose="02020603050405020304" pitchFamily="18" charset="0"/>
              </a:rPr>
              <a:t>Yksinkertainen </a:t>
            </a:r>
            <a:r>
              <a:rPr lang="fi-FI" sz="2400" b="1" u="sng" dirty="0">
                <a:latin typeface="Arial" panose="020B0604020202020204" pitchFamily="34" charset="0"/>
                <a:ea typeface="Calibri" panose="020F0502020204030204" pitchFamily="34" charset="0"/>
                <a:cs typeface="Times New Roman" panose="02020603050405020304" pitchFamily="18" charset="0"/>
              </a:rPr>
              <a:t>ja monitahoinen projekti</a:t>
            </a:r>
            <a:endParaRPr lang="fi-FI" sz="24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2000" b="1" dirty="0">
                <a:latin typeface="Arial" panose="020B0604020202020204" pitchFamily="34" charset="0"/>
                <a:ea typeface="Calibri" panose="020F0502020204030204" pitchFamily="34" charset="0"/>
                <a:cs typeface="Times New Roman" panose="02020603050405020304" pitchFamily="18" charset="0"/>
              </a:rPr>
              <a:t>yksinkertaisessa projektissa oppilas tuottaa vain yhden työn kerrallaan. Se syventää asian tuntemusta yhdestä näkökulmasta. </a:t>
            </a:r>
            <a:endParaRPr lang="fi-FI"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2000" b="1" dirty="0">
                <a:latin typeface="Arial" panose="020B0604020202020204" pitchFamily="34" charset="0"/>
                <a:ea typeface="Calibri" panose="020F0502020204030204" pitchFamily="34" charset="0"/>
                <a:cs typeface="Times New Roman" panose="02020603050405020304" pitchFamily="18" charset="0"/>
              </a:rPr>
              <a:t> </a:t>
            </a:r>
            <a:endParaRPr lang="fi-FI"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fi-FI" sz="2000" b="1" dirty="0">
                <a:latin typeface="Arial" panose="020B0604020202020204" pitchFamily="34" charset="0"/>
                <a:ea typeface="Calibri" panose="020F0502020204030204" pitchFamily="34" charset="0"/>
                <a:cs typeface="Times New Roman" panose="02020603050405020304" pitchFamily="18" charset="0"/>
              </a:rPr>
              <a:t>monitahoisessa projektissa oppilaat suorittavat useita tehtäviä yhtä aikaa. He työskentelevät eri oppianeiden parissa ja käyttävät erilaisia lähestymistapoja aiheeseen. Tietoa karttuu eri toiminnoista ja niiden laajuudesta. </a:t>
            </a: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869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640169" y="772731"/>
            <a:ext cx="8113691" cy="5109091"/>
          </a:xfrm>
          <a:prstGeom prst="rect">
            <a:avLst/>
          </a:prstGeom>
        </p:spPr>
        <p:txBody>
          <a:bodyPr wrap="square">
            <a:spAutoFit/>
          </a:bodyPr>
          <a:lstStyle/>
          <a:p>
            <a:r>
              <a:rPr lang="fi-FI" sz="2800" b="1" dirty="0" err="1">
                <a:latin typeface="Arial" panose="020B0604020202020204" pitchFamily="34" charset="0"/>
                <a:ea typeface="Calibri" panose="020F0502020204030204" pitchFamily="34" charset="0"/>
              </a:rPr>
              <a:t>Kilpatrickin</a:t>
            </a:r>
            <a:r>
              <a:rPr lang="fi-FI" sz="2800" b="1" dirty="0">
                <a:latin typeface="Arial" panose="020B0604020202020204" pitchFamily="34" charset="0"/>
                <a:ea typeface="Calibri" panose="020F0502020204030204" pitchFamily="34" charset="0"/>
              </a:rPr>
              <a:t> mukaan projektityyppejä on neljä: </a:t>
            </a:r>
            <a:r>
              <a:rPr lang="en-US" sz="2800" b="1" dirty="0"/>
              <a:t> </a:t>
            </a:r>
            <a:endParaRPr lang="en-US" sz="2800" b="1" dirty="0" smtClean="0"/>
          </a:p>
          <a:p>
            <a:endParaRPr lang="fi-FI" dirty="0"/>
          </a:p>
          <a:p>
            <a:pPr lvl="0"/>
            <a:r>
              <a:rPr lang="fi-FI" b="1" dirty="0" smtClean="0"/>
              <a:t>1. konstruktiivinen </a:t>
            </a:r>
            <a:r>
              <a:rPr lang="fi-FI" b="1" dirty="0"/>
              <a:t>projekti eli tuottamisprojekti: esim. artikkelin/kirjoitelman laatiminen, pienoismallin rakentaminen tai näytelmäesitys </a:t>
            </a:r>
            <a:endParaRPr lang="fi-FI" dirty="0"/>
          </a:p>
          <a:p>
            <a:r>
              <a:rPr lang="fi-FI" b="1" dirty="0"/>
              <a:t> </a:t>
            </a:r>
            <a:endParaRPr lang="fi-FI" dirty="0"/>
          </a:p>
          <a:p>
            <a:pPr lvl="0"/>
            <a:r>
              <a:rPr lang="fi-FI" b="1" dirty="0" smtClean="0"/>
              <a:t>2. esteettinen </a:t>
            </a:r>
            <a:r>
              <a:rPr lang="fi-FI" b="1" dirty="0"/>
              <a:t>projekti: esteettiset kokemukset kuten runon kuunteleminen tai taideteoksesta nauttiminen </a:t>
            </a:r>
            <a:endParaRPr lang="fi-FI" dirty="0"/>
          </a:p>
          <a:p>
            <a:r>
              <a:rPr lang="fi-FI" b="1" dirty="0"/>
              <a:t> </a:t>
            </a:r>
            <a:endParaRPr lang="fi-FI" dirty="0"/>
          </a:p>
          <a:p>
            <a:pPr lvl="0"/>
            <a:r>
              <a:rPr lang="fi-FI" b="1" dirty="0" smtClean="0"/>
              <a:t>3. ongelmaprojekti</a:t>
            </a:r>
            <a:r>
              <a:rPr lang="fi-FI" b="1" dirty="0"/>
              <a:t>: esim. jonkun älyllisen ongelman ratkaisu (ongelmanratkaisukyky kehittyy)  </a:t>
            </a:r>
            <a:endParaRPr lang="fi-FI" dirty="0"/>
          </a:p>
          <a:p>
            <a:r>
              <a:rPr lang="fi-FI" b="1" dirty="0"/>
              <a:t> </a:t>
            </a:r>
            <a:endParaRPr lang="fi-FI" dirty="0"/>
          </a:p>
          <a:p>
            <a:pPr lvl="0"/>
            <a:r>
              <a:rPr lang="fi-FI" b="1" dirty="0" smtClean="0"/>
              <a:t>4. harjoitusprojekti </a:t>
            </a:r>
            <a:r>
              <a:rPr lang="fi-FI" b="1" dirty="0"/>
              <a:t>eli drilli: jonkun taidon tai tiedon hallinta esim. kertotaulun oppiminen (vahvistaa oppilaiden tehokkuutta ja kyvykkyyttä)</a:t>
            </a:r>
            <a:endParaRPr lang="fi-FI" dirty="0"/>
          </a:p>
          <a:p>
            <a:endParaRPr lang="fi-FI" dirty="0"/>
          </a:p>
        </p:txBody>
      </p:sp>
    </p:spTree>
    <p:extLst>
      <p:ext uri="{BB962C8B-B14F-4D97-AF65-F5344CB8AC3E}">
        <p14:creationId xmlns:p14="http://schemas.microsoft.com/office/powerpoint/2010/main" val="155338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1790163" y="231820"/>
            <a:ext cx="10187189" cy="6379182"/>
          </a:xfrm>
          <a:prstGeom prst="rect">
            <a:avLst/>
          </a:prstGeom>
        </p:spPr>
        <p:txBody>
          <a:bodyPr wrap="square">
            <a:spAutoFit/>
          </a:bodyPr>
          <a:lstStyle/>
          <a:p>
            <a:pPr>
              <a:lnSpc>
                <a:spcPct val="115000"/>
              </a:lnSpc>
              <a:spcAft>
                <a:spcPts val="1000"/>
              </a:spcAft>
            </a:pPr>
            <a:r>
              <a:rPr lang="fi-FI" sz="2400" b="1" dirty="0" smtClean="0">
                <a:latin typeface="Arial" panose="020B0604020202020204" pitchFamily="34" charset="0"/>
                <a:ea typeface="Calibri" panose="020F0502020204030204" pitchFamily="34" charset="0"/>
                <a:cs typeface="Times New Roman" panose="02020603050405020304" pitchFamily="18" charset="0"/>
              </a:rPr>
              <a:t>PROJEKTIMETODIN VAIHEET </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fi-FI" sz="1200" b="1" dirty="0">
                <a:latin typeface="Arial" panose="020B0604020202020204" pitchFamily="34" charset="0"/>
                <a:ea typeface="Calibri" panose="020F0502020204030204" pitchFamily="34" charset="0"/>
                <a:cs typeface="Times New Roman" panose="02020603050405020304" pitchFamily="18" charset="0"/>
              </a:rPr>
              <a:t>Tilanteen luominen</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opettaja luo oppilaille tilanteen, hän kertoo projektimetodin vaiheista ja hyödyllisyydestä</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projektin tulisi nousta oppilaiden omasta tarpeesta eikä heitä saisi pakottaa, sen tulisi olla merkityksellinen</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1200" b="1" dirty="0">
                <a:latin typeface="Arial" panose="020B0604020202020204" pitchFamily="34" charset="0"/>
                <a:ea typeface="Calibri" panose="020F0502020204030204" pitchFamily="34" charset="0"/>
                <a:cs typeface="Times New Roman" panose="02020603050405020304" pitchFamily="18" charset="0"/>
              </a:rPr>
              <a:t> </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i-FI" sz="1200" b="1" dirty="0" smtClean="0">
                <a:latin typeface="Arial" panose="020B0604020202020204" pitchFamily="34" charset="0"/>
                <a:ea typeface="Calibri" panose="020F0502020204030204" pitchFamily="34" charset="0"/>
                <a:cs typeface="Times New Roman" panose="02020603050405020304" pitchFamily="18" charset="0"/>
              </a:rPr>
              <a:t>2.     Ongelman </a:t>
            </a:r>
            <a:r>
              <a:rPr lang="fi-FI" sz="1200" b="1" dirty="0">
                <a:latin typeface="Arial" panose="020B0604020202020204" pitchFamily="34" charset="0"/>
                <a:ea typeface="Calibri" panose="020F0502020204030204" pitchFamily="34" charset="0"/>
                <a:cs typeface="Times New Roman" panose="02020603050405020304" pitchFamily="18" charset="0"/>
              </a:rPr>
              <a:t>valinta</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opettaja auttaa houkuttelemalla oppilaita projektiin luomalla tilanne, josta oppilaiden on mahdollisuus kehittää haluamansa projekti jolla on tavoite, jonka oppilaat haluavat saavuttaa</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1200" b="1" dirty="0">
                <a:latin typeface="Arial" panose="020B0604020202020204" pitchFamily="34" charset="0"/>
                <a:ea typeface="Calibri" panose="020F0502020204030204" pitchFamily="34" charset="0"/>
                <a:cs typeface="Times New Roman" panose="02020603050405020304" pitchFamily="18" charset="0"/>
              </a:rPr>
              <a:t> </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i-FI" sz="1200" b="1" dirty="0" smtClean="0">
                <a:latin typeface="Arial" panose="020B0604020202020204" pitchFamily="34" charset="0"/>
                <a:ea typeface="Calibri" panose="020F0502020204030204" pitchFamily="34" charset="0"/>
                <a:cs typeface="Times New Roman" panose="02020603050405020304" pitchFamily="18" charset="0"/>
              </a:rPr>
              <a:t>3.     Suunnittelu</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opettaja keskustelee oppilaiden kanssa projektista eri näkökulmista käsin, oppilaat ilmaisevat itseään vapaasti ja opettaja listaa taululle projektin vaihe vaiheelta. Suunnitteluvaiheessa opettaja voi johdatella keskustelua ja ehdottaa jotain, mutta varsinainen projektin toteuttamissuunnitelma tulee tulla oppilailta itseltään</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1200" b="1" dirty="0">
                <a:latin typeface="Arial" panose="020B0604020202020204" pitchFamily="34" charset="0"/>
                <a:ea typeface="Calibri" panose="020F0502020204030204" pitchFamily="34" charset="0"/>
                <a:cs typeface="Times New Roman" panose="02020603050405020304" pitchFamily="18" charset="0"/>
              </a:rPr>
              <a:t> </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i-FI" sz="1200" b="1" dirty="0" smtClean="0">
                <a:latin typeface="Arial" panose="020B0604020202020204" pitchFamily="34" charset="0"/>
                <a:ea typeface="Calibri" panose="020F0502020204030204" pitchFamily="34" charset="0"/>
                <a:cs typeface="Times New Roman" panose="02020603050405020304" pitchFamily="18" charset="0"/>
              </a:rPr>
              <a:t>4.     Toteutus</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oppilaat ryhtyvät työhön keräämällä ensin tietoa ja materiaalia, opettaja valvoo materiaalien järkevää käyttöä ja turvallisuutta sekä seuraa projektin edistymistä suunnitellussa järjestyksessä</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1200" b="1" dirty="0">
                <a:latin typeface="Arial" panose="020B0604020202020204" pitchFamily="34" charset="0"/>
                <a:ea typeface="Calibri" panose="020F0502020204030204" pitchFamily="34" charset="0"/>
                <a:cs typeface="Times New Roman" panose="02020603050405020304" pitchFamily="18" charset="0"/>
              </a:rPr>
              <a:t> </a:t>
            </a:r>
            <a:endParaRPr lang="fi-FI" sz="12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i-FI" sz="1200" b="1" dirty="0" smtClean="0">
                <a:latin typeface="Arial" panose="020B0604020202020204" pitchFamily="34" charset="0"/>
                <a:ea typeface="Calibri" panose="020F0502020204030204" pitchFamily="34" charset="0"/>
                <a:cs typeface="Times New Roman" panose="02020603050405020304" pitchFamily="18" charset="0"/>
              </a:rPr>
              <a:t>5.     Arviointi</a:t>
            </a:r>
            <a:endParaRPr lang="fi-FI" sz="12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smtClean="0">
                <a:latin typeface="Arial" panose="020B0604020202020204" pitchFamily="34" charset="0"/>
                <a:ea typeface="Calibri" panose="020F0502020204030204" pitchFamily="34" charset="0"/>
                <a:cs typeface="Times New Roman" panose="02020603050405020304" pitchFamily="18" charset="0"/>
              </a:rPr>
              <a:t>sekä </a:t>
            </a:r>
            <a:r>
              <a:rPr lang="fi-FI" sz="1200" b="1" dirty="0">
                <a:latin typeface="Arial" panose="020B0604020202020204" pitchFamily="34" charset="0"/>
                <a:ea typeface="Calibri" panose="020F0502020204030204" pitchFamily="34" charset="0"/>
                <a:cs typeface="Times New Roman" panose="02020603050405020304" pitchFamily="18" charset="0"/>
              </a:rPr>
              <a:t>oppilaat että opettaja osallistuvat arviointiin. Oppilaat arvioivat omaa toimintaansa, onko projekti toteutettu suunnitelman mukaan, mitä vaikeuksia on ollut ja onko toivottu lopputulos saavutettu</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1200" b="1" dirty="0">
                <a:latin typeface="Arial" panose="020B0604020202020204" pitchFamily="34" charset="0"/>
                <a:ea typeface="Calibri" panose="020F0502020204030204" pitchFamily="34" charset="0"/>
                <a:cs typeface="Times New Roman" panose="02020603050405020304" pitchFamily="18" charset="0"/>
              </a:rPr>
              <a:t> </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i-FI" sz="1200" b="1" dirty="0" smtClean="0">
                <a:latin typeface="Arial" panose="020B0604020202020204" pitchFamily="34" charset="0"/>
                <a:ea typeface="Calibri" panose="020F0502020204030204" pitchFamily="34" charset="0"/>
                <a:cs typeface="Times New Roman" panose="02020603050405020304" pitchFamily="18" charset="0"/>
              </a:rPr>
              <a:t>6.     Raportointi </a:t>
            </a:r>
            <a:r>
              <a:rPr lang="fi-FI" sz="1200" b="1" dirty="0">
                <a:latin typeface="Arial" panose="020B0604020202020204" pitchFamily="34" charset="0"/>
                <a:ea typeface="Calibri" panose="020F0502020204030204" pitchFamily="34" charset="0"/>
                <a:cs typeface="Times New Roman" panose="02020603050405020304" pitchFamily="18" charset="0"/>
              </a:rPr>
              <a:t>ja kirjaaminen (= selonteko ja dokumentointi)</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projektin jokainen vaihe raportoidaan kirjoittamalla kirjalliseen formaattiin. Siinä tulisi olla näkyvissä projektin aihe, projektisuunnitelma, pohdinta, oppilaille jaetut yksilötehtävät, yksityiskohdat mahdollisesti tehdyistä vierailuista ja muusta oleellisesta tiedosta</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kirjallinen selonteko luovutetaan opettajalle projektin lopuksi</a:t>
            </a:r>
            <a:endParaRPr lang="fi-FI"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fi-FI" sz="1200" b="1" dirty="0">
                <a:latin typeface="Arial" panose="020B0604020202020204" pitchFamily="34" charset="0"/>
                <a:ea typeface="Calibri" panose="020F0502020204030204" pitchFamily="34" charset="0"/>
                <a:cs typeface="Times New Roman" panose="02020603050405020304" pitchFamily="18" charset="0"/>
              </a:rPr>
              <a:t>tämä vaihe ei ole pakollinen…myös esitetty lopputuotos ja suullinen kommentointi riittää.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337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906073" y="180304"/>
            <a:ext cx="10006884" cy="6578211"/>
          </a:xfrm>
          <a:prstGeom prst="rect">
            <a:avLst/>
          </a:prstGeom>
        </p:spPr>
        <p:txBody>
          <a:bodyPr wrap="square">
            <a:spAutoFit/>
          </a:bodyPr>
          <a:lstStyle/>
          <a:p>
            <a:pPr marL="228600">
              <a:lnSpc>
                <a:spcPct val="115000"/>
              </a:lnSpc>
              <a:spcAft>
                <a:spcPts val="1000"/>
              </a:spcAft>
            </a:pPr>
            <a:r>
              <a:rPr lang="fi-FI" b="1" dirty="0">
                <a:latin typeface="Arial" panose="020B0604020202020204" pitchFamily="34" charset="0"/>
                <a:ea typeface="Calibri" panose="020F0502020204030204" pitchFamily="34" charset="0"/>
                <a:cs typeface="Times New Roman" panose="02020603050405020304" pitchFamily="18" charset="0"/>
              </a:rPr>
              <a:t>	</a:t>
            </a:r>
            <a:r>
              <a:rPr lang="fi-FI" sz="2400" b="1" dirty="0" smtClean="0">
                <a:latin typeface="Calibri" panose="020F0502020204030204" pitchFamily="34" charset="0"/>
                <a:ea typeface="Calibri" panose="020F0502020204030204" pitchFamily="34" charset="0"/>
                <a:cs typeface="Times New Roman" panose="02020603050405020304" pitchFamily="18" charset="0"/>
              </a:rPr>
              <a:t>OPETTAJAN ROOLI</a:t>
            </a:r>
          </a:p>
          <a:p>
            <a:pPr marL="228600">
              <a:lnSpc>
                <a:spcPct val="115000"/>
              </a:lnSpc>
              <a:spcAft>
                <a:spcPts val="1000"/>
              </a:spcAft>
            </a:pPr>
            <a:r>
              <a:rPr lang="fi-FI" sz="1600" b="1" dirty="0">
                <a:latin typeface="Calibri" panose="020F0502020204030204" pitchFamily="34" charset="0"/>
                <a:ea typeface="Calibri" panose="020F0502020204030204" pitchFamily="34" charset="0"/>
                <a:cs typeface="Times New Roman" panose="02020603050405020304" pitchFamily="18" charset="0"/>
              </a:rPr>
              <a:t>	</a:t>
            </a:r>
            <a:r>
              <a:rPr lang="fi-FI" b="1" dirty="0" smtClean="0">
                <a:latin typeface="Arial" panose="020B0604020202020204" pitchFamily="34" charset="0"/>
                <a:ea typeface="Calibri" panose="020F0502020204030204" pitchFamily="34" charset="0"/>
                <a:cs typeface="Times New Roman" panose="02020603050405020304" pitchFamily="18" charset="0"/>
              </a:rPr>
              <a:t>Opettajan </a:t>
            </a:r>
            <a:r>
              <a:rPr lang="fi-FI" b="1" dirty="0">
                <a:latin typeface="Arial" panose="020B0604020202020204" pitchFamily="34" charset="0"/>
                <a:ea typeface="Calibri" panose="020F0502020204030204" pitchFamily="34" charset="0"/>
                <a:cs typeface="Times New Roman" panose="02020603050405020304" pitchFamily="18" charset="0"/>
              </a:rPr>
              <a:t>rooli on olla opas, ystävä, filosofi, avustaja. Hän kannustaa yhteistyöhön </a:t>
            </a:r>
            <a:r>
              <a:rPr lang="fi-FI" b="1" dirty="0" smtClean="0">
                <a:latin typeface="Arial" panose="020B0604020202020204" pitchFamily="34" charset="0"/>
                <a:ea typeface="Calibri" panose="020F0502020204030204" pitchFamily="34" charset="0"/>
                <a:cs typeface="Times New Roman" panose="02020603050405020304" pitchFamily="18" charset="0"/>
              </a:rPr>
              <a:t>	ja 	auttaa </a:t>
            </a:r>
            <a:r>
              <a:rPr lang="fi-FI" b="1" dirty="0">
                <a:latin typeface="Arial" panose="020B0604020202020204" pitchFamily="34" charset="0"/>
                <a:ea typeface="Calibri" panose="020F0502020204030204" pitchFamily="34" charset="0"/>
                <a:cs typeface="Times New Roman" panose="02020603050405020304" pitchFamily="18" charset="0"/>
              </a:rPr>
              <a:t>oppilaita välttämään virheitä. Virheiden sattuessa hän auttaa löytämään </a:t>
            </a:r>
            <a:r>
              <a:rPr lang="fi-FI" b="1" dirty="0" smtClean="0">
                <a:latin typeface="Arial" panose="020B0604020202020204" pitchFamily="34" charset="0"/>
                <a:ea typeface="Calibri" panose="020F0502020204030204" pitchFamily="34" charset="0"/>
                <a:cs typeface="Times New Roman" panose="02020603050405020304" pitchFamily="18" charset="0"/>
              </a:rPr>
              <a:t>	uuden 	näkökulman</a:t>
            </a:r>
            <a:r>
              <a:rPr lang="fi-FI" b="1" dirty="0">
                <a:latin typeface="Arial" panose="020B0604020202020204" pitchFamily="34" charset="0"/>
                <a:ea typeface="Calibri" panose="020F0502020204030204" pitchFamily="34" charset="0"/>
                <a:cs typeface="Times New Roman" panose="02020603050405020304" pitchFamily="18" charset="0"/>
              </a:rPr>
              <a:t>. Hän myös valvoo, että jokaisella oppilaalla on oma tehtävä, </a:t>
            </a:r>
            <a:r>
              <a:rPr lang="fi-FI" b="1" dirty="0" smtClean="0">
                <a:latin typeface="Arial" panose="020B0604020202020204" pitchFamily="34" charset="0"/>
                <a:ea typeface="Calibri" panose="020F0502020204030204" pitchFamily="34" charset="0"/>
                <a:cs typeface="Times New Roman" panose="02020603050405020304" pitchFamily="18" charset="0"/>
              </a:rPr>
              <a:t>	jonka 	avulla lopputulos </a:t>
            </a:r>
            <a:r>
              <a:rPr lang="fi-FI" b="1" dirty="0">
                <a:latin typeface="Arial" panose="020B0604020202020204" pitchFamily="34" charset="0"/>
                <a:ea typeface="Calibri" panose="020F0502020204030204" pitchFamily="34" charset="0"/>
                <a:cs typeface="Times New Roman" panose="02020603050405020304" pitchFamily="18" charset="0"/>
              </a:rPr>
              <a:t>saavutetaan.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b="1" dirty="0">
                <a:latin typeface="Arial" panose="020B0604020202020204" pitchFamily="34" charset="0"/>
                <a:ea typeface="Calibri" panose="020F0502020204030204" pitchFamily="34" charset="0"/>
                <a:cs typeface="Times New Roman" panose="02020603050405020304" pitchFamily="18" charset="0"/>
              </a:rPr>
              <a:t>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2000" b="1" dirty="0">
                <a:latin typeface="Arial" panose="020B0604020202020204" pitchFamily="34" charset="0"/>
                <a:ea typeface="Calibri" panose="020F0502020204030204" pitchFamily="34" charset="0"/>
                <a:cs typeface="Times New Roman" panose="02020603050405020304" pitchFamily="18" charset="0"/>
              </a:rPr>
              <a:t>PROJEKTIMETODIN HYÖDYT</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b="1" dirty="0">
                <a:latin typeface="Arial" panose="020B0604020202020204" pitchFamily="34" charset="0"/>
                <a:ea typeface="Calibri" panose="020F0502020204030204" pitchFamily="34" charset="0"/>
                <a:cs typeface="Times New Roman" panose="02020603050405020304" pitchFamily="18" charset="0"/>
              </a:rPr>
              <a:t>Sen lisäksi, että oppilaan kriittinen ajattelu, kehon ja mielen yhteistoiminta ja sosiaaliset taidot kehittyvät, luonnontieteiden (LUMA) opiskelu onnistuu luontevasti, sillä luonnontieteet ovat käytännöllinen oppiaine ja tämä metodi on luonteeltaan sekä käytännöllinen että tieteellinen. Tieto, joka tätä kautta saavutetaan, on itse tuotettuna pysyvää ja kokemuksellista.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b="1" dirty="0">
                <a:latin typeface="Arial" panose="020B0604020202020204" pitchFamily="34" charset="0"/>
                <a:ea typeface="Calibri" panose="020F0502020204030204" pitchFamily="34" charset="0"/>
                <a:cs typeface="Times New Roman" panose="02020603050405020304" pitchFamily="18" charset="0"/>
              </a:rPr>
              <a:t>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fi-FI" sz="2000" b="1" dirty="0">
                <a:latin typeface="Arial" panose="020B0604020202020204" pitchFamily="34" charset="0"/>
                <a:ea typeface="Calibri" panose="020F0502020204030204" pitchFamily="34" charset="0"/>
                <a:cs typeface="Times New Roman" panose="02020603050405020304" pitchFamily="18" charset="0"/>
              </a:rPr>
              <a:t>PROJEKTIMETODIN HUONOT PUOLET</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fi-FI" b="1" dirty="0">
                <a:latin typeface="Arial" panose="020B0604020202020204" pitchFamily="34" charset="0"/>
                <a:ea typeface="Calibri" panose="020F0502020204030204" pitchFamily="34" charset="0"/>
                <a:cs typeface="Times New Roman" panose="02020603050405020304" pitchFamily="18" charset="0"/>
              </a:rPr>
              <a:t>Yhden projektin tekemiseen menee paljon aikaa. Ei ole mahdollista tuottaa eri projekteja moniin aiheisiin tai yhtä projektia useista aiheista. Vaatii usein myös rahaa. Projektimetodin kautta oppiminen ei ole systemaattista ja riittävää, opitaan ainoastaan asioita, joita projektin toteutuksessa tarvitaan. Joskus oppilaat haluavat tehdä projektista liian suuren.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2406695"/>
      </p:ext>
    </p:extLst>
  </p:cSld>
  <p:clrMapOvr>
    <a:masterClrMapping/>
  </p:clrMapOvr>
</p:sld>
</file>

<file path=ppt/theme/theme1.xml><?xml version="1.0" encoding="utf-8"?>
<a:theme xmlns:a="http://schemas.openxmlformats.org/drawingml/2006/main" name="Kiehkur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TotalTime>
  <Words>182</Words>
  <Application>Microsoft Office PowerPoint</Application>
  <PresentationFormat>Laajakuva</PresentationFormat>
  <Paragraphs>68</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Arial</vt:lpstr>
      <vt:lpstr>Calibri</vt:lpstr>
      <vt:lpstr>Century Gothic</vt:lpstr>
      <vt:lpstr>Times New Roman</vt:lpstr>
      <vt:lpstr>Wingdings 3</vt:lpstr>
      <vt:lpstr>Kiehkura</vt:lpstr>
      <vt:lpstr>  Projektimetodi    </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Projektimetodi</dc:title>
  <dc:creator>Matti</dc:creator>
  <cp:lastModifiedBy>Hämäläinen Tiina</cp:lastModifiedBy>
  <cp:revision>6</cp:revision>
  <dcterms:created xsi:type="dcterms:W3CDTF">2016-01-18T19:27:15Z</dcterms:created>
  <dcterms:modified xsi:type="dcterms:W3CDTF">2016-01-19T09:58:40Z</dcterms:modified>
</cp:coreProperties>
</file>