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6" r:id="rId6"/>
    <p:sldId id="263" r:id="rId7"/>
    <p:sldId id="268" r:id="rId8"/>
    <p:sldId id="272" r:id="rId9"/>
    <p:sldId id="271" r:id="rId10"/>
    <p:sldId id="259" r:id="rId11"/>
    <p:sldId id="264" r:id="rId12"/>
    <p:sldId id="260" r:id="rId13"/>
    <p:sldId id="270" r:id="rId14"/>
    <p:sldId id="261" r:id="rId15"/>
    <p:sldId id="269" r:id="rId16"/>
    <p:sldId id="262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B6E572-C147-74D5-F452-86AE72837B40}" name="Virtanen Ulla" initials="UV" userId="S::ulla.virtanen@edukouvola.fi::7e9ceb37-5015-4572-bebf-3fb6f50c61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E269E-B5AD-E3C7-6721-A0B8053AD527}" v="75" dt="2026-02-04T06:10:03.442"/>
    <p1510:client id="{99E05E69-614C-6124-0465-A512C9F60A41}" v="167" dt="2026-02-03T12:05:38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8T11:27:48.0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27517 15293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8T11:27:48.0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8705 16775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8T11:27:48.0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6562 16034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8T11:27:48.0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24156 11933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8T11:27:48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24156 11933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FE765D-753F-22F7-E321-4A14EE852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510D91F-8245-43BB-3B86-A35C64DBB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8369A9-88F7-73B5-7359-E97BC6DC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3ABD20-0684-260F-19BF-DE57C9B2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BDC6CC-B4F7-E8CD-013D-BBFA9712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62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7AD670-ABA0-FFF9-F35D-58F38398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B17BA5D-5CF5-8515-FB43-10DEACEA1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334148C-8BCE-B473-2B03-0BB9512D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7C476E-EE4B-E209-E60D-1D4D8A11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C422D-F1B0-6F7D-1D7A-FA2DF9FE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15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FA1BF7E-C34B-A5EA-0C18-1B30FE1D6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7526429-0EE8-F4D8-3935-E91A577A3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FA27D-F78B-A9E8-0E9F-9ED3F772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E64340-0620-8203-12C8-D11BBE452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5615D4-A429-363F-0ED5-76C0E53D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335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52A65A-0455-2B9D-0B7D-0EDF2CC6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CF9A87-5950-B55D-E4BC-83BD9C1A7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7E1A3E-D4FF-3B23-1991-8CB810A5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FD3BE8-CF9C-744A-24E4-79771C0E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E2C277-F470-C24A-7B3D-8AF90929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749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1B43B0-5511-E1CB-00AC-7C48EFDC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7873DC-AD7B-42C7-3493-82B54D021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87248F-7014-2D34-3776-02E78FA4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669669-251D-F7C6-DF68-3B7FB4BB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EC1359-5C53-9A0F-6A08-86D030FA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0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ECBDA0-DE39-7025-C2AA-F4985C6B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973272-CFA1-4175-235B-2809111E8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0DF1FD0-B0B3-34B4-5A00-A8B7D0ACC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4DF3B8-565B-A9FF-7783-EBDF5338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C131CF4-A0DB-EB09-4147-02693760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64969F-7AED-8D44-109D-586F3875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686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08078-4FC5-0475-6831-743820ED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8D81F0-BADB-C50D-00EE-7BA5B38DE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8E6BA68-9D71-9FAA-2888-C02153392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29F6816-1F62-6B6D-6E06-3AC7C9401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D74A6C4-1B73-543C-171D-7C23978C0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27287EA-2367-8CD3-5205-EE2FA68B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64CBD16-292B-B347-6192-3B9680ED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7BFF80E-3216-8FE6-08AD-DC00A8EC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23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97C6E7-A738-0E00-26AF-FAB134120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1A7195B-961F-535B-14D9-9B2699AC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610A7D8-26C0-33CF-231D-9A7B312A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24DACB-694E-D47F-99D6-3762A24C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839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A86F19C-F697-8D78-6B8C-29D6FB33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F789E9-A860-7774-6F4A-8859B5D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93CD7D-1167-7727-2859-678FC977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826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38EE8B-8660-289F-42C7-DE8881CE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46672F-F3C5-0B89-708F-A885D516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DB9F4CA-F569-8350-CB75-722D710AE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BC781C8-CFD9-6684-EB0E-15D5452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1902AEE-8432-4FC8-6674-DD898284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74C15D-FC72-EA83-B227-1A23F25E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375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8D571-B3CA-D9BF-A864-2A350B0A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B9D410E-D0D3-AED4-4341-DCCAA274C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C1488F1-580F-ABBB-925E-1BE7062EA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90A5C9-36DF-8210-7997-75D8ED1B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98C19B7-A1AF-6BD3-CF06-18D2FE1F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AADE10-B019-D701-E69E-76FDDFF1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444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3DCC323-FB8B-B8FF-0B6C-1CA1B8D9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7A7191B-34D1-195F-0A4E-7A85FC21B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4393B5-DF7B-1EA0-C19B-4C32ACC96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6F9B2C-A9C8-E349-BAAE-311E1BADAD1D}" type="datetimeFigureOut">
              <a:rPr lang="fi-FI" smtClean="0"/>
              <a:t>9.2.2026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8E7A60-A27E-99FB-6EED-7AB4770FE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9007DD-D58D-FEBE-5E12-0B7829B0C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E3FDEC-BEB0-7341-BA01-1BDCF9A97D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762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mbridge.org/elt/blog/2017/04/25/behind-every-great-student-theres-a-great-classro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update.org/happy-images-hd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xelstalk.net/spring-desktop-wallpaper-h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xelstalk.net/spring-desktop-wallpaper-hd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fsresidential.com/winter-tip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articles/zvm3pg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articles/zvm3pg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8.png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articles/zvm3pg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articles/zvm3pg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08FC4244-7C2B-7BA5-2A4F-EB3584CBA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99" y="507179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b="1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Kymintehtaan</a:t>
            </a:r>
            <a:r>
              <a:rPr lang="fi-FI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koulun kotiväenilta</a:t>
            </a:r>
            <a:br>
              <a:rPr lang="fi-FI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fi-FI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4.2.2026</a:t>
            </a:r>
            <a:br>
              <a:rPr lang="fi-FI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55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23000" b="-1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889521-5B5E-E382-13CF-1B0842DA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Luokkahuoneiden sijoittelu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F49469-87DC-D6DB-1540-C3FA16AE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67" y="1944974"/>
            <a:ext cx="78251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 dirty="0"/>
              <a:t>Periaatteena se, että </a:t>
            </a:r>
            <a:r>
              <a:rPr lang="fi-FI" sz="3200" b="1" dirty="0"/>
              <a:t>alaluokkien</a:t>
            </a:r>
            <a:r>
              <a:rPr lang="fi-FI" sz="3200" dirty="0"/>
              <a:t> </a:t>
            </a:r>
            <a:r>
              <a:rPr lang="fi-FI" sz="3200" b="1" dirty="0"/>
              <a:t>rinnakkaisluokat</a:t>
            </a:r>
            <a:r>
              <a:rPr lang="fi-FI" sz="3200" dirty="0"/>
              <a:t> sijoitetaan vierekkäisiin/lähekkäisiin luokkatiloihin (samanaikaisopetus, joustava ryhmittely)</a:t>
            </a:r>
          </a:p>
          <a:p>
            <a:r>
              <a:rPr lang="fi-FI" sz="3200" dirty="0"/>
              <a:t>2. kerroksessa vuosiluokat 1 – 3</a:t>
            </a:r>
          </a:p>
          <a:p>
            <a:r>
              <a:rPr lang="fi-FI" sz="3200" dirty="0"/>
              <a:t>3. kerroksessa vuosiluokat 4 – 6</a:t>
            </a:r>
          </a:p>
          <a:p>
            <a:r>
              <a:rPr lang="fi-FI" sz="3200" dirty="0"/>
              <a:t>4. kerroksessa erityisluokat (ja yläluokkien luokkatiloja)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663BF4C-0AA5-970F-2DFB-849FFBA9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62172" y="0"/>
            <a:ext cx="402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9F3EA-6B87-41B2-BBC1-71FD9237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Opiskeluhuollosta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DCD95B-7D23-47FE-E0B3-B8C1BCC31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31" y="1825625"/>
            <a:ext cx="6974545" cy="47644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Opiskeluhuollon henkilöstö säilyy  mutta toimii jatkossa samassa talossa</a:t>
            </a:r>
          </a:p>
          <a:p>
            <a:pPr marL="0" indent="0">
              <a:buNone/>
            </a:pPr>
            <a:endParaRPr lang="fi-FI"/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Kuraattori (Eeri Hirsi)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Terveydenhoitaja (Marja-Leena Vihersaari)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Hyvinvointitutor (Teija Auranen)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Oppilaanohjaaja (Kaisa </a:t>
            </a:r>
            <a:r>
              <a:rPr lang="fi-FI" dirty="0" err="1"/>
              <a:t>Barkman</a:t>
            </a:r>
            <a:r>
              <a:rPr lang="fi-FI" dirty="0"/>
              <a:t>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Erityisopettaja (Kirsi Pölönen)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Apulaisjohtaja (Ulla Virtanen)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i-FI" dirty="0"/>
              <a:t>Rehtori (Petri Haapio, tarvittaessa)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i-FI"/>
          </a:p>
          <a:p>
            <a:r>
              <a:rPr lang="fi-FI" dirty="0"/>
              <a:t>Kokoontuu tiistaisin klo 13 – 15</a:t>
            </a:r>
          </a:p>
          <a:p>
            <a:r>
              <a:rPr lang="fi-FI" dirty="0"/>
              <a:t>Terveydenhoitajan </a:t>
            </a:r>
            <a:r>
              <a:rPr lang="fi-FI" b="1" dirty="0"/>
              <a:t>vastaanottoaika</a:t>
            </a:r>
            <a:r>
              <a:rPr lang="fi-FI" dirty="0"/>
              <a:t> käyttöön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D09D184-C961-7679-3843-51F54F0E2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635" r="5492"/>
          <a:stretch>
            <a:fillRect/>
          </a:stretch>
        </p:blipFill>
        <p:spPr>
          <a:xfrm>
            <a:off x="7782128" y="0"/>
            <a:ext cx="440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00A5A6-C4C7-EB2B-A06A-4C4915B6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183615"/>
            <a:ext cx="5334197" cy="1708242"/>
          </a:xfrm>
        </p:spPr>
        <p:txBody>
          <a:bodyPr anchor="ctr">
            <a:normAutofit/>
          </a:bodyPr>
          <a:lstStyle/>
          <a:p>
            <a:r>
              <a:rPr lang="fi-FI" sz="3700"/>
              <a:t>Koulurakennukseen </a:t>
            </a:r>
            <a:r>
              <a:rPr lang="fi-FI" sz="3700" dirty="0"/>
              <a:t>tehtävät/tehdyt muutokset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749568-F263-29E6-D385-E3C1321EF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07" y="1891859"/>
            <a:ext cx="6454244" cy="4348220"/>
          </a:xfrm>
        </p:spPr>
        <p:txBody>
          <a:bodyPr anchor="ctr">
            <a:normAutofit/>
          </a:bodyPr>
          <a:lstStyle/>
          <a:p>
            <a:r>
              <a:rPr lang="fi-FI" b="1"/>
              <a:t>IP-kerho</a:t>
            </a:r>
            <a:r>
              <a:rPr lang="fi-FI"/>
              <a:t> muuttanut luokasta 043 luokkaan 019. Tila on jo remontoitu.</a:t>
            </a:r>
          </a:p>
          <a:p>
            <a:r>
              <a:rPr lang="fi-FI"/>
              <a:t>Luokan 043 remontointi opetuskäyttöön.</a:t>
            </a:r>
          </a:p>
          <a:p>
            <a:r>
              <a:rPr lang="fi-FI" b="1" err="1"/>
              <a:t>Kellarikerrokseeen</a:t>
            </a:r>
            <a:r>
              <a:rPr lang="fi-FI"/>
              <a:t> tulossa remontteja (ei opetuskäytössä olevia tiloja)</a:t>
            </a:r>
          </a:p>
        </p:txBody>
      </p:sp>
      <p:pic>
        <p:nvPicPr>
          <p:cNvPr id="4" name="Picture 3" descr="How to Start a Daycare in Texas">
            <a:extLst>
              <a:ext uri="{FF2B5EF4-FFF2-40B4-BE49-F238E27FC236}">
                <a16:creationId xmlns:a16="http://schemas.microsoft.com/office/drawing/2014/main" id="{06478FCC-9262-7395-4260-C74BD911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99" r="23318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73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5061" y="429126"/>
            <a:ext cx="11245756" cy="20427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Käytännön</a:t>
            </a:r>
            <a:r>
              <a:rPr lang="en-US"/>
              <a:t> </a:t>
            </a:r>
            <a:r>
              <a:rPr lang="en-US" err="1"/>
              <a:t>kokemuksia</a:t>
            </a:r>
            <a:r>
              <a:rPr lang="en-US"/>
              <a:t> </a:t>
            </a:r>
            <a:br>
              <a:rPr lang="en-US"/>
            </a:br>
            <a:r>
              <a:rPr lang="en-US"/>
              <a:t>koulujen </a:t>
            </a:r>
            <a:r>
              <a:rPr lang="en-US" err="1"/>
              <a:t>yhdistämisestä</a:t>
            </a:r>
            <a:br>
              <a:rPr lang="en-US" sz="2400"/>
            </a:b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F40F3-285F-7DA3-D094-B56ED44D277A}"/>
              </a:ext>
            </a:extLst>
          </p:cNvPr>
          <p:cNvSpPr txBox="1"/>
          <p:nvPr/>
        </p:nvSpPr>
        <p:spPr>
          <a:xfrm>
            <a:off x="385061" y="2815734"/>
            <a:ext cx="6708056" cy="39085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3200" i="1" dirty="0">
                <a:latin typeface="Aptos Display"/>
              </a:rPr>
              <a:t>Kimmo Salminen</a:t>
            </a:r>
            <a:endParaRPr lang="fi-FI" i="1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200" i="1" dirty="0">
              <a:latin typeface="Aptos Display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ptos Display"/>
              </a:rPr>
              <a:t>Pilkanmaan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koulun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lakkautus</a:t>
            </a:r>
            <a:r>
              <a:rPr lang="en-US" sz="3200" dirty="0">
                <a:latin typeface="Aptos Display"/>
              </a:rPr>
              <a:t> 2024; </a:t>
            </a:r>
            <a:r>
              <a:rPr lang="en-US" sz="3200" dirty="0" err="1">
                <a:latin typeface="Aptos Display"/>
              </a:rPr>
              <a:t>oppilaita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Keskustan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kouluun</a:t>
            </a:r>
            <a:r>
              <a:rPr lang="en-US" sz="3200" dirty="0">
                <a:latin typeface="Aptos Display"/>
              </a:rPr>
              <a:t>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ptos Display"/>
              </a:rPr>
              <a:t>Haasteet</a:t>
            </a:r>
            <a:r>
              <a:rPr lang="en-US" sz="3200" dirty="0">
                <a:latin typeface="Aptos Display"/>
              </a:rPr>
              <a:t> ja </a:t>
            </a:r>
            <a:r>
              <a:rPr lang="en-US" sz="3200" dirty="0" err="1">
                <a:latin typeface="Aptos Display"/>
              </a:rPr>
              <a:t>onnistumiset</a:t>
            </a:r>
            <a:endParaRPr lang="en-US" sz="2400" dirty="0">
              <a:latin typeface="Aptos Display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Aptos Display"/>
            </a:endParaRPr>
          </a:p>
        </p:txBody>
      </p:sp>
      <p:pic>
        <p:nvPicPr>
          <p:cNvPr id="4" name="Picture 3" descr="Keskustan koulu">
            <a:extLst>
              <a:ext uri="{FF2B5EF4-FFF2-40B4-BE49-F238E27FC236}">
                <a16:creationId xmlns:a16="http://schemas.microsoft.com/office/drawing/2014/main" id="{3CAC195B-836D-2B33-AD25-7EA9B3F135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9" r="12652"/>
          <a:stretch>
            <a:fillRect/>
          </a:stretch>
        </p:blipFill>
        <p:spPr>
          <a:xfrm>
            <a:off x="6943424" y="1"/>
            <a:ext cx="5248576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1076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330D2B-2BD7-B8DE-C8C1-966D8A9B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8" y="-140713"/>
            <a:ext cx="10515600" cy="1325563"/>
          </a:xfrm>
        </p:spPr>
        <p:txBody>
          <a:bodyPr/>
          <a:lstStyle/>
          <a:p>
            <a:r>
              <a:rPr lang="fi-FI"/>
              <a:t>Kevään aikana 1/2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1079BB-7184-9F0A-B627-003EE3B35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184850"/>
            <a:ext cx="7516497" cy="57412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600" dirty="0"/>
              <a:t>Pilkan toimipisteen </a:t>
            </a:r>
            <a:r>
              <a:rPr lang="fi-FI" sz="2600" b="1" dirty="0"/>
              <a:t>luokat</a:t>
            </a:r>
            <a:r>
              <a:rPr lang="fi-FI" sz="2600" dirty="0"/>
              <a:t> käyvät </a:t>
            </a:r>
            <a:r>
              <a:rPr lang="fi-FI" sz="2600" b="1" dirty="0"/>
              <a:t>tutustumassa</a:t>
            </a:r>
            <a:r>
              <a:rPr lang="fi-FI" sz="2600" dirty="0"/>
              <a:t> </a:t>
            </a:r>
            <a:r>
              <a:rPr lang="fi-FI" sz="2600" dirty="0" err="1"/>
              <a:t>Kymintehtaan</a:t>
            </a:r>
            <a:r>
              <a:rPr lang="fi-FI" sz="2600" dirty="0"/>
              <a:t> kouluun ja tuleviin oppilastovereihin opettajansa kanssa (koulumatka, ruokailu, ryhmäytyminen)</a:t>
            </a:r>
          </a:p>
          <a:p>
            <a:r>
              <a:rPr lang="fi-FI" sz="2600" dirty="0"/>
              <a:t>Järjestetään </a:t>
            </a:r>
            <a:r>
              <a:rPr lang="fi-FI" sz="2600" b="1" dirty="0"/>
              <a:t>työnohjausta</a:t>
            </a:r>
            <a:r>
              <a:rPr lang="fi-FI" sz="2600" dirty="0"/>
              <a:t> opettajille ja ohjaajille, jotta nämä osaavat paremmin tukea myös oppilaita tulevissa muutoksissa.</a:t>
            </a:r>
          </a:p>
          <a:p>
            <a:r>
              <a:rPr lang="fi-FI" sz="2600" b="1" dirty="0"/>
              <a:t>Tuleva</a:t>
            </a:r>
            <a:r>
              <a:rPr lang="fi-FI" sz="2600" dirty="0"/>
              <a:t> </a:t>
            </a:r>
            <a:r>
              <a:rPr lang="fi-FI" sz="2600" b="1" dirty="0"/>
              <a:t>luokkajako</a:t>
            </a:r>
            <a:r>
              <a:rPr lang="fi-FI" sz="2600" dirty="0"/>
              <a:t> suunnitellaan yhteistyössä luokanopettajien, erityisopettajan ja opiskeluhuollon henkilöstön kanssa (pedagogiset perusteet ja kaverisuhteet huomioiden)</a:t>
            </a:r>
          </a:p>
          <a:p>
            <a:r>
              <a:rPr lang="fi-FI" sz="2600" dirty="0"/>
              <a:t>Tiedotetaan </a:t>
            </a:r>
            <a:r>
              <a:rPr lang="fi-FI" sz="2600" b="1" dirty="0"/>
              <a:t>yhteisellä</a:t>
            </a:r>
            <a:r>
              <a:rPr lang="fi-FI" sz="2600" dirty="0"/>
              <a:t> </a:t>
            </a:r>
            <a:r>
              <a:rPr lang="fi-FI" sz="2600" b="1" dirty="0"/>
              <a:t>tiedotteella</a:t>
            </a:r>
            <a:r>
              <a:rPr lang="fi-FI" sz="2600" dirty="0"/>
              <a:t> yhdistymiseen liittyvistä, ajankohtaisista asioista.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215A30-2983-C47C-8434-ED7FD3154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358" r="23510"/>
          <a:stretch>
            <a:fillRect/>
          </a:stretch>
        </p:blipFill>
        <p:spPr>
          <a:xfrm>
            <a:off x="7735330" y="0"/>
            <a:ext cx="445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43C4D-9F5D-4684-E865-2C2372257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023366-8448-3980-D305-72E1D3E0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8" y="-140713"/>
            <a:ext cx="10515600" cy="1325563"/>
          </a:xfrm>
        </p:spPr>
        <p:txBody>
          <a:bodyPr/>
          <a:lstStyle/>
          <a:p>
            <a:r>
              <a:rPr lang="fi-FI"/>
              <a:t>Kevään aikana 2/2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20281E-561F-DD3A-56B0-04945A96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184850"/>
            <a:ext cx="7877444" cy="57412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dirty="0"/>
              <a:t>Inventoidaan ja siirretään käyttökelpoinen kalusto Pilkan toimipisteestä </a:t>
            </a:r>
            <a:r>
              <a:rPr lang="fi-FI" sz="3600" err="1"/>
              <a:t>Kymintehtaalle</a:t>
            </a:r>
            <a:r>
              <a:rPr lang="fi-FI" sz="3600" dirty="0"/>
              <a:t>.</a:t>
            </a:r>
          </a:p>
          <a:p>
            <a:r>
              <a:rPr lang="fi-FI" sz="3600" b="1" dirty="0"/>
              <a:t>Kodin ja koulun päivä</a:t>
            </a:r>
            <a:r>
              <a:rPr lang="fi-FI" sz="3600" dirty="0"/>
              <a:t> pe 15.5. </a:t>
            </a:r>
          </a:p>
          <a:p>
            <a:r>
              <a:rPr lang="fi-FI" sz="3600" b="1" dirty="0"/>
              <a:t>Koulutulokaspäivä</a:t>
            </a:r>
            <a:r>
              <a:rPr lang="fi-FI" sz="3600" dirty="0"/>
              <a:t> tuleville </a:t>
            </a:r>
            <a:endParaRPr lang="en-US" sz="3600"/>
          </a:p>
          <a:p>
            <a:pPr marL="0" indent="0">
              <a:buNone/>
            </a:pPr>
            <a:r>
              <a:rPr lang="fi-FI" sz="3600" dirty="0"/>
              <a:t>  1.-luokkalaisille 19.5.</a:t>
            </a:r>
            <a:endParaRPr lang="en-US" sz="3600" dirty="0"/>
          </a:p>
          <a:p>
            <a:r>
              <a:rPr lang="fi-FI" sz="3600" dirty="0"/>
              <a:t>Tulevien </a:t>
            </a:r>
            <a:r>
              <a:rPr lang="fi-FI" sz="3600" b="1" dirty="0"/>
              <a:t>7.-luokkalaisten</a:t>
            </a:r>
            <a:r>
              <a:rPr lang="fi-FI" sz="3600" dirty="0"/>
              <a:t> ja  </a:t>
            </a:r>
            <a:r>
              <a:rPr lang="fi-FI" sz="3600" b="1" dirty="0"/>
              <a:t>kotiväen ilta</a:t>
            </a:r>
            <a:r>
              <a:rPr lang="fi-FI" sz="3600" dirty="0"/>
              <a:t> ti 12.5. klo 17.30.</a:t>
            </a:r>
          </a:p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9E1F7D7-2E64-5917-432C-891A0507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358" r="23510"/>
          <a:stretch>
            <a:fillRect/>
          </a:stretch>
        </p:blipFill>
        <p:spPr>
          <a:xfrm>
            <a:off x="8166461" y="0"/>
            <a:ext cx="4025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5CA727F-21DE-29CB-9046-AD71025C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fi-FI" sz="3200" b="1" dirty="0">
                <a:solidFill>
                  <a:srgbClr val="FFFF00"/>
                </a:solidFill>
              </a:rPr>
              <a:t>Jakautuminen ryhmiin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1E1B5C-E8AD-71E8-8EE2-F11B05A0A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229" y="-226275"/>
            <a:ext cx="8277513" cy="2248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1800" dirty="0"/>
              <a:t>    </a:t>
            </a:r>
            <a:endParaRPr lang="en-US" sz="1800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Esittäkää kysymyksiä teitä askarruttavista asioista – ne kirjataan ja niihin vastataan kootusti Wilma-tiedotteessa.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77ADA1-761D-1B6A-A532-1235B0EEC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51230"/>
              </p:ext>
            </p:extLst>
          </p:nvPr>
        </p:nvGraphicFramePr>
        <p:xfrm>
          <a:off x="585271" y="2135122"/>
          <a:ext cx="10744548" cy="4228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8247">
                  <a:extLst>
                    <a:ext uri="{9D8B030D-6E8A-4147-A177-3AD203B41FA5}">
                      <a16:colId xmlns:a16="http://schemas.microsoft.com/office/drawing/2014/main" val="1463856830"/>
                    </a:ext>
                  </a:extLst>
                </a:gridCol>
                <a:gridCol w="1271149">
                  <a:extLst>
                    <a:ext uri="{9D8B030D-6E8A-4147-A177-3AD203B41FA5}">
                      <a16:colId xmlns:a16="http://schemas.microsoft.com/office/drawing/2014/main" val="2355693307"/>
                    </a:ext>
                  </a:extLst>
                </a:gridCol>
                <a:gridCol w="6285152">
                  <a:extLst>
                    <a:ext uri="{9D8B030D-6E8A-4147-A177-3AD203B41FA5}">
                      <a16:colId xmlns:a16="http://schemas.microsoft.com/office/drawing/2014/main" val="3765397839"/>
                    </a:ext>
                  </a:extLst>
                </a:gridCol>
              </a:tblGrid>
              <a:tr h="39930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50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dirty="0"/>
                        <a:t>Tila</a:t>
                      </a:r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err="1"/>
                        <a:t>Osallistujat</a:t>
                      </a:r>
                      <a:endParaRPr lang="en-US" sz="28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827764"/>
                  </a:ext>
                </a:extLst>
              </a:tr>
              <a:tr h="759651">
                <a:tc>
                  <a:txBody>
                    <a:bodyPr/>
                    <a:lstStyle/>
                    <a:p>
                      <a:r>
                        <a:rPr lang="en-US" sz="2400" b="1" dirty="0"/>
                        <a:t>Ryhmä1:</a:t>
                      </a:r>
                      <a:endParaRPr lang="fi-FI" b="1" dirty="0"/>
                    </a:p>
                    <a:p>
                      <a:pPr lvl="0">
                        <a:buNone/>
                      </a:pPr>
                      <a:r>
                        <a:rPr lang="en-US" sz="2400" dirty="0" err="1"/>
                        <a:t>alkuopettajat</a:t>
                      </a:r>
                      <a:r>
                        <a:rPr lang="en-US" sz="2400" dirty="0"/>
                        <a:t> ja Kirsi</a:t>
                      </a:r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/>
                        <a:t>IP-</a:t>
                      </a:r>
                      <a:r>
                        <a:rPr lang="en-US" sz="2400" err="1"/>
                        <a:t>kerho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err="1"/>
                        <a:t>Tulevien</a:t>
                      </a:r>
                      <a:r>
                        <a:rPr lang="en-US" sz="2400" dirty="0"/>
                        <a:t> 1.- ja </a:t>
                      </a:r>
                      <a:r>
                        <a:rPr lang="en-US" sz="2400" err="1"/>
                        <a:t>nykyisten</a:t>
                      </a:r>
                      <a:r>
                        <a:rPr lang="en-US" sz="2400" dirty="0"/>
                        <a:t> 1.- ja 2.-luokkalaisten </a:t>
                      </a:r>
                      <a:r>
                        <a:rPr lang="en-US" sz="2400" err="1"/>
                        <a:t>vanhemmat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8239"/>
                  </a:ext>
                </a:extLst>
              </a:tr>
              <a:tr h="1110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err="1"/>
                        <a:t>Ryhmä</a:t>
                      </a:r>
                      <a:r>
                        <a:rPr lang="en-US" sz="2400" b="1" dirty="0"/>
                        <a:t> 2:</a:t>
                      </a:r>
                      <a:endParaRPr lang="fi-FI" b="1" dirty="0"/>
                    </a:p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ptos"/>
                        </a:rPr>
                        <a:t>Petri, </a:t>
                      </a:r>
                      <a:r>
                        <a:rPr lang="en-US" sz="2000" dirty="0"/>
                        <a:t>Perttu, Aija ja Maria H.</a:t>
                      </a:r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err="1"/>
                        <a:t>Ruokala</a:t>
                      </a:r>
                      <a:endParaRPr lang="en-US" sz="240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/>
                        <a:t>3.- ja 4.-luokkalaisten </a:t>
                      </a:r>
                      <a:r>
                        <a:rPr lang="en-US" sz="2400" dirty="0" err="1"/>
                        <a:t>vanhemmat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052166"/>
                  </a:ext>
                </a:extLst>
              </a:tr>
              <a:tr h="7596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err="1"/>
                        <a:t>Ryhmä</a:t>
                      </a:r>
                      <a:r>
                        <a:rPr lang="en-US" sz="2400" b="1" dirty="0"/>
                        <a:t> 3:</a:t>
                      </a:r>
                      <a:endParaRPr lang="fi-FI" b="1" dirty="0"/>
                    </a:p>
                    <a:p>
                      <a:pPr lvl="0">
                        <a:buNone/>
                      </a:pPr>
                      <a:r>
                        <a:rPr lang="en-US" sz="2400" dirty="0"/>
                        <a:t>Immo,  Heikki ja Minna</a:t>
                      </a:r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 err="1"/>
                        <a:t>Juhla-sali</a:t>
                      </a:r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/>
                        <a:t>5.- ja 6.-luokkalaisten </a:t>
                      </a:r>
                      <a:r>
                        <a:rPr lang="en-US" sz="2400" dirty="0" err="1"/>
                        <a:t>vanhemmat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908460"/>
                  </a:ext>
                </a:extLst>
              </a:tr>
              <a:tr h="1061566">
                <a:tc>
                  <a:txBody>
                    <a:bodyPr/>
                    <a:lstStyle/>
                    <a:p>
                      <a:r>
                        <a:rPr lang="en-US" sz="2400" b="1" err="1"/>
                        <a:t>Ryhmä</a:t>
                      </a:r>
                      <a:r>
                        <a:rPr lang="en-US" sz="2400" b="1" dirty="0"/>
                        <a:t> 4:</a:t>
                      </a:r>
                      <a:endParaRPr lang="fi-FI" b="1" dirty="0"/>
                    </a:p>
                    <a:p>
                      <a:pPr lvl="0">
                        <a:buNone/>
                      </a:pPr>
                      <a:r>
                        <a:rPr lang="en-US" sz="2400" dirty="0" err="1"/>
                        <a:t>aineenopettajia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KU-</a:t>
                      </a:r>
                      <a:r>
                        <a:rPr lang="en-US" sz="2400" err="1"/>
                        <a:t>luokka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7.- ja 8.-luokkalaisten </a:t>
                      </a:r>
                      <a:r>
                        <a:rPr lang="en-US" sz="2400" err="1"/>
                        <a:t>vanhemmat</a:t>
                      </a:r>
                      <a:endParaRPr lang="en-US" sz="2400" dirty="0"/>
                    </a:p>
                  </a:txBody>
                  <a:tcPr marL="55605" marR="55605" marT="27803" marB="2780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3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79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piha-, taivas, puu, talvi&#10;&#10;Tekoälyllä luotu sisältö voi olla virheellistä.">
            <a:extLst>
              <a:ext uri="{FF2B5EF4-FFF2-40B4-BE49-F238E27FC236}">
                <a16:creationId xmlns:a16="http://schemas.microsoft.com/office/drawing/2014/main" id="{25CB98A0-FA8E-7887-B5CE-87D06A4F2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89" r="4793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81F61F-F810-3D16-8EB1-61EEA1A0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656649"/>
          </a:xfrm>
        </p:spPr>
        <p:txBody>
          <a:bodyPr>
            <a:normAutofit fontScale="90000"/>
          </a:bodyPr>
          <a:lstStyle/>
          <a:p>
            <a:r>
              <a:rPr lang="fi-FI" sz="4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Illan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14ADA0-938A-CC3D-F455-6C59E4975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60" y="1554664"/>
            <a:ext cx="6781642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200" dirty="0">
                <a:latin typeface="+mj-lt"/>
                <a:ea typeface="ADLaM Display"/>
                <a:cs typeface="ADLaM Display"/>
              </a:rPr>
              <a:t>Tässä vaiheessa tiedossa olevia asioita yhdistymiseen liittyen</a:t>
            </a:r>
          </a:p>
          <a:p>
            <a:r>
              <a:rPr lang="fi-FI" sz="3200" dirty="0">
                <a:latin typeface="+mj-lt"/>
                <a:ea typeface="ADLaM Display"/>
                <a:cs typeface="ADLaM Display"/>
              </a:rPr>
              <a:t>Mikä muuttuu? </a:t>
            </a:r>
          </a:p>
          <a:p>
            <a:r>
              <a:rPr lang="fi-FI" sz="3200" dirty="0">
                <a:latin typeface="+mj-lt"/>
                <a:ea typeface="ADLaM Display"/>
                <a:cs typeface="ADLaM Display"/>
              </a:rPr>
              <a:t>Entä muuttuuko oppilaan tuki?</a:t>
            </a:r>
          </a:p>
          <a:p>
            <a:r>
              <a:rPr lang="fi-FI" sz="3200" dirty="0">
                <a:latin typeface="+mj-lt"/>
                <a:ea typeface="ADLaM Display"/>
                <a:cs typeface="ADLaM Display"/>
              </a:rPr>
              <a:t>Käytännön kokemuksia koulujen yhdistämisestä/Kimmo Salminen</a:t>
            </a:r>
          </a:p>
          <a:p>
            <a:r>
              <a:rPr lang="fi-FI" sz="3200" dirty="0">
                <a:latin typeface="+mj-lt"/>
                <a:ea typeface="ADLaM Display"/>
                <a:cs typeface="ADLaM Display"/>
              </a:rPr>
              <a:t>Opiskeluhuoltohenkilöstö</a:t>
            </a:r>
          </a:p>
          <a:p>
            <a:r>
              <a:rPr lang="fi-FI" sz="3200" dirty="0">
                <a:latin typeface="+mj-lt"/>
                <a:ea typeface="ADLaM Display"/>
                <a:cs typeface="ADLaM Display"/>
              </a:rPr>
              <a:t>Jakautuminen luokka-asteittain kysymyksiä varten/tutustumiskierros</a:t>
            </a:r>
          </a:p>
        </p:txBody>
      </p:sp>
    </p:spTree>
    <p:extLst>
      <p:ext uri="{BB962C8B-B14F-4D97-AF65-F5344CB8AC3E}">
        <p14:creationId xmlns:p14="http://schemas.microsoft.com/office/powerpoint/2010/main" val="211904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hool Pictures | Freepik">
            <a:extLst>
              <a:ext uri="{FF2B5EF4-FFF2-40B4-BE49-F238E27FC236}">
                <a16:creationId xmlns:a16="http://schemas.microsoft.com/office/drawing/2014/main" id="{82074329-C76F-4B8C-2DAA-5BE0583B9A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40" r="25894" b="-1"/>
          <a:stretch>
            <a:fillRect/>
          </a:stretch>
        </p:blipFill>
        <p:spPr>
          <a:xfrm>
            <a:off x="6782400" y="10"/>
            <a:ext cx="5409598" cy="685799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52795-ECA4-9D3B-EBD4-F8689FC8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2" y="328512"/>
            <a:ext cx="6302386" cy="1628970"/>
          </a:xfrm>
        </p:spPr>
        <p:txBody>
          <a:bodyPr anchor="ctr">
            <a:normAutofit/>
          </a:bodyPr>
          <a:lstStyle/>
          <a:p>
            <a:r>
              <a:rPr lang="en-US" sz="4000"/>
              <a:t>Mitä tiedämme yhdistymisestä?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6C729-9713-7E30-5176-40E4D90AA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9" y="2283351"/>
            <a:ext cx="6911448" cy="44870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>
                <a:latin typeface="Aptos Display"/>
              </a:rPr>
              <a:t>Yhdistyminen</a:t>
            </a:r>
            <a:r>
              <a:rPr lang="en-US" sz="3200" dirty="0">
                <a:latin typeface="Aptos Display"/>
              </a:rPr>
              <a:t> 1.8.2026 (</a:t>
            </a:r>
            <a:r>
              <a:rPr lang="en-US" sz="3200" dirty="0" err="1">
                <a:latin typeface="Aptos Display"/>
              </a:rPr>
              <a:t>perusteina</a:t>
            </a:r>
            <a:r>
              <a:rPr lang="en-US" sz="3200" dirty="0">
                <a:latin typeface="Aptos Display"/>
              </a:rPr>
              <a:t> mm. </a:t>
            </a:r>
            <a:r>
              <a:rPr lang="en-US" sz="3200" dirty="0" err="1">
                <a:latin typeface="Aptos Display"/>
              </a:rPr>
              <a:t>palveluverkkosuunnitelma</a:t>
            </a:r>
            <a:r>
              <a:rPr lang="en-US" sz="3200" dirty="0">
                <a:latin typeface="Aptos Display"/>
              </a:rPr>
              <a:t> ja </a:t>
            </a:r>
            <a:r>
              <a:rPr lang="en-US" sz="3200" dirty="0" err="1">
                <a:latin typeface="Aptos Display"/>
              </a:rPr>
              <a:t>toimipisteiden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lähekkäinen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sijainti</a:t>
            </a:r>
            <a:r>
              <a:rPr lang="en-US" sz="3200" dirty="0">
                <a:latin typeface="Aptos Display"/>
              </a:rPr>
              <a:t>); </a:t>
            </a:r>
            <a:r>
              <a:rPr lang="en-US" sz="3200" dirty="0" err="1">
                <a:latin typeface="Aptos Display"/>
              </a:rPr>
              <a:t>päätös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tehty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dirty="0" err="1">
                <a:latin typeface="Aptos Display"/>
              </a:rPr>
              <a:t>syyskuussa</a:t>
            </a:r>
            <a:r>
              <a:rPr lang="en-US" sz="3200" dirty="0">
                <a:latin typeface="Aptos Display"/>
              </a:rPr>
              <a:t> 2025)</a:t>
            </a:r>
          </a:p>
          <a:p>
            <a:r>
              <a:rPr lang="en-US" sz="3200" err="1">
                <a:latin typeface="Aptos Display"/>
              </a:rPr>
              <a:t>Kymintehtaan</a:t>
            </a:r>
            <a:r>
              <a:rPr lang="en-US" sz="3200" dirty="0">
                <a:latin typeface="Aptos Display"/>
              </a:rPr>
              <a:t> </a:t>
            </a:r>
            <a:r>
              <a:rPr lang="en-US" sz="3200" err="1">
                <a:latin typeface="Aptos Display"/>
              </a:rPr>
              <a:t>koulun</a:t>
            </a:r>
            <a:r>
              <a:rPr lang="en-US" sz="3200" dirty="0">
                <a:latin typeface="Aptos Display"/>
              </a:rPr>
              <a:t> </a:t>
            </a:r>
            <a:r>
              <a:rPr lang="en-US" sz="3200" b="1" err="1">
                <a:latin typeface="Aptos Display"/>
              </a:rPr>
              <a:t>oppilasmäärä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err="1">
                <a:latin typeface="Aptos Display"/>
              </a:rPr>
              <a:t>kasvaa</a:t>
            </a:r>
            <a:r>
              <a:rPr lang="en-US" sz="3200" dirty="0">
                <a:latin typeface="Aptos Display"/>
              </a:rPr>
              <a:t> n. 390 </a:t>
            </a:r>
            <a:r>
              <a:rPr lang="en-US" sz="3200" err="1">
                <a:latin typeface="Aptos Display"/>
              </a:rPr>
              <a:t>oppilaaseen</a:t>
            </a:r>
            <a:r>
              <a:rPr lang="en-US" sz="3200" dirty="0">
                <a:latin typeface="Aptos Display"/>
              </a:rPr>
              <a:t> (</a:t>
            </a:r>
            <a:r>
              <a:rPr lang="en-US" sz="3200" err="1">
                <a:latin typeface="Aptos Display"/>
              </a:rPr>
              <a:t>Pilkan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err="1">
                <a:latin typeface="Aptos Display"/>
              </a:rPr>
              <a:t>toimipisteen</a:t>
            </a:r>
            <a:r>
              <a:rPr lang="en-US" sz="3200" dirty="0">
                <a:latin typeface="Aptos Display"/>
              </a:rPr>
              <a:t> n. 110 </a:t>
            </a:r>
            <a:r>
              <a:rPr lang="en-US" sz="3200" err="1">
                <a:latin typeface="Aptos Display"/>
              </a:rPr>
              <a:t>oppilasta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err="1">
                <a:latin typeface="Aptos Display"/>
              </a:rPr>
              <a:t>siirtyvät</a:t>
            </a:r>
            <a:r>
              <a:rPr lang="en-US" sz="3200" dirty="0">
                <a:latin typeface="Aptos Display"/>
              </a:rPr>
              <a:t> </a:t>
            </a:r>
            <a:r>
              <a:rPr lang="en-US" sz="3200" err="1">
                <a:latin typeface="Aptos Display"/>
              </a:rPr>
              <a:t>Kymintehtaalle</a:t>
            </a:r>
            <a:r>
              <a:rPr lang="en-US" sz="3200" dirty="0">
                <a:latin typeface="Aptos Display"/>
              </a:rPr>
              <a:t>).</a:t>
            </a:r>
          </a:p>
          <a:p>
            <a:r>
              <a:rPr lang="en-US" sz="3200" b="1" dirty="0" err="1">
                <a:latin typeface="Aptos Display"/>
              </a:rPr>
              <a:t>Vakinainen</a:t>
            </a:r>
            <a:r>
              <a:rPr lang="en-US" sz="3200" b="1" dirty="0">
                <a:latin typeface="Aptos Display"/>
              </a:rPr>
              <a:t> </a:t>
            </a:r>
            <a:r>
              <a:rPr lang="en-US" sz="3200" b="1" dirty="0" err="1">
                <a:latin typeface="Aptos Display"/>
              </a:rPr>
              <a:t>henkilöstö</a:t>
            </a:r>
            <a:endParaRPr lang="en-US" sz="3200" dirty="0" err="1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63416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E70AF8-D02C-40D4-4EB3-88DC6CE9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199755"/>
            <a:ext cx="10515600" cy="1325563"/>
          </a:xfrm>
        </p:spPr>
        <p:txBody>
          <a:bodyPr/>
          <a:lstStyle/>
          <a:p>
            <a:r>
              <a:rPr lang="fi-FI"/>
              <a:t>Mikä muuttuu? 1/3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0A3ADD-8AA9-F180-2CD4-74E09D2F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5" y="1821340"/>
            <a:ext cx="7313968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 b="1" dirty="0">
                <a:latin typeface="+mj-lt"/>
              </a:rPr>
              <a:t>Alakoulusta</a:t>
            </a:r>
            <a:r>
              <a:rPr lang="fi-FI" sz="3200" dirty="0">
                <a:latin typeface="+mj-lt"/>
              </a:rPr>
              <a:t> tulee </a:t>
            </a:r>
            <a:r>
              <a:rPr lang="fi-FI" sz="3200" b="1" dirty="0">
                <a:latin typeface="+mj-lt"/>
              </a:rPr>
              <a:t>kaksisarjainen</a:t>
            </a:r>
            <a:r>
              <a:rPr lang="fi-FI" sz="3200" dirty="0">
                <a:latin typeface="+mj-lt"/>
              </a:rPr>
              <a:t> – mahdollistaa nykyistä monipuolisemman tukimuotojen käytön (joustava ryhmittely, samanaikaisopetus)</a:t>
            </a:r>
            <a:endParaRPr lang="en-US" dirty="0">
              <a:latin typeface="Aptos" panose="02110004020202020204"/>
            </a:endParaRPr>
          </a:p>
          <a:p>
            <a:r>
              <a:rPr lang="fi-FI" sz="3200" dirty="0">
                <a:latin typeface="+mj-lt"/>
              </a:rPr>
              <a:t>Alakoulussa </a:t>
            </a:r>
            <a:r>
              <a:rPr lang="fi-FI" sz="3200" b="1" dirty="0">
                <a:latin typeface="+mj-lt"/>
              </a:rPr>
              <a:t>valinnaiskurssivaihtoehdot</a:t>
            </a:r>
            <a:r>
              <a:rPr lang="fi-FI" sz="3200" dirty="0">
                <a:latin typeface="+mj-lt"/>
              </a:rPr>
              <a:t> lisääntyvät.</a:t>
            </a:r>
            <a:endParaRPr lang="en-US" dirty="0"/>
          </a:p>
          <a:p>
            <a:r>
              <a:rPr lang="fi-FI" sz="3200" dirty="0">
                <a:latin typeface="+mj-lt"/>
              </a:rPr>
              <a:t>Alakoulun </a:t>
            </a:r>
            <a:r>
              <a:rPr lang="fi-FI" sz="3200" b="1" dirty="0">
                <a:latin typeface="+mj-lt"/>
              </a:rPr>
              <a:t>luokkien</a:t>
            </a:r>
            <a:r>
              <a:rPr lang="fi-FI" sz="3200" dirty="0">
                <a:latin typeface="+mj-lt"/>
              </a:rPr>
              <a:t> uudelleenjärjestely ja luokkakokojen tasaaminen; opettaja saattaa vaihtua.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5BDB3CA-A314-B5AF-48F1-9D54B3C71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31" r="33234"/>
          <a:stretch>
            <a:fillRect/>
          </a:stretch>
        </p:blipFill>
        <p:spPr>
          <a:xfrm>
            <a:off x="7396264" y="0"/>
            <a:ext cx="4795736" cy="6858000"/>
          </a:xfrm>
          <a:prstGeom prst="rect">
            <a:avLst/>
          </a:prstGeom>
          <a:blipFill>
            <a:blip r:embed="rId2">
              <a:alphaModFix amt="36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9614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C04FFF-D425-6568-E969-FD7E7DE7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B72733-1AA1-FB37-C6BC-BDED9201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199755"/>
            <a:ext cx="10515600" cy="1325563"/>
          </a:xfrm>
        </p:spPr>
        <p:txBody>
          <a:bodyPr/>
          <a:lstStyle/>
          <a:p>
            <a:r>
              <a:rPr lang="fi-FI"/>
              <a:t>Mikä muuttuu? 2/3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E9D9C9-CB54-0FA1-0B57-9C888F82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52" y="2158788"/>
            <a:ext cx="6955921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 b="1" dirty="0">
                <a:latin typeface="+mj-lt"/>
              </a:rPr>
              <a:t>Kuljetusoppilaiden</a:t>
            </a:r>
            <a:r>
              <a:rPr lang="fi-FI" sz="3200" dirty="0">
                <a:latin typeface="+mj-lt"/>
              </a:rPr>
              <a:t> määrä kasvaa (liikennejärjestelyt, turvalliset reitit, jättöpaikka ym.)</a:t>
            </a:r>
          </a:p>
          <a:p>
            <a:r>
              <a:rPr lang="fi-FI" sz="3200" b="1" dirty="0">
                <a:latin typeface="+mj-lt"/>
              </a:rPr>
              <a:t>Luokkatilojen</a:t>
            </a:r>
            <a:r>
              <a:rPr lang="fi-FI" sz="3200" dirty="0">
                <a:latin typeface="+mj-lt"/>
              </a:rPr>
              <a:t>, erityisesti aineopetusluokkien, </a:t>
            </a:r>
            <a:r>
              <a:rPr lang="fi-FI" sz="3200" b="1" dirty="0">
                <a:latin typeface="+mj-lt"/>
              </a:rPr>
              <a:t>käyttöaste</a:t>
            </a:r>
            <a:r>
              <a:rPr lang="fi-FI" sz="3200" dirty="0">
                <a:latin typeface="+mj-lt"/>
              </a:rPr>
              <a:t> kasvaa – ei välttämättä enää entisiä aineluokkia</a:t>
            </a:r>
          </a:p>
          <a:p>
            <a:r>
              <a:rPr lang="fi-FI" sz="3200" b="1" dirty="0">
                <a:latin typeface="+mj-lt"/>
              </a:rPr>
              <a:t>Ruokailuvuorojen</a:t>
            </a:r>
            <a:r>
              <a:rPr lang="fi-FI" sz="3200" dirty="0">
                <a:latin typeface="+mj-lt"/>
              </a:rPr>
              <a:t> määrä kasvaa kahdesta kolmeen tai jopa neljään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093302-E21D-6BAE-7997-596C2FD16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31" r="33234"/>
          <a:stretch>
            <a:fillRect/>
          </a:stretch>
        </p:blipFill>
        <p:spPr>
          <a:xfrm>
            <a:off x="7396264" y="0"/>
            <a:ext cx="4795736" cy="6858000"/>
          </a:xfrm>
          <a:prstGeom prst="rect">
            <a:avLst/>
          </a:prstGeom>
          <a:blipFill>
            <a:blip r:embed="rId2">
              <a:alphaModFix amt="36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7872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B7C7FC-6312-CB75-EC07-89E5BE4A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Ajojärjestelyt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C12B80-2A33-3F66-60DC-219039976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E7FCD-F42E-AD24-4D10-E6F1DAC53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" y="-257061"/>
            <a:ext cx="12296954" cy="737212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11EAF91-D9DC-5419-E892-5543B1873C35}"/>
              </a:ext>
            </a:extLst>
          </p:cNvPr>
          <p:cNvSpPr/>
          <p:nvPr/>
        </p:nvSpPr>
        <p:spPr>
          <a:xfrm rot="8820000">
            <a:off x="6624673" y="1951374"/>
            <a:ext cx="761999" cy="2873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1110CFA-E9D8-BD19-43C9-7B03AFB9DAFB}"/>
              </a:ext>
            </a:extLst>
          </p:cNvPr>
          <p:cNvSpPr/>
          <p:nvPr/>
        </p:nvSpPr>
        <p:spPr>
          <a:xfrm rot="3660000">
            <a:off x="6422697" y="2878627"/>
            <a:ext cx="761999" cy="2873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A73D760-BAA6-6266-2026-39262CC18CDF}"/>
              </a:ext>
            </a:extLst>
          </p:cNvPr>
          <p:cNvSpPr/>
          <p:nvPr/>
        </p:nvSpPr>
        <p:spPr>
          <a:xfrm rot="3720000">
            <a:off x="6927637" y="3860964"/>
            <a:ext cx="761999" cy="2873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FE9A7C7-4AA3-E2F9-1ADF-90483BD46052}"/>
                  </a:ext>
                </a:extLst>
              </p14:cNvPr>
              <p14:cNvContentPartPr/>
              <p14:nvPr/>
            </p14:nvContentPartPr>
            <p14:xfrm>
              <a:off x="8442158" y="5223710"/>
              <a:ext cx="10026" cy="1002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FE9A7C7-4AA3-E2F9-1ADF-90483BD460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8284" y="2225936"/>
                <a:ext cx="3007800" cy="60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FB9248D-42CE-3929-3BE9-CF85E53CA8D8}"/>
                  </a:ext>
                </a:extLst>
              </p14:cNvPr>
              <p14:cNvContentPartPr/>
              <p14:nvPr/>
            </p14:nvContentPartPr>
            <p14:xfrm>
              <a:off x="1313447" y="5785184"/>
              <a:ext cx="10026" cy="10026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FB9248D-42CE-3929-3BE9-CF85E53CA8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80427" y="2787410"/>
                <a:ext cx="3007800" cy="60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6923989-28CB-8E2C-DB8A-EFBA48E3879B}"/>
                  </a:ext>
                </a:extLst>
              </p14:cNvPr>
              <p14:cNvContentPartPr/>
              <p14:nvPr/>
            </p14:nvContentPartPr>
            <p14:xfrm>
              <a:off x="501315" y="5504447"/>
              <a:ext cx="10026" cy="1002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6923989-28CB-8E2C-DB8A-EFBA48E387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92559" y="2506673"/>
                <a:ext cx="3007800" cy="60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ECBBA2A-6403-2730-7D94-C8101D5D86BD}"/>
                  </a:ext>
                </a:extLst>
              </p14:cNvPr>
              <p14:cNvContentPartPr/>
              <p14:nvPr/>
            </p14:nvContentPartPr>
            <p14:xfrm>
              <a:off x="7435056" y="3932007"/>
              <a:ext cx="10026" cy="1002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ECBBA2A-6403-2730-7D94-C8101D5D86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1156" y="924207"/>
                <a:ext cx="3007800" cy="60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3D4F3D-9DE3-F779-5DF5-8ABCAEDE0A19}"/>
                  </a:ext>
                </a:extLst>
              </p14:cNvPr>
              <p14:cNvContentPartPr/>
              <p14:nvPr/>
            </p14:nvContentPartPr>
            <p14:xfrm>
              <a:off x="7306526" y="3941187"/>
              <a:ext cx="10026" cy="10026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3D4F3D-9DE3-F779-5DF5-8ABCAEDE0A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2626" y="933387"/>
                <a:ext cx="3007800" cy="60156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BE40502D-0730-92AA-F093-F215D6C48A8E}"/>
              </a:ext>
            </a:extLst>
          </p:cNvPr>
          <p:cNvSpPr/>
          <p:nvPr/>
        </p:nvSpPr>
        <p:spPr>
          <a:xfrm rot="2940000">
            <a:off x="1750980" y="6676318"/>
            <a:ext cx="541421" cy="2807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C7017-6885-74AB-DA8A-D64BC6AA03C6}"/>
              </a:ext>
            </a:extLst>
          </p:cNvPr>
          <p:cNvSpPr/>
          <p:nvPr/>
        </p:nvSpPr>
        <p:spPr>
          <a:xfrm rot="19800000">
            <a:off x="1751684" y="6454090"/>
            <a:ext cx="375321" cy="1262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2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6D8E67-9830-8721-AB47-11040FDB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AFC919-43B1-5AF5-73CE-C2451E7A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199755"/>
            <a:ext cx="10515600" cy="1325563"/>
          </a:xfrm>
        </p:spPr>
        <p:txBody>
          <a:bodyPr/>
          <a:lstStyle/>
          <a:p>
            <a:r>
              <a:rPr lang="fi-FI"/>
              <a:t>Mikä muuttuu? 3/3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2980A9-10DB-608E-BE37-79936952A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05" y="2131246"/>
            <a:ext cx="6864114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b="1" dirty="0">
                <a:latin typeface="+mj-lt"/>
              </a:rPr>
              <a:t>Aineenopettajia/kaksoiskelpoisia</a:t>
            </a:r>
            <a:r>
              <a:rPr lang="fi-FI" sz="3600" dirty="0">
                <a:latin typeface="+mj-lt"/>
              </a:rPr>
              <a:t> opettajia enemmän käytettävissä myös alaluokkien tunneilla.</a:t>
            </a:r>
          </a:p>
          <a:p>
            <a:r>
              <a:rPr lang="fi-FI" sz="3600" dirty="0">
                <a:latin typeface="+mj-lt"/>
              </a:rPr>
              <a:t>Koko </a:t>
            </a:r>
            <a:r>
              <a:rPr lang="fi-FI" sz="3600" b="1" dirty="0">
                <a:latin typeface="+mj-lt"/>
              </a:rPr>
              <a:t>koulupolku </a:t>
            </a:r>
            <a:r>
              <a:rPr lang="fi-FI" sz="3600" dirty="0">
                <a:latin typeface="+mj-lt"/>
              </a:rPr>
              <a:t>jatkossa samassa rakennuksessa; siirtymä alakoulusta yläkouluun helpottuu.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04EA31A-14C8-1D29-EEAE-078D61054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31" r="33234"/>
          <a:stretch>
            <a:fillRect/>
          </a:stretch>
        </p:blipFill>
        <p:spPr>
          <a:xfrm>
            <a:off x="7396264" y="0"/>
            <a:ext cx="4795736" cy="6858000"/>
          </a:xfrm>
          <a:prstGeom prst="rect">
            <a:avLst/>
          </a:prstGeom>
          <a:blipFill>
            <a:blip r:embed="rId2">
              <a:alphaModFix amt="36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95279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5D1F8-6591-7F47-7FFD-DA5223781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86AEFAE-08CD-FD64-1E14-C05901046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31" r="33234"/>
          <a:stretch>
            <a:fillRect/>
          </a:stretch>
        </p:blipFill>
        <p:spPr>
          <a:xfrm>
            <a:off x="8149083" y="0"/>
            <a:ext cx="4042917" cy="6858000"/>
          </a:xfrm>
          <a:prstGeom prst="rect">
            <a:avLst/>
          </a:prstGeom>
          <a:blipFill>
            <a:blip r:embed="rId2">
              <a:alphaModFix amt="36000"/>
            </a:blip>
            <a:stretch>
              <a:fillRect/>
            </a:stretch>
          </a:blipFill>
        </p:spPr>
      </p:pic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F567DA88-1A12-602C-A82D-6D3E59FC1B9D}"/>
              </a:ext>
            </a:extLst>
          </p:cNvPr>
          <p:cNvSpPr>
            <a:spLocks noGrp="1"/>
          </p:cNvSpPr>
          <p:nvPr/>
        </p:nvSpPr>
        <p:spPr>
          <a:xfrm>
            <a:off x="2754" y="1421673"/>
            <a:ext cx="827550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000" b="1" dirty="0">
                <a:solidFill>
                  <a:srgbClr val="C00000"/>
                </a:solidFill>
              </a:rPr>
              <a:t>Oppilaan oppimista tukevat opetusjärjestelyt</a:t>
            </a:r>
            <a:r>
              <a:rPr lang="fi-FI" sz="3000" dirty="0"/>
              <a:t> muuttuvat entistä toimivammiksi yhteisopettajuuden myötä. </a:t>
            </a:r>
          </a:p>
          <a:p>
            <a:r>
              <a:rPr lang="fi-FI" sz="3000" dirty="0"/>
              <a:t>Samanaikaisopetus ja luokkakäytävät</a:t>
            </a:r>
          </a:p>
          <a:p>
            <a:r>
              <a:rPr lang="fi-FI" sz="3000" b="1" dirty="0">
                <a:solidFill>
                  <a:srgbClr val="C00000"/>
                </a:solidFill>
              </a:rPr>
              <a:t>Ryhmäkohtainen tuki</a:t>
            </a:r>
            <a:r>
              <a:rPr lang="fi-FI" sz="3000" b="1" dirty="0">
                <a:solidFill>
                  <a:srgbClr val="7030A0"/>
                </a:solidFill>
              </a:rPr>
              <a:t> </a:t>
            </a:r>
            <a:r>
              <a:rPr lang="fi-FI" sz="3000" dirty="0"/>
              <a:t>tehostuu </a:t>
            </a:r>
          </a:p>
          <a:p>
            <a:r>
              <a:rPr lang="fi-FI" sz="3000" dirty="0"/>
              <a:t>Mahdollisuus joustavaan ryhmittelyyn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2600" dirty="0"/>
              <a:t>Ryhmällä on joillain tunneilla useampi opettaja, toinen opettaja voi olla erityisopettaja, luokanopettaja tai aineenopettaja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2600" b="1" dirty="0">
                <a:solidFill>
                  <a:srgbClr val="C00000"/>
                </a:solidFill>
              </a:rPr>
              <a:t>OPPILASKOHTAINEN TUKI</a:t>
            </a:r>
            <a:r>
              <a:rPr lang="fi-FI" sz="2600" dirty="0"/>
              <a:t>, pienryhmäopetus ja erityisluokat (huomioitava tukea tarvitsevien oppilaiden luokkakoot integraatiossa)</a:t>
            </a:r>
          </a:p>
          <a:p>
            <a:pPr marL="457200" lvl="1" indent="0">
              <a:buNone/>
            </a:pPr>
            <a:endParaRPr lang="fi-FI" dirty="0"/>
          </a:p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B2A199A-7EA6-8105-AE38-A645D047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8" y="199755"/>
            <a:ext cx="10515600" cy="1325563"/>
          </a:xfrm>
        </p:spPr>
        <p:txBody>
          <a:bodyPr>
            <a:normAutofit/>
          </a:bodyPr>
          <a:lstStyle/>
          <a:p>
            <a:r>
              <a:rPr lang="fi-FI" sz="4800" dirty="0"/>
              <a:t>Entä muuttuuko oppilaan  tuki?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54624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3C55-BB17-7A80-5291-18FF65B6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4558D0-A86B-D533-F7DA-E2924E0C6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439" y="-2419"/>
            <a:ext cx="12186082" cy="68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6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Office-teema</vt:lpstr>
      <vt:lpstr>Kymintehtaan koulun kotiväenilta 4.2.2026 </vt:lpstr>
      <vt:lpstr>Illan ohjelma</vt:lpstr>
      <vt:lpstr>Mitä tiedämme yhdistymisestä?</vt:lpstr>
      <vt:lpstr>Mikä muuttuu? 1/3</vt:lpstr>
      <vt:lpstr>Mikä muuttuu? 2/3</vt:lpstr>
      <vt:lpstr>Ajojärjestelyt</vt:lpstr>
      <vt:lpstr>Mikä muuttuu? 3/3</vt:lpstr>
      <vt:lpstr>Entä muuttuuko oppilaan  tuki?</vt:lpstr>
      <vt:lpstr>PowerPoint Presentation</vt:lpstr>
      <vt:lpstr>Luokkahuoneiden sijoittelu</vt:lpstr>
      <vt:lpstr>Opiskeluhuollosta</vt:lpstr>
      <vt:lpstr>Koulurakennukseen tehtävät/tehdyt muutokset</vt:lpstr>
      <vt:lpstr>Käytännön kokemuksia  koulujen yhdistämisestä </vt:lpstr>
      <vt:lpstr>Kevään aikana 1/2</vt:lpstr>
      <vt:lpstr>Kevään aikana 2/2</vt:lpstr>
      <vt:lpstr>Jakautuminen ryhmiin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Kymintehtaan koulun kotiväenilta 11.2.2026</dc:title>
  <dc:creator>Virtanen Ulla</dc:creator>
  <cp:revision>370</cp:revision>
  <dcterms:created xsi:type="dcterms:W3CDTF">2026-01-17T05:14:13Z</dcterms:created>
  <dcterms:modified xsi:type="dcterms:W3CDTF">2026-02-09T10:54:55Z</dcterms:modified>
</cp:coreProperties>
</file>