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84" r:id="rId2"/>
    <p:sldMasterId id="2147483697" r:id="rId3"/>
    <p:sldMasterId id="2147483866" r:id="rId4"/>
  </p:sldMasterIdLst>
  <p:notesMasterIdLst>
    <p:notesMasterId r:id="rId15"/>
  </p:notesMasterIdLst>
  <p:handoutMasterIdLst>
    <p:handoutMasterId r:id="rId16"/>
  </p:handoutMasterIdLst>
  <p:sldIdLst>
    <p:sldId id="256" r:id="rId5"/>
    <p:sldId id="338" r:id="rId6"/>
    <p:sldId id="260" r:id="rId7"/>
    <p:sldId id="259" r:id="rId8"/>
    <p:sldId id="262" r:id="rId9"/>
    <p:sldId id="365" r:id="rId10"/>
    <p:sldId id="381" r:id="rId11"/>
    <p:sldId id="366" r:id="rId12"/>
    <p:sldId id="348" r:id="rId13"/>
    <p:sldId id="379" r:id="rId14"/>
  </p:sldIdLst>
  <p:sldSz cx="9144000" cy="6858000" type="screen4x3"/>
  <p:notesSz cx="6797675" cy="9872663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Tekijä" initials="A" lastIdx="0" clrIdx="2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8" autoAdjust="0"/>
    <p:restoredTop sz="91847" autoAdjust="0"/>
  </p:normalViewPr>
  <p:slideViewPr>
    <p:cSldViewPr snapToGrid="0">
      <p:cViewPr varScale="1">
        <p:scale>
          <a:sx n="80" d="100"/>
          <a:sy n="80" d="100"/>
        </p:scale>
        <p:origin x="675" y="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7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95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1.0.51\groupshare\Delivery%20Management\FWC%202%20-%20PO_2016-20_A5\SC149+369%20%20-%20Daily%20maintenance%20-%20COMM%20C1\EU%20in%20slides\20812%20-%20EU%20in%20slides%20updates&#61480;\Copy%20of%2010_Population%20in%20the%20world_2019_2.0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10.21.0.51\groupshare\Delivery%20Management\FWC%202%20-%20PO_2016-20_A5\SC149%20%20-%20Daily%20maintenance%20-%20COMM%20C1\EU%20in%20slides\graphs\14_EU%20population_Brexit_edit_notyetfinish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F2-4482-B623-B5B2937D9298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F2-4482-B623-B5B2937D9298}"/>
              </c:ext>
            </c:extLst>
          </c:dPt>
          <c:dPt>
            <c:idx val="2"/>
            <c:invertIfNegative val="0"/>
            <c:bubble3D val="0"/>
            <c:spPr>
              <a:solidFill>
                <a:srgbClr val="CC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8F2-4482-B623-B5B2937D9298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8F2-4482-B623-B5B2937D9298}"/>
              </c:ext>
            </c:extLst>
          </c:dPt>
          <c:dPt>
            <c:idx val="4"/>
            <c:invertIfNegative val="0"/>
            <c:bubble3D val="0"/>
            <c:spPr>
              <a:solidFill>
                <a:srgbClr val="33CC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8F2-4482-B623-B5B2937D9298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8F2-4482-B623-B5B2937D929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446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F2-4482-B623-B5B2937D92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'[Copy of 10_Population in the world_2019_2.0.xlsx]EN'!$A$1:$A$6</c:f>
              <c:strCache>
                <c:ptCount val="6"/>
                <c:pt idx="0">
                  <c:v>EU (2019)</c:v>
                </c:pt>
                <c:pt idx="1">
                  <c:v>China (2019)</c:v>
                </c:pt>
                <c:pt idx="2">
                  <c:v>India (2019)</c:v>
                </c:pt>
                <c:pt idx="3">
                  <c:v>Japan (2019)</c:v>
                </c:pt>
                <c:pt idx="4">
                  <c:v>Russia (2019)</c:v>
                </c:pt>
                <c:pt idx="5">
                  <c:v>United States (2019)</c:v>
                </c:pt>
              </c:strCache>
            </c:strRef>
          </c:cat>
          <c:val>
            <c:numRef>
              <c:f>'[Copy of 10_Population in the world_2019_2.0.xlsx]EN'!$B$1:$B$6</c:f>
              <c:numCache>
                <c:formatCode>General</c:formatCode>
                <c:ptCount val="6"/>
                <c:pt idx="0">
                  <c:v>513</c:v>
                </c:pt>
                <c:pt idx="1">
                  <c:v>1433</c:v>
                </c:pt>
                <c:pt idx="2">
                  <c:v>1366</c:v>
                </c:pt>
                <c:pt idx="3">
                  <c:v>127</c:v>
                </c:pt>
                <c:pt idx="4">
                  <c:v>146</c:v>
                </c:pt>
                <c:pt idx="5">
                  <c:v>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8F2-4482-B623-B5B2937D9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273902640"/>
        <c:axId val="273902248"/>
      </c:barChart>
      <c:catAx>
        <c:axId val="27390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fi-FI"/>
          </a:p>
        </c:txPr>
        <c:crossAx val="273902248"/>
        <c:crosses val="autoZero"/>
        <c:auto val="1"/>
        <c:lblAlgn val="ctr"/>
        <c:lblOffset val="100"/>
        <c:noMultiLvlLbl val="0"/>
      </c:catAx>
      <c:valAx>
        <c:axId val="273902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390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'[14_EU population_Brexit_edit_notyetfinished.xlsx]EN'!$A$1:$A$27</c:f>
              <c:strCache>
                <c:ptCount val="27"/>
                <c:pt idx="0">
                  <c:v>Germany</c:v>
                </c:pt>
                <c:pt idx="1">
                  <c:v>France</c:v>
                </c:pt>
                <c:pt idx="2">
                  <c:v>Italy</c:v>
                </c:pt>
                <c:pt idx="3">
                  <c:v>Spain</c:v>
                </c:pt>
                <c:pt idx="4">
                  <c:v>Poland</c:v>
                </c:pt>
                <c:pt idx="5">
                  <c:v>Romania</c:v>
                </c:pt>
                <c:pt idx="6">
                  <c:v>Netherlands</c:v>
                </c:pt>
                <c:pt idx="7">
                  <c:v>Belgium</c:v>
                </c:pt>
                <c:pt idx="8">
                  <c:v>Greece</c:v>
                </c:pt>
                <c:pt idx="9">
                  <c:v>Czechia</c:v>
                </c:pt>
                <c:pt idx="10">
                  <c:v>Portugal</c:v>
                </c:pt>
                <c:pt idx="11">
                  <c:v>Sweden</c:v>
                </c:pt>
                <c:pt idx="12">
                  <c:v>Hungary</c:v>
                </c:pt>
                <c:pt idx="13">
                  <c:v>Austria</c:v>
                </c:pt>
                <c:pt idx="14">
                  <c:v>Bulgaria</c:v>
                </c:pt>
                <c:pt idx="15">
                  <c:v>Denmark</c:v>
                </c:pt>
                <c:pt idx="16">
                  <c:v>Finland</c:v>
                </c:pt>
                <c:pt idx="17">
                  <c:v>Slovakia</c:v>
                </c:pt>
                <c:pt idx="18">
                  <c:v>Ireland</c:v>
                </c:pt>
                <c:pt idx="19">
                  <c:v>Croatia</c:v>
                </c:pt>
                <c:pt idx="20">
                  <c:v>Lithuania</c:v>
                </c:pt>
                <c:pt idx="21">
                  <c:v>Slovenia</c:v>
                </c:pt>
                <c:pt idx="22">
                  <c:v>Latvia</c:v>
                </c:pt>
                <c:pt idx="23">
                  <c:v>Estonia</c:v>
                </c:pt>
                <c:pt idx="24">
                  <c:v>Cyprus</c:v>
                </c:pt>
                <c:pt idx="25">
                  <c:v>Luxembourg</c:v>
                </c:pt>
                <c:pt idx="26">
                  <c:v>Malta</c:v>
                </c:pt>
              </c:strCache>
            </c:strRef>
          </c:cat>
          <c:val>
            <c:numRef>
              <c:f>'[14_EU population_Brexit_edit_notyetfinished.xlsx]EN'!$D$1:$D$27</c:f>
              <c:numCache>
                <c:formatCode>General</c:formatCode>
                <c:ptCount val="27"/>
                <c:pt idx="0">
                  <c:v>82.9</c:v>
                </c:pt>
                <c:pt idx="1">
                  <c:v>67.2</c:v>
                </c:pt>
                <c:pt idx="2">
                  <c:v>60.4</c:v>
                </c:pt>
                <c:pt idx="3">
                  <c:v>46.7</c:v>
                </c:pt>
                <c:pt idx="4">
                  <c:v>38</c:v>
                </c:pt>
                <c:pt idx="5">
                  <c:v>19.5</c:v>
                </c:pt>
                <c:pt idx="6">
                  <c:v>17.2</c:v>
                </c:pt>
                <c:pt idx="7">
                  <c:v>11.4</c:v>
                </c:pt>
                <c:pt idx="8">
                  <c:v>10.7</c:v>
                </c:pt>
                <c:pt idx="9">
                  <c:v>10.6</c:v>
                </c:pt>
                <c:pt idx="10">
                  <c:v>10.3</c:v>
                </c:pt>
                <c:pt idx="11">
                  <c:v>10.1</c:v>
                </c:pt>
                <c:pt idx="12">
                  <c:v>9.8000000000000007</c:v>
                </c:pt>
                <c:pt idx="13">
                  <c:v>8.8000000000000007</c:v>
                </c:pt>
                <c:pt idx="14">
                  <c:v>7.1</c:v>
                </c:pt>
                <c:pt idx="15">
                  <c:v>5.8</c:v>
                </c:pt>
                <c:pt idx="16">
                  <c:v>5.5</c:v>
                </c:pt>
                <c:pt idx="17">
                  <c:v>5.4</c:v>
                </c:pt>
                <c:pt idx="18">
                  <c:v>4.8</c:v>
                </c:pt>
                <c:pt idx="19">
                  <c:v>4.0999999999999996</c:v>
                </c:pt>
                <c:pt idx="20">
                  <c:v>2.8</c:v>
                </c:pt>
                <c:pt idx="21">
                  <c:v>2</c:v>
                </c:pt>
                <c:pt idx="22">
                  <c:v>1.9</c:v>
                </c:pt>
                <c:pt idx="23">
                  <c:v>1.3</c:v>
                </c:pt>
                <c:pt idx="24">
                  <c:v>0.9</c:v>
                </c:pt>
                <c:pt idx="25">
                  <c:v>0.6</c:v>
                </c:pt>
                <c:pt idx="2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0E-47ED-A23A-D96056C84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-27"/>
        <c:axId val="477093656"/>
        <c:axId val="477099536"/>
      </c:barChart>
      <c:catAx>
        <c:axId val="47709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fi-FI"/>
          </a:p>
        </c:txPr>
        <c:crossAx val="477099536"/>
        <c:crosses val="autoZero"/>
        <c:auto val="1"/>
        <c:lblAlgn val="ctr"/>
        <c:lblOffset val="100"/>
        <c:noMultiLvlLbl val="0"/>
      </c:catAx>
      <c:valAx>
        <c:axId val="477099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7093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0.07168</cdr:x>
      <cdr:y>0.83681</cdr:y>
    </cdr:from>
    <cdr:to>
      <cdr:x>0.18717</cdr:x>
      <cdr:y>0.89162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7598" y="3299840"/>
          <a:ext cx="656705" cy="21613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BE" sz="1100" dirty="0"/>
            <a:t>(2020)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092F3A-1FEA-4EBA-A36F-9BA79A2C49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01" cy="49227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2D495-9CBC-45E8-9AFF-1BDAAB6857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770" y="0"/>
            <a:ext cx="2946301" cy="49227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pPr>
              <a:defRPr/>
            </a:pPr>
            <a:fld id="{A5BF19C4-7644-434E-A6A5-E7F3CEEB7132}" type="datetimeFigureOut">
              <a:rPr lang="en-GB"/>
              <a:pPr>
                <a:defRPr/>
              </a:pPr>
              <a:t>07/04/2020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05D32-F91E-4102-B3C9-B2A3C495A6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789"/>
            <a:ext cx="2946301" cy="49227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7331D-7D78-47A9-A6A8-F1B3BFAC2D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770" y="9378789"/>
            <a:ext cx="2946301" cy="49227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7D7309-FB63-4A36-B5E6-7FFB06BC199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914F47-9AE5-4B22-B2F6-4CB4D77659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01" cy="493874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64ADE-62D2-47F1-8E0E-0BEC1914084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770" y="0"/>
            <a:ext cx="2946301" cy="493874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pPr>
              <a:defRPr/>
            </a:pPr>
            <a:fld id="{09110A1F-5142-453F-9A62-7C65D3422BF7}" type="datetimeFigureOut">
              <a:rPr lang="en-GB"/>
              <a:pPr>
                <a:defRPr/>
              </a:pPr>
              <a:t>07/04/2020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FD88CFE-CF83-4113-8DF0-6968CE0612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6915224-C044-45A0-981A-8FF6E7C3A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806" y="4751129"/>
            <a:ext cx="5440066" cy="388685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0DAB7-05D8-4C1D-98CC-434269BD0B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789"/>
            <a:ext cx="2946301" cy="493874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E5CFF-323A-466E-93CF-817EB593F5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770" y="9378789"/>
            <a:ext cx="2946301" cy="493874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3D9B33-DA56-478F-BDFC-FAE5797DAE1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5680DFCD-D443-4F60-9E09-B8E4C6DC20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DC315F4-0254-4335-B0FA-C2B779600C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F4A8C45E-882D-4599-934E-215C7A0B8F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584" indent="-2854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546" indent="-2277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644" indent="-2277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9345" indent="-2277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1254" indent="-2277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3163" indent="-2277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5072" indent="-2277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6982" indent="-2277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7734B30-6E36-4193-A604-8CAA6C328512}" type="slidenum">
              <a:rPr lang="en-GB" altLang="en-US" smtClean="0"/>
              <a:pPr/>
              <a:t>1</a:t>
            </a:fld>
            <a:endParaRPr lang="en-GB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D9B33-DA56-478F-BDFC-FAE5797DAE1F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66885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E68AF6BA-0C18-46A4-9628-2BC7456424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616393A5-A7A7-4959-A458-63EF92F12F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7194A073-4FF3-4E25-A5C5-A57EEAA2DD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2D1CC4C-43D7-4F9C-8FAD-FD38319B7104}" type="slidenum">
              <a:rPr lang="en-GB" altLang="en-US" smtClean="0">
                <a:solidFill>
                  <a:srgbClr val="000000"/>
                </a:solidFill>
              </a:rPr>
              <a:pPr/>
              <a:t>2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73AC823E-8C80-467D-B4FA-F29B81AF58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BBC5040-B7BC-4953-B590-330C60258695}" type="slidenum">
              <a:rPr lang="fr-FR" altLang="nl-BE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3</a:t>
            </a:fld>
            <a:endParaRPr lang="fr-FR" altLang="nl-B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16FA00F4-B72E-4043-8740-A611B99A2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F174CC4-30C5-4B22-BAF9-D8902D881F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nl-B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E58B55A-4522-4811-AFCA-068579F024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D3746C5-95EE-476D-8B8C-DC945A0B1577}" type="slidenum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4</a:t>
            </a:fld>
            <a:endParaRPr lang="fr-FR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EE18591E-D1C5-4D47-81EB-6F85950AA7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F645AA1F-C105-4E41-89E1-78D58EEE3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3FEF075C-9B8E-4C5A-8CB7-41170CC7AB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476E1DF-4EAB-4B37-9A8E-3265B0AF9F25}" type="slidenum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5</a:t>
            </a:fld>
            <a:endParaRPr lang="fr-FR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7A2A25C-C844-4482-B663-F41452BD19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5DB208D-037F-4067-B57C-E5EC82307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E76F9C03-CC94-4DD7-8E07-7BF250F4A1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980AB0CF-09F3-4310-927E-B12DFB0E66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BBD8AD37-BF27-497D-B89E-9C9FA33F1A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975D674-21C2-442B-8699-B3B026344BFD}" type="slidenum">
              <a:rPr lang="en-GB" altLang="en-US" smtClean="0">
                <a:solidFill>
                  <a:srgbClr val="000000"/>
                </a:solidFill>
              </a:rPr>
              <a:pPr/>
              <a:t>6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4B50308-53B3-4A24-8ED6-8625A94DFBD2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5291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D9B33-DA56-478F-BDFC-FAE5797DAE1F}" type="slidenum">
              <a:rPr lang="en-GB" altLang="en-US" smtClean="0"/>
              <a:pPr>
                <a:defRPr/>
              </a:pPr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85155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17268A4E-F311-4347-B413-0B33C8F6E4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602" indent="-2886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773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682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8591" indent="-2309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BFA8E42-3F72-4D2D-AEEB-8AFC49CC0F3F}" type="slidenum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9</a:t>
            </a:fld>
            <a:endParaRPr lang="fr-FR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5D8CB66-83A8-4A86-9D98-DC3B8EF76D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E4C5E6D5-526A-4001-8B31-43260997D0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E5B3D-B12C-4EBB-AF21-C63B95049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8D781-8F57-45F5-8980-CA68E501E077}" type="datetimeFigureOut">
              <a:rPr lang="nl-BE"/>
              <a:pPr>
                <a:defRPr/>
              </a:pPr>
              <a:t>7/04/2020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3D9BD-6CB0-4F62-8F52-87203457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C70AC-2505-4C7F-A408-8026E8BF7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731C1-D2A3-45A1-A7CF-46CED953D6D1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297211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869DD-15DB-48FC-B599-9AE8EDCBE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5CB3F-008F-4DC8-8D69-665375E3E3DB}" type="datetimeFigureOut">
              <a:rPr lang="nl-BE"/>
              <a:pPr>
                <a:defRPr/>
              </a:pPr>
              <a:t>7/04/2020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5E195-C93B-4DAE-A8F3-1E9584F9D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FE88-76AE-4388-BCC0-1256F9A0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5F49F-88AF-4E19-8942-8CCF656F5387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108503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F9793-B20F-471E-8D88-9A3650199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68AAB-E886-4AB7-BFB8-D284E2228079}" type="datetimeFigureOut">
              <a:rPr lang="nl-BE"/>
              <a:pPr>
                <a:defRPr/>
              </a:pPr>
              <a:t>7/04/2020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BD53D-1B55-4DB3-BCF2-8B36BCE1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44CED-4591-421E-B77E-C65CC9BD8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29449-8035-4F17-B0B9-1DE5A133D6C4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3114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515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6652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261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690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0944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2667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91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16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E3DC5-63C5-4010-B2CA-44A31156E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E4DFE-EE5F-4923-B2AD-20A05AA5D0FA}" type="datetimeFigureOut">
              <a:rPr lang="nl-BE"/>
              <a:pPr>
                <a:defRPr/>
              </a:pPr>
              <a:t>7/04/2020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0C6EC-B8DB-4F81-BE90-718A8969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EABF8-83C8-4AC4-8369-1A86DAF3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217EE-860F-4A3C-B2C6-70BE4EA9908A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1893320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539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8779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408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408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3745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42791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1435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CBE1F-1ED5-4A3E-9475-BA42F704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7F565-18DA-4147-9680-0850D36237A1}" type="datetimeFigureOut">
              <a:rPr lang="nl-BE"/>
              <a:pPr>
                <a:defRPr/>
              </a:pPr>
              <a:t>7/04/2020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F7101-7B4E-4C36-B483-B61C39A2D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2A3B4-D387-4B25-A872-50E8CF59C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D277C-5479-4ABB-BCCC-A5723C08B6E9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3776684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2FE32-37E6-486A-94ED-CC86E4619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FCB18-8C7C-4F3F-BC81-57F5B8D56B96}" type="datetimeFigureOut">
              <a:rPr lang="nl-BE"/>
              <a:pPr>
                <a:defRPr/>
              </a:pPr>
              <a:t>7/04/2020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17DAA-F82A-45BA-A4DD-021C78034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063EC-60C5-474F-8401-36C5D1A9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C837C-0305-4E29-8D35-F55BDEEFD2D1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1318452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F6197-8F40-40CA-BD7C-06E47B481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258B-3E31-442A-B8F5-6721B2B5D691}" type="datetimeFigureOut">
              <a:rPr lang="nl-BE"/>
              <a:pPr>
                <a:defRPr/>
              </a:pPr>
              <a:t>7/04/2020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685CC-5391-4C67-AE19-B853BD644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ECC9A-F805-4E33-B336-E859B8BAB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048D4-BAB5-4AFC-9D36-08C337CA2FC8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4242742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07B327-94E3-4CA7-AE90-B5812181F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60E59-B8B6-4781-88A3-1559BD2D7CD2}" type="datetimeFigureOut">
              <a:rPr lang="nl-BE"/>
              <a:pPr>
                <a:defRPr/>
              </a:pPr>
              <a:t>7/04/2020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11B0E7-586A-4F17-B28B-A85D05B4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D3A8BC-6D3B-4862-9ABF-D68A8520A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DA571-46A1-4C32-9645-660263E8C9E0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72633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7A5E7C4-88A4-4F0B-BE21-488CC839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24E78-FE55-4A92-805E-878A59A2B206}" type="datetimeFigureOut">
              <a:rPr lang="nl-BE"/>
              <a:pPr>
                <a:defRPr/>
              </a:pPr>
              <a:t>7/04/2020</a:t>
            </a:fld>
            <a:endParaRPr lang="nl-BE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7AA0311-F1CA-4196-BBD7-0AA0B373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7FC773-96D8-400C-82E8-E84E625A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39805-39DC-47C5-8471-F9BCCCC4196E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1661508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1964028-5192-4CB0-B380-2DBC5A85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019CC-7494-4F8D-B8B0-7A4151DDCE17}" type="datetimeFigureOut">
              <a:rPr lang="nl-BE"/>
              <a:pPr>
                <a:defRPr/>
              </a:pPr>
              <a:t>7/04/2020</a:t>
            </a:fld>
            <a:endParaRPr lang="nl-BE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DF8594C-15C8-4DA0-9835-9A5312E5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1FC9DD-3186-4D6A-BDA4-C0B48412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1FF3-07C6-4165-877E-E96B0701823F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283394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9AA0-A185-45F3-90F1-8660EB37A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DC9C-52D2-40AD-9221-A44214E33076}" type="datetimeFigureOut">
              <a:rPr lang="nl-BE"/>
              <a:pPr>
                <a:defRPr/>
              </a:pPr>
              <a:t>7/04/2020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A15A8-EEA1-47A1-B123-944EC195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4FD25-4C60-4ADC-8B7C-BD1977A7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5FA2E-3B2E-4780-8F52-849B21E64F4D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62549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D2E8FE0-3ADE-418F-AF87-8C1444D62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56F6A-F465-49D5-8DFC-6B42B21BC905}" type="datetimeFigureOut">
              <a:rPr lang="nl-BE"/>
              <a:pPr>
                <a:defRPr/>
              </a:pPr>
              <a:t>7/04/2020</a:t>
            </a:fld>
            <a:endParaRPr lang="nl-BE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3CEEE2A-F033-446C-BEAA-BA26ABE6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55E097E-DF41-4273-A6AC-D28D1DA0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35D36-0E9A-4460-B746-3C0F3308B66D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40319284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0EA9DC-4D34-45B4-A567-310998C1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F749F-3D1F-4EF7-934A-0821443E5162}" type="datetimeFigureOut">
              <a:rPr lang="nl-BE"/>
              <a:pPr>
                <a:defRPr/>
              </a:pPr>
              <a:t>7/04/2020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A45266-D667-4C99-8FD5-A16E41013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B6B809-24AC-4BE7-94BF-4066CDEA2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9D11D-14B5-4BBB-83F5-3D86F601EB84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25126825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13689D-B573-4867-B954-0D2AD8F6C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368F-1A95-4109-8F00-30C15A668121}" type="datetimeFigureOut">
              <a:rPr lang="nl-BE"/>
              <a:pPr>
                <a:defRPr/>
              </a:pPr>
              <a:t>7/04/2020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08806B-3070-4BCB-A851-CC2F837B5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576050-88FC-4F37-8C75-3CA80640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BE6C5-D34D-4DEB-A078-B73FE0E06A3C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25565164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BCBDD-3F94-4DBF-BEE3-5A0AD1E3B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3C418-4265-4707-BD35-59EA3562EE31}" type="datetimeFigureOut">
              <a:rPr lang="nl-BE"/>
              <a:pPr>
                <a:defRPr/>
              </a:pPr>
              <a:t>7/04/2020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580CC-7F0D-48F4-8C00-A1DCC07B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F3AFA-D25E-4EFF-86BD-1338B6DB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12600-C5FF-4C4F-8E18-BBEF32622F9E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3175446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33CA7-086E-459C-AE9C-AF56A232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3CD84-AA76-4E7B-8883-B8942D3EAD21}" type="datetimeFigureOut">
              <a:rPr lang="nl-BE"/>
              <a:pPr>
                <a:defRPr/>
              </a:pPr>
              <a:t>7/04/2020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7D985-D997-414D-956F-80788E6DA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60F06-720B-4786-8F2C-E227A4552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B917F-6C84-41A5-BF3C-797F40A75D8C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1000824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489B1-86F2-4FB6-BBB3-628BAA8C3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461F2-A9B3-4CB2-8749-4EAF6EEF808A}" type="datetimeFigureOut">
              <a:rPr lang="nl-BE"/>
              <a:pPr>
                <a:defRPr/>
              </a:pPr>
              <a:t>7/04/2020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76058-7ADA-414F-8FF9-EC00C5B29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38605-7F77-4A1C-8497-C57C84D7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1E38D-D831-4D1F-8D61-F27307294EE4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6714492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3CB87-2FF1-4251-BB40-7EF63399D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8EB2C-B662-4290-A97D-E57309792123}" type="datetimeFigureOut">
              <a:rPr lang="nl-BE"/>
              <a:pPr>
                <a:defRPr/>
              </a:pPr>
              <a:t>7/04/2020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41BED-AD8A-48C4-8782-2BD7A473F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A46BF-F03A-4A90-BCFC-0587574D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395BD-70E2-4211-A565-34C9585F3A19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38655607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38C61-8368-4468-956C-F4E7CE89A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CF791-53F3-470D-AB92-9F120BAC5DCE}" type="datetimeFigureOut">
              <a:rPr lang="nl-BE"/>
              <a:pPr>
                <a:defRPr/>
              </a:pPr>
              <a:t>7/04/2020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BB0FD-10AA-445C-8CF7-7A20A76F9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E22E5-FF13-4712-83EA-BA11A164E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68C33-02A2-4ADF-8E13-E2F7AF34FFA7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112585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F1BA7B-3FE4-46E9-8979-FF8D2C78C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F42AA-FE29-4169-A3FA-85A549762B3D}" type="datetimeFigureOut">
              <a:rPr lang="nl-BE"/>
              <a:pPr>
                <a:defRPr/>
              </a:pPr>
              <a:t>7/04/2020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A85934-337A-424E-8492-75036CF8C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491185-9A97-4FA3-8311-207E7085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4A9E0-35DD-4592-AF92-5D4B122EBE59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5767046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7A1659A-DBA7-408D-A166-88352D37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2E0D4-36A5-4430-976A-1D1B76298B7C}" type="datetimeFigureOut">
              <a:rPr lang="nl-BE"/>
              <a:pPr>
                <a:defRPr/>
              </a:pPr>
              <a:t>7/04/2020</a:t>
            </a:fld>
            <a:endParaRPr lang="nl-BE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086268-EECC-42F3-91BB-CED3DB3F0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350E147-C8E0-4CFF-B9E8-4E751606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0E01C-CD2F-4F8B-A263-91241A5969EB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419708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C6BE46-0A5A-43CF-892A-7496DC814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1BA60-18B5-4C89-B7B5-A1520A949D6A}" type="datetimeFigureOut">
              <a:rPr lang="nl-BE"/>
              <a:pPr>
                <a:defRPr/>
              </a:pPr>
              <a:t>7/04/2020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D66E96-4961-4322-9155-77586C5EB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B9E0EB-761C-4683-88F2-08084FCD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CDEF4-D384-45FB-9B7E-16DDEB00034F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169501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BBC4235-5A70-4666-A051-AFD349241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F3C3B-3E87-4FC6-8B46-7D3002882FAE}" type="datetimeFigureOut">
              <a:rPr lang="nl-BE"/>
              <a:pPr>
                <a:defRPr/>
              </a:pPr>
              <a:t>7/04/2020</a:t>
            </a:fld>
            <a:endParaRPr lang="nl-BE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B60834-ABDD-49A8-9214-B69E197BA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E35281-787E-4BE5-826C-FDC3A85B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8105B-5FD7-444A-B0A5-49E525C3FD22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932127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DCA687F-C82C-4B95-BDF7-ACA0BC9A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8F771-9FAF-4C5C-AA07-0D57FCF5C453}" type="datetimeFigureOut">
              <a:rPr lang="nl-BE"/>
              <a:pPr>
                <a:defRPr/>
              </a:pPr>
              <a:t>7/04/2020</a:t>
            </a:fld>
            <a:endParaRPr lang="nl-BE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B3C95A0-FD2F-4C16-BD80-19AAE1436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73019D-04D2-4D5E-B6D6-657AC6F7C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67F49-7388-49ED-B59E-41DA6D12C652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20643084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46A450-3EAD-4F5C-9031-D2ACAF03F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916DA-6FF0-435E-BE50-5F1B8D466D2A}" type="datetimeFigureOut">
              <a:rPr lang="nl-BE"/>
              <a:pPr>
                <a:defRPr/>
              </a:pPr>
              <a:t>7/04/2020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421769-512E-4A48-BFE6-AE0BD4CF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211239-9201-4567-8855-AB216216E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CABE4-529A-4581-B187-317923B33B8C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269719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C61461-8E17-49CC-A0FE-5A26D87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D6117-B0AD-42EF-93BA-53597B9D9AC3}" type="datetimeFigureOut">
              <a:rPr lang="nl-BE"/>
              <a:pPr>
                <a:defRPr/>
              </a:pPr>
              <a:t>7/04/2020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E7802B-DC05-4205-BB44-4ADBA0C1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B36FC9-13C9-49FF-8530-1D134B46D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B5CAA-8F5A-4192-9B62-A363EFE23443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23199903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3A74A-ACA2-46BF-98BF-8938CE2FD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FB375-CCA8-47BB-93B5-884420994843}" type="datetimeFigureOut">
              <a:rPr lang="nl-BE"/>
              <a:pPr>
                <a:defRPr/>
              </a:pPr>
              <a:t>7/04/2020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A55D9-7A3B-4208-B24E-275269567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C9C7-4DFC-4498-8F94-47205AFC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338E9-3098-401C-8BFA-7B0D437342F9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30726939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2E4AA-8228-48C3-8721-0E4FE6FD9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DA51D-9B80-4D1B-8932-4A40F26F3651}" type="datetimeFigureOut">
              <a:rPr lang="nl-BE"/>
              <a:pPr>
                <a:defRPr/>
              </a:pPr>
              <a:t>7/04/2020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02134-4DA9-4AE3-B464-EDAFDD029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655F0-BD19-43FB-BA77-864ED1C6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49598-297E-49CC-BC7A-3EBDEADA714A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356667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E51BF5-A714-4929-B228-CCFA85283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C385E-9DA5-4D18-A788-8D318B6744C0}" type="datetimeFigureOut">
              <a:rPr lang="nl-BE"/>
              <a:pPr>
                <a:defRPr/>
              </a:pPr>
              <a:t>7/04/2020</a:t>
            </a:fld>
            <a:endParaRPr lang="nl-BE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5E6C60A-D426-4392-8965-8A86B1D3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4E79244-78C0-4EEB-8078-5418BC7F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A8918-FB51-4C93-918F-E4A3E89B56DA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51564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1AF0626-99FE-4136-99C7-77D15E238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FFC1A-E567-43ED-8D52-D403430B3C90}" type="datetimeFigureOut">
              <a:rPr lang="nl-BE"/>
              <a:pPr>
                <a:defRPr/>
              </a:pPr>
              <a:t>7/04/2020</a:t>
            </a:fld>
            <a:endParaRPr lang="nl-BE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4166383-AD8B-43D5-85B0-448CB2311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7B0B377-5E4C-45EF-843F-8642A5FC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278F2-35C6-4549-8B27-28EF5055DC2B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103771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888312-1842-4A3B-879B-95E608ACB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3924B-D381-43AD-851D-D8CA4149157A}" type="datetimeFigureOut">
              <a:rPr lang="nl-BE"/>
              <a:pPr>
                <a:defRPr/>
              </a:pPr>
              <a:t>7/04/2020</a:t>
            </a:fld>
            <a:endParaRPr lang="nl-BE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0A11619-90DC-4322-B091-93FEE97CB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37A87E-0FA0-4A17-9F9D-14359FC4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EF45D-307B-4173-ADB0-E8A1D0EF698C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293615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D79B25-22A6-4636-9136-3A59092CD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BC931-B8CB-4595-ADDD-D3C2289E51F4}" type="datetimeFigureOut">
              <a:rPr lang="nl-BE"/>
              <a:pPr>
                <a:defRPr/>
              </a:pPr>
              <a:t>7/04/2020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F02EDC-D92A-46EE-AAE8-810858280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42E3B6-8BDC-4A83-851E-E36241D30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ABF20-D904-4329-BFCC-0E7496EA7291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18435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8E0315-8F49-45D9-B0D0-25237CB7D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303AC-42F2-47F8-8393-0F371AE1871B}" type="datetimeFigureOut">
              <a:rPr lang="nl-BE"/>
              <a:pPr>
                <a:defRPr/>
              </a:pPr>
              <a:t>7/04/2020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216DC9-7821-4224-94E6-1C292A3FA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30FA42-682E-4EB4-BF5B-9FCB47F66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4287-FC62-4F5C-A259-5642004A77CD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84084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6917A45-A5C6-4EDF-B05D-33D024131F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A84F134-71DB-46A6-9A36-B9EF9F3619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E958E-B277-4D51-A639-648C63729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461C1E-D494-4533-85A1-25449EEF361E}" type="datetimeFigureOut">
              <a:rPr lang="nl-BE"/>
              <a:pPr>
                <a:defRPr/>
              </a:pPr>
              <a:t>7/04/2020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AA407-4AD4-4FAF-997B-6C0CBFCBD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E10FA-ACFE-4712-B9E6-EAB670B5C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FE65696-181B-4441-B5C5-A6A79D7CCB78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66C09C7-774D-4717-87D7-DEF6376548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7427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et modifiez le titre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2A8061C-C606-4C9D-8299-7B3EEE869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les styles du texte du masque</a:t>
            </a:r>
          </a:p>
          <a:p>
            <a:pPr lvl="1"/>
            <a:r>
              <a:rPr lang="en-US" altLang="en-US"/>
              <a:t>Deuxième niveau</a:t>
            </a:r>
          </a:p>
          <a:p>
            <a:pPr lvl="2"/>
            <a:r>
              <a:rPr lang="en-US" altLang="en-US"/>
              <a:t>Troisième niveau</a:t>
            </a:r>
          </a:p>
          <a:p>
            <a:pPr lvl="3"/>
            <a:r>
              <a:rPr lang="en-US" altLang="en-US"/>
              <a:t>Quatrième niveau</a:t>
            </a:r>
          </a:p>
          <a:p>
            <a:pPr lvl="4"/>
            <a:r>
              <a:rPr lang="en-US" altLang="en-US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D487D579-7CA3-4488-9B58-84F350D985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24420FF7-FCB8-433B-AA23-738F177770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884A6-699E-4F85-895C-217F14467C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A0D81DD-6287-493A-B56F-7F9A2F3EBF24}" type="datetimeFigureOut">
              <a:rPr lang="nl-BE"/>
              <a:pPr>
                <a:defRPr/>
              </a:pPr>
              <a:t>7/04/2020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DAEAE-4AB8-4482-BDDA-C5B4BDFEB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C137-FB27-440B-A330-BA39259B1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1E8A56A-1FC6-4546-B2F9-03D06ECFCDC6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75BB37E5-C80F-4F88-9C5F-0667ACD5565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B4951299-1253-482E-AEB9-B8CF8A8036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AF387-84E1-40CA-A4A1-10CAF66D65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E38BA7-4B7E-4367-98DA-463BFB9F0C80}" type="datetimeFigureOut">
              <a:rPr lang="nl-BE"/>
              <a:pPr>
                <a:defRPr/>
              </a:pPr>
              <a:t>7/04/2020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A1038-5E9E-40FD-A956-C126CCD0A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2D572-D6AB-41E5-B273-9BA4A7EB1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22ED657-FF79-4433-AAAE-AE65C508BE45}" type="slidenum">
              <a:rPr lang="nl-BE" altLang="en-US"/>
              <a:pPr>
                <a:defRPr/>
              </a:pPr>
              <a:t>‹#›</a:t>
            </a:fld>
            <a:endParaRPr lang="nl-BE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>
            <a:extLst>
              <a:ext uri="{FF2B5EF4-FFF2-40B4-BE49-F238E27FC236}">
                <a16:creationId xmlns:a16="http://schemas.microsoft.com/office/drawing/2014/main" id="{EBFB12F0-52F5-4685-8C5F-FBE237F66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13" y="0"/>
            <a:ext cx="7886700" cy="723900"/>
          </a:xfrm>
        </p:spPr>
        <p:txBody>
          <a:bodyPr/>
          <a:lstStyle/>
          <a:p>
            <a:pPr eaLnBrk="1" hangingPunct="1"/>
            <a:r>
              <a:rPr lang="fr-BE" alt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European Union: 446 million people – 27 countries</a:t>
            </a:r>
            <a:endParaRPr lang="nl-BE" alt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749" y="896814"/>
            <a:ext cx="6100065" cy="58532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13C5F2E1-D655-452B-A9D0-840467793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34950"/>
            <a:ext cx="78867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BE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Three key players</a:t>
            </a:r>
            <a:endParaRPr lang="nl-BE" alt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5B0BF5C-F949-5E4A-8653-20EF78B17CB5}"/>
              </a:ext>
            </a:extLst>
          </p:cNvPr>
          <p:cNvSpPr txBox="1">
            <a:spLocks/>
          </p:cNvSpPr>
          <p:nvPr/>
        </p:nvSpPr>
        <p:spPr>
          <a:xfrm>
            <a:off x="3440113" y="1316038"/>
            <a:ext cx="4411662" cy="118586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The European Parliament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-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voice of the people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David Sassoli, President of the European Parliament</a:t>
            </a:r>
            <a:endParaRPr lang="nl-BE" sz="1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461A2-2354-044C-AEDA-657C91F0453C}"/>
              </a:ext>
            </a:extLst>
          </p:cNvPr>
          <p:cNvSpPr txBox="1">
            <a:spLocks/>
          </p:cNvSpPr>
          <p:nvPr/>
        </p:nvSpPr>
        <p:spPr>
          <a:xfrm>
            <a:off x="3554413" y="2887663"/>
            <a:ext cx="3960812" cy="13001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The European Council and the Council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-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voice of the Member States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Charles Michel, President of the European Council</a:t>
            </a:r>
            <a:endParaRPr lang="nl-BE" sz="1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7C664C3-14BC-D74F-8F17-A31E0504651A}"/>
              </a:ext>
            </a:extLst>
          </p:cNvPr>
          <p:cNvSpPr txBox="1">
            <a:spLocks/>
          </p:cNvSpPr>
          <p:nvPr/>
        </p:nvSpPr>
        <p:spPr>
          <a:xfrm>
            <a:off x="3554413" y="4808538"/>
            <a:ext cx="4297362" cy="13001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The European Commission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- promoting the common interest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Ursula von der Leyen, 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President of the European Commission</a:t>
            </a:r>
            <a:endParaRPr lang="nl-BE" sz="1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</a:endParaRPr>
          </a:p>
        </p:txBody>
      </p:sp>
      <p:pic>
        <p:nvPicPr>
          <p:cNvPr id="67590" name="Picture 1">
            <a:extLst>
              <a:ext uri="{FF2B5EF4-FFF2-40B4-BE49-F238E27FC236}">
                <a16:creationId xmlns:a16="http://schemas.microsoft.com/office/drawing/2014/main" id="{F224A1A9-6B61-47AB-816C-0BCBBE90B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4772025"/>
            <a:ext cx="1382712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6">
            <a:extLst>
              <a:ext uri="{FF2B5EF4-FFF2-40B4-BE49-F238E27FC236}">
                <a16:creationId xmlns:a16="http://schemas.microsoft.com/office/drawing/2014/main" id="{0E2CF962-13EC-4E11-8986-C699581C9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365" r="-2" b="-2"/>
          <a:stretch>
            <a:fillRect/>
          </a:stretch>
        </p:blipFill>
        <p:spPr bwMode="auto">
          <a:xfrm>
            <a:off x="1906588" y="3046413"/>
            <a:ext cx="1382712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5">
            <a:extLst>
              <a:ext uri="{FF2B5EF4-FFF2-40B4-BE49-F238E27FC236}">
                <a16:creationId xmlns:a16="http://schemas.microsoft.com/office/drawing/2014/main" id="{4F29D8D8-6EDF-499D-BA0D-7CCB647AE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1135063"/>
            <a:ext cx="1347787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>
            <a:extLst>
              <a:ext uri="{FF2B5EF4-FFF2-40B4-BE49-F238E27FC236}">
                <a16:creationId xmlns:a16="http://schemas.microsoft.com/office/drawing/2014/main" id="{2389A7F8-D92C-4C8A-863D-F0FFFEC89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1344613"/>
            <a:ext cx="82867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15">
            <a:extLst>
              <a:ext uri="{FF2B5EF4-FFF2-40B4-BE49-F238E27FC236}">
                <a16:creationId xmlns:a16="http://schemas.microsoft.com/office/drawing/2014/main" id="{820AE584-C1EA-48B5-945E-E9A9F5126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3408363"/>
            <a:ext cx="201612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 dirty="0">
                <a:solidFill>
                  <a:srgbClr val="595959"/>
                </a:solidFill>
                <a:latin typeface="Verdana" panose="020B0604030504040204" pitchFamily="34" charset="0"/>
              </a:rPr>
              <a:t>Konrad Adenauer</a:t>
            </a:r>
          </a:p>
        </p:txBody>
      </p:sp>
      <p:sp>
        <p:nvSpPr>
          <p:cNvPr id="15364" name="Text Box 16">
            <a:extLst>
              <a:ext uri="{FF2B5EF4-FFF2-40B4-BE49-F238E27FC236}">
                <a16:creationId xmlns:a16="http://schemas.microsoft.com/office/drawing/2014/main" id="{74778F95-E1D9-4616-A83A-4DAB92CFF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5845175"/>
            <a:ext cx="2016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1200" dirty="0">
                <a:solidFill>
                  <a:srgbClr val="595959"/>
                </a:solidFill>
                <a:latin typeface="Verdana" panose="020B0604030504040204" pitchFamily="34" charset="0"/>
              </a:rPr>
              <a:t>Robert Schuman</a:t>
            </a:r>
          </a:p>
        </p:txBody>
      </p:sp>
      <p:sp>
        <p:nvSpPr>
          <p:cNvPr id="15365" name="Text Box 17">
            <a:extLst>
              <a:ext uri="{FF2B5EF4-FFF2-40B4-BE49-F238E27FC236}">
                <a16:creationId xmlns:a16="http://schemas.microsoft.com/office/drawing/2014/main" id="{0E1CEF2C-255F-4378-9D28-1723CB624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363" y="4676775"/>
            <a:ext cx="2016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solidFill>
                  <a:srgbClr val="595959"/>
                </a:solidFill>
                <a:latin typeface="Verdana" panose="020B0604030504040204" pitchFamily="34" charset="0"/>
              </a:rPr>
              <a:t>Winston Churchill</a:t>
            </a:r>
          </a:p>
        </p:txBody>
      </p:sp>
      <p:sp>
        <p:nvSpPr>
          <p:cNvPr id="15366" name="Text Box 18">
            <a:extLst>
              <a:ext uri="{FF2B5EF4-FFF2-40B4-BE49-F238E27FC236}">
                <a16:creationId xmlns:a16="http://schemas.microsoft.com/office/drawing/2014/main" id="{8EDDDC3B-83C0-4549-AE14-FF273ED94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850" y="3452813"/>
            <a:ext cx="2016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1200" dirty="0">
                <a:solidFill>
                  <a:srgbClr val="595959"/>
                </a:solidFill>
                <a:latin typeface="Verdana" panose="020B0604030504040204" pitchFamily="34" charset="0"/>
              </a:rPr>
              <a:t>Alcide De Gasperi</a:t>
            </a:r>
          </a:p>
        </p:txBody>
      </p:sp>
      <p:sp>
        <p:nvSpPr>
          <p:cNvPr id="15367" name="Text Box 19">
            <a:extLst>
              <a:ext uri="{FF2B5EF4-FFF2-40B4-BE49-F238E27FC236}">
                <a16:creationId xmlns:a16="http://schemas.microsoft.com/office/drawing/2014/main" id="{9C8AB713-5AE1-4EBF-9505-9ADCFF399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850" y="5845175"/>
            <a:ext cx="2016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1200" dirty="0">
                <a:solidFill>
                  <a:srgbClr val="595959"/>
                </a:solidFill>
                <a:latin typeface="Verdana" panose="020B0604030504040204" pitchFamily="34" charset="0"/>
              </a:rPr>
              <a:t>Jean Monnet</a:t>
            </a:r>
          </a:p>
        </p:txBody>
      </p:sp>
      <p:sp>
        <p:nvSpPr>
          <p:cNvPr id="15368" name="Content Placeholder 4">
            <a:extLst>
              <a:ext uri="{FF2B5EF4-FFF2-40B4-BE49-F238E27FC236}">
                <a16:creationId xmlns:a16="http://schemas.microsoft.com/office/drawing/2014/main" id="{0D127A2E-BED3-4E84-AF28-985F9C493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8" y="955675"/>
            <a:ext cx="6264275" cy="388938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nl-BE" sz="1800" dirty="0">
                <a:solidFill>
                  <a:srgbClr val="359A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 contribution to lasting peace and prosperity…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nl-BE" altLang="nl-BE" sz="1800" dirty="0">
              <a:solidFill>
                <a:srgbClr val="359AC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369" name="Title 3">
            <a:extLst>
              <a:ext uri="{FF2B5EF4-FFF2-40B4-BE49-F238E27FC236}">
                <a16:creationId xmlns:a16="http://schemas.microsoft.com/office/drawing/2014/main" id="{7703E01B-E216-4A4E-8DC5-781C7E86AF29}"/>
              </a:ext>
            </a:extLst>
          </p:cNvPr>
          <p:cNvSpPr txBox="1">
            <a:spLocks/>
          </p:cNvSpPr>
          <p:nvPr/>
        </p:nvSpPr>
        <p:spPr bwMode="auto">
          <a:xfrm>
            <a:off x="365125" y="0"/>
            <a:ext cx="84137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en-US" sz="2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Pioneers – </a:t>
            </a:r>
            <a:r>
              <a:rPr lang="fr-BE" altLang="en-US" sz="1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of the architects of the European project</a:t>
            </a:r>
            <a:endParaRPr lang="nl-BE" altLang="en-US" sz="1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370" name="Picture 3">
            <a:extLst>
              <a:ext uri="{FF2B5EF4-FFF2-40B4-BE49-F238E27FC236}">
                <a16:creationId xmlns:a16="http://schemas.microsoft.com/office/drawing/2014/main" id="{A30E91D1-9881-4AD1-8614-209BA5404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344613"/>
            <a:ext cx="2016125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5029079-99EF-445C-8BED-CB31A51C35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44450"/>
            <a:ext cx="7634288" cy="576263"/>
          </a:xfrm>
        </p:spPr>
        <p:txBody>
          <a:bodyPr/>
          <a:lstStyle/>
          <a:p>
            <a:pPr eaLnBrk="1" hangingPunct="1"/>
            <a:r>
              <a:rPr lang="en-GB" altLang="nl-BE" b="0" dirty="0"/>
              <a:t>The EU symbols</a:t>
            </a:r>
            <a:endParaRPr lang="en-US" altLang="nl-BE" b="0" dirty="0"/>
          </a:p>
        </p:txBody>
      </p:sp>
      <p:pic>
        <p:nvPicPr>
          <p:cNvPr id="17411" name="Picture 1">
            <a:extLst>
              <a:ext uri="{FF2B5EF4-FFF2-40B4-BE49-F238E27FC236}">
                <a16:creationId xmlns:a16="http://schemas.microsoft.com/office/drawing/2014/main" id="{0CF37186-3F0A-4616-AD93-F07089697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316038"/>
            <a:ext cx="8266113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4">
            <a:extLst>
              <a:ext uri="{FF2B5EF4-FFF2-40B4-BE49-F238E27FC236}">
                <a16:creationId xmlns:a16="http://schemas.microsoft.com/office/drawing/2014/main" id="{F3D35FEA-D755-4176-AAA9-A351E34A4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738" y="6310313"/>
            <a:ext cx="16240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BE" altLang="en-US" sz="1100" dirty="0">
                <a:solidFill>
                  <a:srgbClr val="595959"/>
                </a:solidFill>
              </a:rPr>
              <a:t>The European flag</a:t>
            </a:r>
            <a:endParaRPr lang="en-US" altLang="en-US" sz="1100" dirty="0">
              <a:solidFill>
                <a:srgbClr val="595959"/>
              </a:solidFill>
            </a:endParaRPr>
          </a:p>
        </p:txBody>
      </p:sp>
      <p:sp>
        <p:nvSpPr>
          <p:cNvPr id="17413" name="TextBox 5">
            <a:extLst>
              <a:ext uri="{FF2B5EF4-FFF2-40B4-BE49-F238E27FC236}">
                <a16:creationId xmlns:a16="http://schemas.microsoft.com/office/drawing/2014/main" id="{44D82F95-7A69-4166-98A7-EFA561E36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7538" y="3730625"/>
            <a:ext cx="19256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BE" altLang="en-US" sz="1100" dirty="0">
                <a:solidFill>
                  <a:srgbClr val="595959"/>
                </a:solidFill>
              </a:rPr>
              <a:t>The European anthem</a:t>
            </a:r>
            <a:endParaRPr lang="en-US" altLang="en-US" sz="1100" dirty="0">
              <a:solidFill>
                <a:srgbClr val="595959"/>
              </a:solidFill>
            </a:endParaRPr>
          </a:p>
        </p:txBody>
      </p:sp>
      <p:sp>
        <p:nvSpPr>
          <p:cNvPr id="17414" name="TextBox 11">
            <a:extLst>
              <a:ext uri="{FF2B5EF4-FFF2-40B4-BE49-F238E27FC236}">
                <a16:creationId xmlns:a16="http://schemas.microsoft.com/office/drawing/2014/main" id="{D3004EF0-DC29-47E7-A989-17C43698F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75" y="6323013"/>
            <a:ext cx="9969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BE" altLang="en-US" sz="1100" dirty="0">
                <a:solidFill>
                  <a:srgbClr val="595959"/>
                </a:solidFill>
              </a:rPr>
              <a:t>The euro</a:t>
            </a:r>
            <a:endParaRPr lang="en-GB" altLang="en-US" sz="1100" dirty="0">
              <a:solidFill>
                <a:srgbClr val="595959"/>
              </a:solidFill>
            </a:endParaRPr>
          </a:p>
        </p:txBody>
      </p:sp>
      <p:sp>
        <p:nvSpPr>
          <p:cNvPr id="17415" name="TextBox 6">
            <a:extLst>
              <a:ext uri="{FF2B5EF4-FFF2-40B4-BE49-F238E27FC236}">
                <a16:creationId xmlns:a16="http://schemas.microsoft.com/office/drawing/2014/main" id="{AEADFDD4-1512-473A-8DF7-FD24C62F0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650" y="6308725"/>
            <a:ext cx="1660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BE" altLang="en-US" sz="1100" dirty="0">
                <a:solidFill>
                  <a:srgbClr val="595959"/>
                </a:solidFill>
              </a:rPr>
              <a:t>Europe Day, 9 May</a:t>
            </a:r>
            <a:endParaRPr lang="en-US" altLang="en-US" sz="1100" dirty="0">
              <a:solidFill>
                <a:srgbClr val="595959"/>
              </a:solidFill>
            </a:endParaRPr>
          </a:p>
        </p:txBody>
      </p:sp>
      <p:sp>
        <p:nvSpPr>
          <p:cNvPr id="17416" name="TextBox 7">
            <a:extLst>
              <a:ext uri="{FF2B5EF4-FFF2-40B4-BE49-F238E27FC236}">
                <a16:creationId xmlns:a16="http://schemas.microsoft.com/office/drawing/2014/main" id="{E7B177B7-B005-4E47-BA1F-F35ACFCDB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975" y="3573463"/>
            <a:ext cx="25463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BE" altLang="en-US" sz="1100" dirty="0">
                <a:solidFill>
                  <a:srgbClr val="595959"/>
                </a:solidFill>
              </a:rPr>
              <a:t>The motto: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BE" altLang="en-US" sz="1100" dirty="0">
                <a:solidFill>
                  <a:srgbClr val="595959"/>
                </a:solidFill>
              </a:rPr>
              <a:t>United in diversity</a:t>
            </a:r>
            <a:endParaRPr lang="en-US" altLang="en-US" sz="11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07C0F61-53DE-48E8-88CB-CB75BF532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44450"/>
            <a:ext cx="7634288" cy="576263"/>
          </a:xfrm>
        </p:spPr>
        <p:txBody>
          <a:bodyPr/>
          <a:lstStyle/>
          <a:p>
            <a:pPr eaLnBrk="1" hangingPunct="1"/>
            <a:r>
              <a:rPr lang="en-GB" altLang="en-US" b="0" dirty="0"/>
              <a:t>24 official languages</a:t>
            </a:r>
            <a:endParaRPr lang="en-US" altLang="en-US" b="0" dirty="0"/>
          </a:p>
        </p:txBody>
      </p:sp>
      <p:pic>
        <p:nvPicPr>
          <p:cNvPr id="19459" name="Picture 1">
            <a:extLst>
              <a:ext uri="{FF2B5EF4-FFF2-40B4-BE49-F238E27FC236}">
                <a16:creationId xmlns:a16="http://schemas.microsoft.com/office/drawing/2014/main" id="{94C5D61A-1B94-4AFC-9678-8C025A376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817688"/>
            <a:ext cx="8999537" cy="44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7">
            <a:extLst>
              <a:ext uri="{FF2B5EF4-FFF2-40B4-BE49-F238E27FC236}">
                <a16:creationId xmlns:a16="http://schemas.microsoft.com/office/drawing/2014/main" id="{1BBB64C2-FC7A-4C75-A4E2-D45C20FD6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3890963"/>
            <a:ext cx="14954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z-Cyrl-AZ" altLang="en-US" dirty="0">
                <a:solidFill>
                  <a:srgbClr val="595959"/>
                </a:solidFill>
              </a:rPr>
              <a:t>Български</a:t>
            </a:r>
            <a:endParaRPr lang="fr-BE" altLang="en-US" dirty="0">
              <a:solidFill>
                <a:srgbClr val="595959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lt-LT" altLang="en-US" dirty="0">
                <a:solidFill>
                  <a:srgbClr val="595959"/>
                </a:solidFill>
              </a:rPr>
              <a:t>Čeština</a:t>
            </a:r>
            <a:endParaRPr lang="fr-BE" altLang="en-US" dirty="0">
              <a:solidFill>
                <a:srgbClr val="595959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BE" altLang="en-US" dirty="0">
                <a:solidFill>
                  <a:srgbClr val="595959"/>
                </a:solidFill>
              </a:rPr>
              <a:t>d</a:t>
            </a:r>
            <a:r>
              <a:rPr lang="lt-LT" altLang="en-US" dirty="0" err="1">
                <a:solidFill>
                  <a:srgbClr val="595959"/>
                </a:solidFill>
              </a:rPr>
              <a:t>ansk</a:t>
            </a:r>
            <a:endParaRPr lang="fr-BE" altLang="en-US" dirty="0">
              <a:solidFill>
                <a:srgbClr val="595959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lt-LT" altLang="en-US" dirty="0">
                <a:solidFill>
                  <a:srgbClr val="595959"/>
                </a:solidFill>
              </a:rPr>
              <a:t>Deutsch</a:t>
            </a:r>
            <a:endParaRPr lang="fr-BE" altLang="en-US" dirty="0">
              <a:solidFill>
                <a:srgbClr val="595959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lt-LT" altLang="en-US" dirty="0">
                <a:solidFill>
                  <a:srgbClr val="595959"/>
                </a:solidFill>
              </a:rPr>
              <a:t>eesti keel</a:t>
            </a:r>
            <a:endParaRPr lang="fr-BE" altLang="en-US" dirty="0">
              <a:solidFill>
                <a:srgbClr val="595959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n-US" dirty="0">
                <a:solidFill>
                  <a:srgbClr val="595959"/>
                </a:solidFill>
              </a:rPr>
              <a:t>Ελληνικά</a:t>
            </a:r>
            <a:endParaRPr lang="fr-BE" altLang="en-US" dirty="0">
              <a:solidFill>
                <a:srgbClr val="595959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BE" altLang="en-US" dirty="0">
              <a:solidFill>
                <a:srgbClr val="595959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BE" altLang="en-US" dirty="0">
              <a:solidFill>
                <a:srgbClr val="595959"/>
              </a:solidFill>
            </a:endParaRPr>
          </a:p>
        </p:txBody>
      </p:sp>
      <p:sp>
        <p:nvSpPr>
          <p:cNvPr id="19461" name="TextBox 18">
            <a:extLst>
              <a:ext uri="{FF2B5EF4-FFF2-40B4-BE49-F238E27FC236}">
                <a16:creationId xmlns:a16="http://schemas.microsoft.com/office/drawing/2014/main" id="{BC92C747-F6AF-4666-870E-02C4EDF04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275" y="3921125"/>
            <a:ext cx="16525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lt-LT" altLang="en-US" dirty="0">
                <a:solidFill>
                  <a:srgbClr val="595959"/>
                </a:solidFill>
              </a:rPr>
              <a:t>English</a:t>
            </a:r>
            <a:endParaRPr lang="fr-BE" altLang="en-US" dirty="0">
              <a:solidFill>
                <a:srgbClr val="595959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BE" altLang="en-US" dirty="0">
                <a:solidFill>
                  <a:srgbClr val="595959"/>
                </a:solidFill>
              </a:rPr>
              <a:t>e</a:t>
            </a:r>
            <a:r>
              <a:rPr lang="lt-LT" altLang="en-US" dirty="0" err="1">
                <a:solidFill>
                  <a:srgbClr val="595959"/>
                </a:solidFill>
              </a:rPr>
              <a:t>spañol</a:t>
            </a:r>
            <a:endParaRPr lang="fr-BE" altLang="en-US" dirty="0">
              <a:solidFill>
                <a:srgbClr val="595959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BE" altLang="en-US" dirty="0">
                <a:solidFill>
                  <a:srgbClr val="595959"/>
                </a:solidFill>
              </a:rPr>
              <a:t>f</a:t>
            </a:r>
            <a:r>
              <a:rPr lang="lt-LT" altLang="en-US" dirty="0" err="1">
                <a:solidFill>
                  <a:srgbClr val="595959"/>
                </a:solidFill>
              </a:rPr>
              <a:t>rançais</a:t>
            </a:r>
            <a:endParaRPr lang="fr-BE" altLang="en-US" dirty="0">
              <a:solidFill>
                <a:srgbClr val="595959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lt-LT" altLang="en-US" dirty="0">
                <a:solidFill>
                  <a:srgbClr val="595959"/>
                </a:solidFill>
              </a:rPr>
              <a:t>Gaeilge</a:t>
            </a:r>
            <a:endParaRPr lang="fr-BE" altLang="en-US" dirty="0">
              <a:solidFill>
                <a:srgbClr val="595959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BE" altLang="en-US" dirty="0">
                <a:solidFill>
                  <a:srgbClr val="595959"/>
                </a:solidFill>
              </a:rPr>
              <a:t>h</a:t>
            </a:r>
            <a:r>
              <a:rPr lang="lt-LT" altLang="en-US" dirty="0" err="1">
                <a:solidFill>
                  <a:srgbClr val="595959"/>
                </a:solidFill>
              </a:rPr>
              <a:t>rvatski</a:t>
            </a:r>
            <a:endParaRPr lang="fr-BE" altLang="en-US" dirty="0">
              <a:solidFill>
                <a:srgbClr val="595959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BE" altLang="en-US" dirty="0">
                <a:solidFill>
                  <a:srgbClr val="595959"/>
                </a:solidFill>
              </a:rPr>
              <a:t>I</a:t>
            </a:r>
            <a:r>
              <a:rPr lang="lt-LT" altLang="en-US" dirty="0" err="1">
                <a:solidFill>
                  <a:srgbClr val="595959"/>
                </a:solidFill>
              </a:rPr>
              <a:t>taliano</a:t>
            </a:r>
            <a:endParaRPr lang="fr-BE" altLang="en-US" dirty="0">
              <a:solidFill>
                <a:srgbClr val="595959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BE" altLang="en-US" dirty="0">
              <a:solidFill>
                <a:srgbClr val="595959"/>
              </a:solidFill>
            </a:endParaRPr>
          </a:p>
        </p:txBody>
      </p:sp>
      <p:sp>
        <p:nvSpPr>
          <p:cNvPr id="19462" name="TextBox 20">
            <a:extLst>
              <a:ext uri="{FF2B5EF4-FFF2-40B4-BE49-F238E27FC236}">
                <a16:creationId xmlns:a16="http://schemas.microsoft.com/office/drawing/2014/main" id="{2A8C43FF-84D8-4A29-88C1-5BBD49F55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950" y="3921125"/>
            <a:ext cx="16319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lt-LT" altLang="en-US" dirty="0">
                <a:solidFill>
                  <a:srgbClr val="595959"/>
                </a:solidFill>
              </a:rPr>
              <a:t>latviešu valoda</a:t>
            </a:r>
            <a:endParaRPr lang="fr-BE" altLang="en-US" dirty="0">
              <a:solidFill>
                <a:srgbClr val="595959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lt-LT" altLang="en-US" dirty="0">
                <a:solidFill>
                  <a:srgbClr val="595959"/>
                </a:solidFill>
              </a:rPr>
              <a:t>lietuvių kalba</a:t>
            </a:r>
            <a:endParaRPr lang="fr-BE" altLang="en-US" dirty="0">
              <a:solidFill>
                <a:srgbClr val="595959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BE" altLang="en-US" dirty="0">
                <a:solidFill>
                  <a:srgbClr val="595959"/>
                </a:solidFill>
              </a:rPr>
              <a:t>m</a:t>
            </a:r>
            <a:r>
              <a:rPr lang="lt-LT" altLang="en-US" dirty="0" err="1">
                <a:solidFill>
                  <a:srgbClr val="595959"/>
                </a:solidFill>
              </a:rPr>
              <a:t>agyar</a:t>
            </a:r>
            <a:endParaRPr lang="fr-BE" altLang="en-US" dirty="0">
              <a:solidFill>
                <a:srgbClr val="595959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lt-LT" altLang="en-US" dirty="0">
                <a:solidFill>
                  <a:srgbClr val="595959"/>
                </a:solidFill>
              </a:rPr>
              <a:t>Malti</a:t>
            </a:r>
            <a:endParaRPr lang="fr-BE" altLang="en-US" dirty="0">
              <a:solidFill>
                <a:srgbClr val="595959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lt-LT" altLang="en-US" dirty="0">
                <a:solidFill>
                  <a:srgbClr val="595959"/>
                </a:solidFill>
              </a:rPr>
              <a:t>Nederlands</a:t>
            </a:r>
            <a:endParaRPr lang="fr-BE" altLang="en-US" dirty="0">
              <a:solidFill>
                <a:srgbClr val="595959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BE" altLang="en-US" dirty="0">
                <a:solidFill>
                  <a:srgbClr val="595959"/>
                </a:solidFill>
              </a:rPr>
              <a:t>p</a:t>
            </a:r>
            <a:r>
              <a:rPr lang="lt-LT" altLang="en-US" dirty="0" err="1">
                <a:solidFill>
                  <a:srgbClr val="595959"/>
                </a:solidFill>
              </a:rPr>
              <a:t>olski</a:t>
            </a:r>
            <a:endParaRPr lang="fr-BE" altLang="en-US" dirty="0">
              <a:solidFill>
                <a:srgbClr val="595959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BE" altLang="en-US" dirty="0">
              <a:solidFill>
                <a:srgbClr val="595959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BE" altLang="en-US" dirty="0">
              <a:solidFill>
                <a:srgbClr val="595959"/>
              </a:solidFill>
            </a:endParaRPr>
          </a:p>
        </p:txBody>
      </p:sp>
      <p:sp>
        <p:nvSpPr>
          <p:cNvPr id="19463" name="TextBox 20">
            <a:extLst>
              <a:ext uri="{FF2B5EF4-FFF2-40B4-BE49-F238E27FC236}">
                <a16:creationId xmlns:a16="http://schemas.microsoft.com/office/drawing/2014/main" id="{EC84231B-13C7-489B-BA3C-2FEC1FC4C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675" y="3911600"/>
            <a:ext cx="16319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BE" altLang="en-US" dirty="0">
                <a:solidFill>
                  <a:srgbClr val="595959"/>
                </a:solidFill>
              </a:rPr>
              <a:t>p</a:t>
            </a:r>
            <a:r>
              <a:rPr lang="lt-LT" altLang="en-US" dirty="0" err="1">
                <a:solidFill>
                  <a:srgbClr val="595959"/>
                </a:solidFill>
              </a:rPr>
              <a:t>ortuguês</a:t>
            </a:r>
            <a:endParaRPr lang="fr-BE" altLang="en-US" dirty="0">
              <a:solidFill>
                <a:srgbClr val="595959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BE" altLang="en-US" dirty="0">
                <a:solidFill>
                  <a:srgbClr val="595959"/>
                </a:solidFill>
              </a:rPr>
              <a:t>R</a:t>
            </a:r>
            <a:r>
              <a:rPr lang="lt-LT" altLang="en-US" dirty="0" err="1">
                <a:solidFill>
                  <a:srgbClr val="595959"/>
                </a:solidFill>
              </a:rPr>
              <a:t>omână</a:t>
            </a:r>
            <a:endParaRPr lang="fr-BE" altLang="en-US" dirty="0">
              <a:solidFill>
                <a:srgbClr val="595959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BE" altLang="en-US" dirty="0">
                <a:solidFill>
                  <a:srgbClr val="595959"/>
                </a:solidFill>
              </a:rPr>
              <a:t>s</a:t>
            </a:r>
            <a:r>
              <a:rPr lang="lt-LT" altLang="en-US" dirty="0" err="1">
                <a:solidFill>
                  <a:srgbClr val="595959"/>
                </a:solidFill>
              </a:rPr>
              <a:t>lovenčina</a:t>
            </a:r>
            <a:endParaRPr lang="fr-BE" altLang="en-US" dirty="0">
              <a:solidFill>
                <a:srgbClr val="595959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BE" altLang="en-US" dirty="0">
                <a:solidFill>
                  <a:srgbClr val="595959"/>
                </a:solidFill>
              </a:rPr>
              <a:t>s</a:t>
            </a:r>
            <a:r>
              <a:rPr lang="lt-LT" altLang="en-US" dirty="0" err="1">
                <a:solidFill>
                  <a:srgbClr val="595959"/>
                </a:solidFill>
              </a:rPr>
              <a:t>lovenščina</a:t>
            </a:r>
            <a:endParaRPr lang="fr-BE" altLang="en-US" dirty="0">
              <a:solidFill>
                <a:srgbClr val="595959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BE" altLang="en-US" dirty="0">
                <a:solidFill>
                  <a:srgbClr val="595959"/>
                </a:solidFill>
              </a:rPr>
              <a:t>s</a:t>
            </a:r>
            <a:r>
              <a:rPr lang="lt-LT" altLang="en-US" dirty="0" err="1">
                <a:solidFill>
                  <a:srgbClr val="595959"/>
                </a:solidFill>
              </a:rPr>
              <a:t>uomi</a:t>
            </a:r>
            <a:endParaRPr lang="fr-BE" altLang="en-US" dirty="0">
              <a:solidFill>
                <a:srgbClr val="595959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lt-LT" altLang="en-US" dirty="0">
                <a:solidFill>
                  <a:srgbClr val="595959"/>
                </a:solidFill>
              </a:rPr>
              <a:t>svenska</a:t>
            </a:r>
            <a:endParaRPr lang="en-US" altLang="en-US" dirty="0">
              <a:solidFill>
                <a:srgbClr val="595959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BE" alt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552D9E9-D165-4C58-B297-115A89093A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7705725" cy="576263"/>
          </a:xfrm>
        </p:spPr>
        <p:txBody>
          <a:bodyPr/>
          <a:lstStyle/>
          <a:p>
            <a:pPr eaLnBrk="1" hangingPunct="1"/>
            <a:r>
              <a:rPr lang="en-GB" altLang="en-US" b="0" dirty="0">
                <a:ea typeface="Verdana" panose="020B0604030504040204" pitchFamily="34" charset="0"/>
                <a:cs typeface="Verdana" panose="020B0604030504040204" pitchFamily="34" charset="0"/>
              </a:rPr>
              <a:t>The big enlargement: </a:t>
            </a:r>
            <a:r>
              <a:rPr lang="nl-BE" altLang="en-US" b="0" dirty="0">
                <a:ea typeface="Verdana" panose="020B0604030504040204" pitchFamily="34" charset="0"/>
                <a:cs typeface="Verdana" panose="020B0604030504040204" pitchFamily="34" charset="0"/>
              </a:rPr>
              <a:t>uniting east and west</a:t>
            </a:r>
            <a:endParaRPr lang="en-US" altLang="en-US" b="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531" name="Text Box 20">
            <a:extLst>
              <a:ext uri="{FF2B5EF4-FFF2-40B4-BE49-F238E27FC236}">
                <a16:creationId xmlns:a16="http://schemas.microsoft.com/office/drawing/2014/main" id="{F35FD5B7-EE60-4C72-AB41-195E827E3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743075"/>
            <a:ext cx="3529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595959"/>
                </a:solidFill>
              </a:rPr>
              <a:t>Fall of Berlin Wall – end of Communism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595959"/>
                </a:solidFill>
              </a:rPr>
              <a:t>EU economic help begins: Phare programme</a:t>
            </a:r>
            <a:endParaRPr lang="fr-FR" altLang="en-US" b="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Text Box 22">
            <a:extLst>
              <a:ext uri="{FF2B5EF4-FFF2-40B4-BE49-F238E27FC236}">
                <a16:creationId xmlns:a16="http://schemas.microsoft.com/office/drawing/2014/main" id="{32AAFAF2-98B0-4A0E-B372-B24FDCF76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533650"/>
            <a:ext cx="35290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595959"/>
                </a:solidFill>
              </a:rPr>
              <a:t>Criteria set for a country to join the EU: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595959"/>
                </a:solidFill>
              </a:rPr>
              <a:t>• democracy and rule of law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595959"/>
                </a:solidFill>
              </a:rPr>
              <a:t>• functioning market economy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595959"/>
                </a:solidFill>
              </a:rPr>
              <a:t>• ability to implement EU laws</a:t>
            </a:r>
            <a:endParaRPr lang="fr-FR" altLang="en-US" b="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22533" name="Text Box 24">
            <a:extLst>
              <a:ext uri="{FF2B5EF4-FFF2-40B4-BE49-F238E27FC236}">
                <a16:creationId xmlns:a16="http://schemas.microsoft.com/office/drawing/2014/main" id="{DDBCAE84-FB62-42E0-94FF-037FAA09E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3440113"/>
            <a:ext cx="3529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595959"/>
                </a:solidFill>
              </a:rPr>
              <a:t>Formal negotiations on enlargement begin</a:t>
            </a:r>
            <a:endParaRPr lang="fr-FR" altLang="en-US" b="0" dirty="0">
              <a:solidFill>
                <a:srgbClr val="595959"/>
              </a:solidFill>
            </a:endParaRPr>
          </a:p>
        </p:txBody>
      </p:sp>
      <p:sp>
        <p:nvSpPr>
          <p:cNvPr id="22534" name="Text Box 26">
            <a:extLst>
              <a:ext uri="{FF2B5EF4-FFF2-40B4-BE49-F238E27FC236}">
                <a16:creationId xmlns:a16="http://schemas.microsoft.com/office/drawing/2014/main" id="{D888C275-926F-4C61-94BC-C9B61F759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3798888"/>
            <a:ext cx="3457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595959"/>
                </a:solidFill>
              </a:rPr>
              <a:t>Copenhagen summit agrees to a big enlargement of 10 new countries</a:t>
            </a:r>
            <a:endParaRPr lang="fr-FR" altLang="en-US" b="0" dirty="0">
              <a:solidFill>
                <a:srgbClr val="595959"/>
              </a:solidFill>
            </a:endParaRPr>
          </a:p>
        </p:txBody>
      </p:sp>
      <p:sp>
        <p:nvSpPr>
          <p:cNvPr id="22535" name="Text Box 28">
            <a:extLst>
              <a:ext uri="{FF2B5EF4-FFF2-40B4-BE49-F238E27FC236}">
                <a16:creationId xmlns:a16="http://schemas.microsoft.com/office/drawing/2014/main" id="{F0D6BABE-E01F-4A51-A358-80782C2DF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4311650"/>
            <a:ext cx="33131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595959"/>
                </a:solidFill>
              </a:rPr>
              <a:t>Ten new EU members: Cyprus, Czech Republic, Estonia, Hungary, Latvia, Lithuania, Malta, Poland, Slovakia, Slovenia</a:t>
            </a:r>
            <a:endParaRPr lang="fr-FR" altLang="en-US" b="0" dirty="0">
              <a:solidFill>
                <a:srgbClr val="595959"/>
              </a:solidFill>
            </a:endParaRPr>
          </a:p>
        </p:txBody>
      </p:sp>
      <p:sp>
        <p:nvSpPr>
          <p:cNvPr id="22536" name="Text Box 19">
            <a:extLst>
              <a:ext uri="{FF2B5EF4-FFF2-40B4-BE49-F238E27FC236}">
                <a16:creationId xmlns:a16="http://schemas.microsoft.com/office/drawing/2014/main" id="{7A5DAC1D-2C9D-4B3C-A94C-0F015DF30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731963"/>
            <a:ext cx="1027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0" dirty="0">
                <a:solidFill>
                  <a:srgbClr val="359AC2"/>
                </a:solidFill>
              </a:rPr>
              <a:t>1989</a:t>
            </a:r>
            <a:endParaRPr lang="en-US" altLang="en-US" sz="1800" b="0" dirty="0">
              <a:solidFill>
                <a:srgbClr val="359AC2"/>
              </a:solidFill>
            </a:endParaRPr>
          </a:p>
        </p:txBody>
      </p:sp>
      <p:sp>
        <p:nvSpPr>
          <p:cNvPr id="22537" name="Text Box 21">
            <a:extLst>
              <a:ext uri="{FF2B5EF4-FFF2-40B4-BE49-F238E27FC236}">
                <a16:creationId xmlns:a16="http://schemas.microsoft.com/office/drawing/2014/main" id="{A7D5B5D5-1714-4756-BAAD-AFCB3029F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2522538"/>
            <a:ext cx="1027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0" dirty="0">
                <a:solidFill>
                  <a:srgbClr val="359AC2"/>
                </a:solidFill>
              </a:rPr>
              <a:t>1992</a:t>
            </a:r>
            <a:endParaRPr lang="en-US" altLang="en-US" sz="1800" b="0" dirty="0">
              <a:solidFill>
                <a:srgbClr val="359AC2"/>
              </a:solidFill>
            </a:endParaRPr>
          </a:p>
        </p:txBody>
      </p:sp>
      <p:sp>
        <p:nvSpPr>
          <p:cNvPr id="22538" name="Text Box 23">
            <a:extLst>
              <a:ext uri="{FF2B5EF4-FFF2-40B4-BE49-F238E27FC236}">
                <a16:creationId xmlns:a16="http://schemas.microsoft.com/office/drawing/2014/main" id="{B9638552-3440-4C0E-AA66-CC19278C2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3373438"/>
            <a:ext cx="1027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0" dirty="0">
                <a:solidFill>
                  <a:srgbClr val="359AC2"/>
                </a:solidFill>
              </a:rPr>
              <a:t>1998</a:t>
            </a:r>
            <a:endParaRPr lang="en-US" altLang="en-US" sz="1800" b="0" dirty="0">
              <a:solidFill>
                <a:srgbClr val="359AC2"/>
              </a:solidFill>
            </a:endParaRPr>
          </a:p>
        </p:txBody>
      </p:sp>
      <p:sp>
        <p:nvSpPr>
          <p:cNvPr id="22539" name="Text Box 25">
            <a:extLst>
              <a:ext uri="{FF2B5EF4-FFF2-40B4-BE49-F238E27FC236}">
                <a16:creationId xmlns:a16="http://schemas.microsoft.com/office/drawing/2014/main" id="{1C0E5766-F0DB-4252-8540-483AC90F6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3789363"/>
            <a:ext cx="102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0" dirty="0">
                <a:solidFill>
                  <a:srgbClr val="359AC2"/>
                </a:solidFill>
              </a:rPr>
              <a:t>2002</a:t>
            </a:r>
            <a:endParaRPr lang="en-US" altLang="en-US" sz="1800" b="0" dirty="0">
              <a:solidFill>
                <a:srgbClr val="359AC2"/>
              </a:solidFill>
            </a:endParaRPr>
          </a:p>
        </p:txBody>
      </p:sp>
      <p:sp>
        <p:nvSpPr>
          <p:cNvPr id="22540" name="Text Box 27">
            <a:extLst>
              <a:ext uri="{FF2B5EF4-FFF2-40B4-BE49-F238E27FC236}">
                <a16:creationId xmlns:a16="http://schemas.microsoft.com/office/drawing/2014/main" id="{FAE3CB74-32F6-43E9-8746-A6DD1995B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4300538"/>
            <a:ext cx="1050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0" dirty="0">
                <a:solidFill>
                  <a:srgbClr val="359AC2"/>
                </a:solidFill>
              </a:rPr>
              <a:t>2004</a:t>
            </a:r>
          </a:p>
        </p:txBody>
      </p:sp>
      <p:sp>
        <p:nvSpPr>
          <p:cNvPr id="22541" name="Text Box 29">
            <a:extLst>
              <a:ext uri="{FF2B5EF4-FFF2-40B4-BE49-F238E27FC236}">
                <a16:creationId xmlns:a16="http://schemas.microsoft.com/office/drawing/2014/main" id="{3E919E33-AC25-44CC-8804-31CBB075E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5157788"/>
            <a:ext cx="1027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0" dirty="0">
                <a:solidFill>
                  <a:srgbClr val="359AC2"/>
                </a:solidFill>
              </a:rPr>
              <a:t>2007</a:t>
            </a:r>
            <a:endParaRPr lang="en-US" altLang="en-US" sz="1800" b="0" dirty="0">
              <a:solidFill>
                <a:srgbClr val="359AC2"/>
              </a:solidFill>
            </a:endParaRPr>
          </a:p>
        </p:txBody>
      </p:sp>
      <p:sp>
        <p:nvSpPr>
          <p:cNvPr id="22542" name="Text Box 30">
            <a:extLst>
              <a:ext uri="{FF2B5EF4-FFF2-40B4-BE49-F238E27FC236}">
                <a16:creationId xmlns:a16="http://schemas.microsoft.com/office/drawing/2014/main" id="{66AD2087-E089-430F-90FF-46F51EA46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229225"/>
            <a:ext cx="35290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595959"/>
                </a:solidFill>
              </a:rPr>
              <a:t>Bulgaria and Romania join the EU</a:t>
            </a:r>
            <a:endParaRPr lang="en-GB" altLang="en-US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22543" name="Text Box 29">
            <a:extLst>
              <a:ext uri="{FF2B5EF4-FFF2-40B4-BE49-F238E27FC236}">
                <a16:creationId xmlns:a16="http://schemas.microsoft.com/office/drawing/2014/main" id="{989A020F-BB32-478C-A91B-BF6E0B76389A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1035050" y="5521325"/>
            <a:ext cx="103981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0" dirty="0">
                <a:solidFill>
                  <a:srgbClr val="359AC2"/>
                </a:solidFill>
              </a:rPr>
              <a:t>2013</a:t>
            </a:r>
            <a:endParaRPr lang="en-US" altLang="en-US" sz="1800" b="0" dirty="0">
              <a:solidFill>
                <a:srgbClr val="359AC2"/>
              </a:solidFill>
            </a:endParaRPr>
          </a:p>
        </p:txBody>
      </p:sp>
      <p:sp>
        <p:nvSpPr>
          <p:cNvPr id="22544" name="Text Box 30">
            <a:extLst>
              <a:ext uri="{FF2B5EF4-FFF2-40B4-BE49-F238E27FC236}">
                <a16:creationId xmlns:a16="http://schemas.microsoft.com/office/drawing/2014/main" id="{6708FD73-43E4-465A-8177-F9E383C08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570538"/>
            <a:ext cx="34337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595959"/>
                </a:solidFill>
              </a:rPr>
              <a:t>Croatia joins on 1 July</a:t>
            </a:r>
          </a:p>
        </p:txBody>
      </p:sp>
      <p:pic>
        <p:nvPicPr>
          <p:cNvPr id="22545" name="Picture 1">
            <a:extLst>
              <a:ext uri="{FF2B5EF4-FFF2-40B4-BE49-F238E27FC236}">
                <a16:creationId xmlns:a16="http://schemas.microsoft.com/office/drawing/2014/main" id="{7171112D-B7CA-449A-85A8-CC274E0808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290638"/>
            <a:ext cx="23685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>
            <a:extLst>
              <a:ext uri="{FF2B5EF4-FFF2-40B4-BE49-F238E27FC236}">
                <a16:creationId xmlns:a16="http://schemas.microsoft.com/office/drawing/2014/main" id="{8AB97367-C463-47C0-8261-5C86B2CD8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23900"/>
          </a:xfrm>
        </p:spPr>
        <p:txBody>
          <a:bodyPr/>
          <a:lstStyle/>
          <a:p>
            <a:pPr eaLnBrk="1" hangingPunct="1"/>
            <a:r>
              <a:rPr lang="en-GB" alt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 population compared to the rest of the world</a:t>
            </a:r>
            <a:endParaRPr lang="nl-BE" alt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ED8530C7-5B14-47B5-ADBD-506B2F34C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3475" y="1289050"/>
            <a:ext cx="4021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359AC2"/>
                </a:solidFill>
                <a:latin typeface="Verdana" panose="020B0604030504040204" pitchFamily="34" charset="0"/>
              </a:rPr>
              <a:t>Population in millions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66778"/>
              </p:ext>
            </p:extLst>
          </p:nvPr>
        </p:nvGraphicFramePr>
        <p:xfrm>
          <a:off x="1570831" y="2120056"/>
          <a:ext cx="5686425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23900"/>
          </a:xfrm>
        </p:spPr>
        <p:txBody>
          <a:bodyPr/>
          <a:lstStyle/>
          <a:p>
            <a:pPr eaLnBrk="1" hangingPunct="1"/>
            <a:r>
              <a:rPr lang="en-GB" altLang="en-US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many people live in the EU?</a:t>
            </a:r>
            <a:r>
              <a:rPr lang="en-US" altLang="en-US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nl-BE" altLang="nl-BE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915" name="Text Box 7"/>
          <p:cNvSpPr txBox="1">
            <a:spLocks noChangeArrowheads="1"/>
          </p:cNvSpPr>
          <p:nvPr/>
        </p:nvSpPr>
        <p:spPr bwMode="auto">
          <a:xfrm>
            <a:off x="2706688" y="1035050"/>
            <a:ext cx="39719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359AC2"/>
                </a:solidFill>
                <a:latin typeface="Verdana" panose="020B0604030504040204" pitchFamily="34" charset="0"/>
              </a:rPr>
              <a:t>Population in millions (2019)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359AC2"/>
                </a:solidFill>
                <a:latin typeface="Verdana" panose="020B0604030504040204" pitchFamily="34" charset="0"/>
              </a:rPr>
              <a:t>446 million in total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749644" y="2030721"/>
          <a:ext cx="8110539" cy="4470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0920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>
            <a:extLst>
              <a:ext uri="{FF2B5EF4-FFF2-40B4-BE49-F238E27FC236}">
                <a16:creationId xmlns:a16="http://schemas.microsoft.com/office/drawing/2014/main" id="{7BB7B92F-73F1-4F7B-AC8C-0B0F9D963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-1588"/>
            <a:ext cx="7886700" cy="723901"/>
          </a:xfrm>
        </p:spPr>
        <p:txBody>
          <a:bodyPr/>
          <a:lstStyle/>
          <a:p>
            <a:pPr eaLnBrk="1" hangingPunct="1"/>
            <a:r>
              <a:rPr lang="en-GB" altLang="nl-BE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does the EU spend its money?</a:t>
            </a:r>
            <a:endParaRPr lang="nl-BE" altLang="nl-BE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9939" name="Content Placeholder 3">
            <a:extLst>
              <a:ext uri="{FF2B5EF4-FFF2-40B4-BE49-F238E27FC236}">
                <a16:creationId xmlns:a16="http://schemas.microsoft.com/office/drawing/2014/main" id="{0786041F-6F75-4BA7-8582-2BA8BA52F7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950913"/>
            <a:ext cx="6683375" cy="4759325"/>
          </a:xfrm>
        </p:spPr>
      </p:pic>
      <p:sp>
        <p:nvSpPr>
          <p:cNvPr id="41988" name="TextBox 4">
            <a:extLst>
              <a:ext uri="{FF2B5EF4-FFF2-40B4-BE49-F238E27FC236}">
                <a16:creationId xmlns:a16="http://schemas.microsoft.com/office/drawing/2014/main" id="{AED61713-7A36-47BD-974D-CD4A476A3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5694363"/>
            <a:ext cx="70500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annual EU budget in 2019 was around €165.8 billion – a large sum in absolute terms, but only about 1% of the wealth generated by the economies of the Member States every year.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5D2D29-DE60-48EA-9CD7-F96541433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58" y="952834"/>
            <a:ext cx="6904250" cy="578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>
            <a:extLst>
              <a:ext uri="{FF2B5EF4-FFF2-40B4-BE49-F238E27FC236}">
                <a16:creationId xmlns:a16="http://schemas.microsoft.com/office/drawing/2014/main" id="{87DB62FC-B139-4C02-836B-22E656DF1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8"/>
            <a:ext cx="7427913" cy="504825"/>
          </a:xfrm>
        </p:spPr>
        <p:txBody>
          <a:bodyPr/>
          <a:lstStyle/>
          <a:p>
            <a:pPr eaLnBrk="1" hangingPunct="1"/>
            <a:r>
              <a:rPr lang="en-GB" alt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euro – a single currency for Europeans </a:t>
            </a:r>
            <a:endParaRPr lang="en-US" alt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C2B637C4-CA66-4FE2-98D5-30605E8B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3744913"/>
            <a:ext cx="25685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000" dirty="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92F9B7DD-081B-49BD-AA3B-B34A3B3D5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5" y="3889376"/>
            <a:ext cx="25685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000" dirty="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7B4D787-1E86-4A38-BF26-1A388DD73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1026" y="6151235"/>
            <a:ext cx="25685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0" dirty="0">
                <a:solidFill>
                  <a:srgbClr val="595959"/>
                </a:solidFill>
              </a:rPr>
              <a:t>EU countries using the euro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2C5BDEE-59F1-485B-918C-946DAC3C8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1026" y="6413699"/>
            <a:ext cx="25685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0" dirty="0">
                <a:solidFill>
                  <a:srgbClr val="595959"/>
                </a:solidFill>
              </a:rPr>
              <a:t>EU countries not using the euro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1-PUB">
  <a:themeElements>
    <a:clrScheme name="template1-PU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1-PU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mplate1-PU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378</Words>
  <Application>Microsoft Office PowerPoint</Application>
  <PresentationFormat>Näytössä katseltava diaesitys (4:3)</PresentationFormat>
  <Paragraphs>91</Paragraphs>
  <Slides>10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Office Theme</vt:lpstr>
      <vt:lpstr>template1-PUB</vt:lpstr>
      <vt:lpstr>2_Office Theme</vt:lpstr>
      <vt:lpstr>15_Office Theme</vt:lpstr>
      <vt:lpstr>The European Union: 446 million people – 27 countries</vt:lpstr>
      <vt:lpstr>PowerPoint-esitys</vt:lpstr>
      <vt:lpstr>The EU symbols</vt:lpstr>
      <vt:lpstr>24 official languages</vt:lpstr>
      <vt:lpstr>The big enlargement: uniting east and west</vt:lpstr>
      <vt:lpstr>EU population compared to the rest of the world</vt:lpstr>
      <vt:lpstr>How many people live in the EU? </vt:lpstr>
      <vt:lpstr>How does the EU spend its money?</vt:lpstr>
      <vt:lpstr>The euro – a single currency for Europeans 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2015-01-27T13:17:25Z</dcterms:created>
  <dcterms:modified xsi:type="dcterms:W3CDTF">2020-04-07T10:39:10Z</dcterms:modified>
</cp:coreProperties>
</file>