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70" r:id="rId6"/>
    <p:sldId id="271" r:id="rId7"/>
    <p:sldId id="273" r:id="rId8"/>
    <p:sldId id="257" r:id="rId9"/>
    <p:sldId id="258" r:id="rId10"/>
    <p:sldId id="263" r:id="rId11"/>
    <p:sldId id="259" r:id="rId12"/>
    <p:sldId id="260" r:id="rId13"/>
    <p:sldId id="272" r:id="rId14"/>
    <p:sldId id="262" r:id="rId15"/>
    <p:sldId id="264" r:id="rId16"/>
    <p:sldId id="265" r:id="rId17"/>
    <p:sldId id="269" r:id="rId18"/>
    <p:sldId id="267" r:id="rId19"/>
    <p:sldId id="275" r:id="rId20"/>
    <p:sldId id="276" r:id="rId21"/>
    <p:sldId id="268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8BE4B8-F8BC-7793-9AE7-11D53D89B638}" v="1652" dt="2026-09-03T11:42:45.959"/>
    <p1510:client id="{ACF16BB3-9EA6-82EA-BF47-15F0732D28E7}" v="59" dt="2026-09-03T12:00:52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5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2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1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7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1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5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7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4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2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5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04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44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80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05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52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11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81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ouvola/perusopetus/koulut/korian-koulu/opettajat-ja-luokat/k5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ouvola/perusopetus/koulut/korian-koulu/kiusaamiseen-ja-vakivaltaan-puuttumisen-toimintamalli:file/download/f76fed3f4a33bf1ad0984df3c58a5cfb73262b05/Kiusaamiseen_ja_vakivaltaan_puuttumisen_toimintamalli-Kouvola_3.6.2024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Vanhempainilta 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KESKIVIIKKO 9.9.2026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53A50-5183-9B8F-1AC6-BE833E24D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5616217" cy="16223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Kuinka </a:t>
            </a:r>
            <a:r>
              <a:rPr lang="en-US" dirty="0" err="1">
                <a:solidFill>
                  <a:srgbClr val="EBEBEB"/>
                </a:solidFill>
              </a:rPr>
              <a:t>arki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sujuu</a:t>
            </a:r>
            <a:r>
              <a:rPr lang="en-US" dirty="0">
                <a:solidFill>
                  <a:srgbClr val="EBEBEB"/>
                </a:solidFill>
              </a:rPr>
              <a:t>?</a:t>
            </a:r>
          </a:p>
        </p:txBody>
      </p:sp>
      <p:sp>
        <p:nvSpPr>
          <p:cNvPr id="13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A1A4ED-B6C0-F92F-F5CD-CCFD9AEAA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042" y="647698"/>
            <a:ext cx="3935539" cy="5562601"/>
          </a:xfrm>
          <a:prstGeom prst="rect">
            <a:avLst/>
          </a:prstGeom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383729-9D57-283F-33B9-D4196A19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592894"/>
            <a:ext cx="5616216" cy="46309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Kouvolan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kouluissa</a:t>
            </a:r>
            <a:r>
              <a:rPr lang="en-US" dirty="0">
                <a:solidFill>
                  <a:srgbClr val="FFFFFF"/>
                </a:solidFill>
              </a:rPr>
              <a:t> on </a:t>
            </a:r>
            <a:r>
              <a:rPr lang="en-US" dirty="0" err="1">
                <a:solidFill>
                  <a:srgbClr val="FFFFFF"/>
                </a:solidFill>
              </a:rPr>
              <a:t>otettu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käyttöön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vanhemmuuden</a:t>
            </a:r>
            <a:r>
              <a:rPr lang="en-US" dirty="0">
                <a:solidFill>
                  <a:srgbClr val="FFFFFF"/>
                </a:solidFill>
              </a:rPr>
              <a:t> check list.</a:t>
            </a:r>
            <a:endParaRPr lang="en-US" dirty="0"/>
          </a:p>
          <a:p>
            <a:pPr>
              <a:buClr>
                <a:srgbClr val="F7F7F7"/>
              </a:buClr>
            </a:pPr>
            <a:r>
              <a:rPr lang="en-US" dirty="0" err="1">
                <a:solidFill>
                  <a:srgbClr val="FFFFFF"/>
                </a:solidFill>
              </a:rPr>
              <a:t>Laajempi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diaesitys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löytyy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luokkien</a:t>
            </a:r>
            <a:r>
              <a:rPr lang="en-US" dirty="0">
                <a:solidFill>
                  <a:srgbClr val="FFFFFF"/>
                </a:solidFill>
              </a:rPr>
              <a:t> peda.net-</a:t>
            </a:r>
            <a:r>
              <a:rPr lang="en-US" dirty="0" err="1">
                <a:solidFill>
                  <a:srgbClr val="FFFFFF"/>
                </a:solidFill>
              </a:rPr>
              <a:t>sivuilta</a:t>
            </a:r>
            <a:r>
              <a:rPr lang="en-US" dirty="0">
                <a:solidFill>
                  <a:srgbClr val="FFFFFF"/>
                </a:solidFill>
              </a:rPr>
              <a:t>. </a:t>
            </a: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Ruutuaika</a:t>
            </a:r>
            <a:endParaRPr lang="en-US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Yhteinen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aika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vanhemman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kanssa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Tasapainoinen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ravinto</a:t>
            </a:r>
            <a:r>
              <a:rPr lang="en-US" dirty="0">
                <a:solidFill>
                  <a:srgbClr val="FFFFFF"/>
                </a:solidFill>
              </a:rPr>
              <a:t> ja </a:t>
            </a:r>
            <a:r>
              <a:rPr lang="en-US" dirty="0" err="1">
                <a:solidFill>
                  <a:srgbClr val="FFFFFF"/>
                </a:solidFill>
              </a:rPr>
              <a:t>säännöllinen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ateriarytmi</a:t>
            </a:r>
            <a:endParaRPr lang="en-US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>
                <a:solidFill>
                  <a:srgbClr val="FFFFFF"/>
                </a:solidFill>
              </a:rPr>
              <a:t>Riittävä </a:t>
            </a:r>
            <a:r>
              <a:rPr lang="en-US" dirty="0" err="1">
                <a:solidFill>
                  <a:srgbClr val="FFFFFF"/>
                </a:solidFill>
              </a:rPr>
              <a:t>uni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Mielekäs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vapaa-aika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Liikkuminen</a:t>
            </a:r>
            <a:endParaRPr lang="en-US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Päihteettömyys</a:t>
            </a:r>
            <a:r>
              <a:rPr lang="en-US" dirty="0">
                <a:solidFill>
                  <a:srgbClr val="FFFFFF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61882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82706B-FFAE-8A28-4B50-4D0B75E21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b="778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10AB41-511E-4341-F320-392991BD3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025682" y="484244"/>
            <a:ext cx="8208875" cy="590088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970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0051-31BE-2F86-040C-D0FFC8276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Perustietoja</a:t>
            </a:r>
            <a:r>
              <a:rPr lang="en-US" dirty="0"/>
              <a:t>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8F876-014A-AEC9-9284-D48B3BC3E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617" y="1324049"/>
            <a:ext cx="9399322" cy="542130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Luokanopettajat Sonja Karjalainen 040-5898419 ja Maarit Viitalo 040-4872101</a:t>
            </a:r>
          </a:p>
          <a:p>
            <a:pPr>
              <a:buClr>
                <a:srgbClr val="8AD0D6"/>
              </a:buClr>
            </a:pPr>
            <a:r>
              <a:rPr lang="en-US" dirty="0"/>
              <a:t>Koulunkäynninohjaajat Maritta Saaristo, Kati Keppo ja Erja Turkia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/>
              <a:t>Laaja-alainen erityisopettaja Tarja Sydänmaanlakka 3h/viikko/luokka</a:t>
            </a:r>
          </a:p>
          <a:p>
            <a:pPr>
              <a:buClr>
                <a:srgbClr val="8AD0D6"/>
              </a:buClr>
            </a:pPr>
            <a:r>
              <a:rPr lang="en-US" dirty="0"/>
              <a:t>Et-opettaja Jaana Pakkanen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Luokalla 2A 18 oppilasta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/>
              <a:t>Luokalla 2B 20 oppilasta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Äidinkieli ja kirjallisuus 7h</a:t>
            </a:r>
          </a:p>
          <a:p>
            <a:pPr>
              <a:buClr>
                <a:srgbClr val="8AD0D6"/>
              </a:buClr>
            </a:pPr>
            <a:r>
              <a:rPr lang="en-US" dirty="0"/>
              <a:t>Englanti 1h</a:t>
            </a:r>
          </a:p>
          <a:p>
            <a:pPr>
              <a:buClr>
                <a:srgbClr val="8AD0D6"/>
              </a:buClr>
            </a:pPr>
            <a:r>
              <a:rPr lang="en-US" dirty="0"/>
              <a:t>Matematiikka 4h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Ympäristöoppi</a:t>
            </a:r>
            <a:r>
              <a:rPr lang="en-US" dirty="0"/>
              <a:t> 2h</a:t>
            </a:r>
          </a:p>
          <a:p>
            <a:pPr>
              <a:buClr>
                <a:srgbClr val="8AD0D6"/>
              </a:buClr>
            </a:pPr>
            <a:r>
              <a:rPr lang="en-US" dirty="0"/>
              <a:t>Uskonto/et 1h</a:t>
            </a:r>
          </a:p>
          <a:p>
            <a:pPr>
              <a:buClr>
                <a:srgbClr val="8AD0D6"/>
              </a:buClr>
            </a:pPr>
            <a:r>
              <a:rPr lang="en-US" dirty="0"/>
              <a:t>Musiikki 1h</a:t>
            </a:r>
          </a:p>
          <a:p>
            <a:pPr>
              <a:buClr>
                <a:srgbClr val="8AD0D6"/>
              </a:buClr>
            </a:pPr>
            <a:r>
              <a:rPr lang="en-US" dirty="0"/>
              <a:t>Liikunta 2h</a:t>
            </a:r>
          </a:p>
          <a:p>
            <a:pPr>
              <a:buClr>
                <a:srgbClr val="8AD0D6"/>
              </a:buClr>
            </a:pPr>
            <a:r>
              <a:rPr lang="en-US" dirty="0"/>
              <a:t>Kuvataide 1h</a:t>
            </a:r>
          </a:p>
          <a:p>
            <a:pPr>
              <a:buClr>
                <a:srgbClr val="8AD0D6"/>
              </a:buClr>
            </a:pPr>
            <a:r>
              <a:rPr lang="en-US" dirty="0"/>
              <a:t>Käsityö 2h</a:t>
            </a:r>
          </a:p>
        </p:txBody>
      </p:sp>
    </p:spTree>
    <p:extLst>
      <p:ext uri="{BB962C8B-B14F-4D97-AF65-F5344CB8AC3E}">
        <p14:creationId xmlns:p14="http://schemas.microsoft.com/office/powerpoint/2010/main" val="85992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E3268-1136-E373-BD0D-9CAF0D82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EBEBEB"/>
                </a:solidFill>
              </a:rPr>
              <a:t>Lukujärjestys</a:t>
            </a:r>
            <a:endParaRPr lang="en-US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EC5427C-10C4-F79F-9402-6BB6DBD94A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326334"/>
              </p:ext>
            </p:extLst>
          </p:nvPr>
        </p:nvGraphicFramePr>
        <p:xfrm>
          <a:off x="1297474" y="2810256"/>
          <a:ext cx="9598285" cy="3380198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618557">
                  <a:extLst>
                    <a:ext uri="{9D8B030D-6E8A-4147-A177-3AD203B41FA5}">
                      <a16:colId xmlns:a16="http://schemas.microsoft.com/office/drawing/2014/main" val="3043057083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3243204278"/>
                    </a:ext>
                  </a:extLst>
                </a:gridCol>
                <a:gridCol w="1505500">
                  <a:extLst>
                    <a:ext uri="{9D8B030D-6E8A-4147-A177-3AD203B41FA5}">
                      <a16:colId xmlns:a16="http://schemas.microsoft.com/office/drawing/2014/main" val="53264855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2726759333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651186760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3163047699"/>
                    </a:ext>
                  </a:extLst>
                </a:gridCol>
              </a:tblGrid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klo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maanantai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tiistai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keskiviikko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torstai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perjantai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78431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8.00-8.45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X1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013874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8.50-9.35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X2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X2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80365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10.00-10.45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83968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11.15-12.00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liikunta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musiikki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liikunta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459741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12.15-13.00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X2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650289"/>
                  </a:ext>
                </a:extLst>
              </a:tr>
              <a:tr h="462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13.15-14.00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uskonto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/et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X1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X1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023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40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78936-6473-542E-B732-0D5F0623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Ruokailut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82BCA-EC9A-DF34-4569-A014B34F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Ma, </a:t>
            </a:r>
            <a:r>
              <a:rPr lang="en-US" dirty="0" err="1"/>
              <a:t>ti</a:t>
            </a:r>
            <a:r>
              <a:rPr lang="en-US" dirty="0"/>
              <a:t>, </a:t>
            </a:r>
            <a:r>
              <a:rPr lang="en-US" dirty="0" err="1"/>
              <a:t>ke</a:t>
            </a:r>
            <a:r>
              <a:rPr lang="en-US" dirty="0"/>
              <a:t> ja pe </a:t>
            </a:r>
            <a:r>
              <a:rPr lang="en-US" dirty="0" err="1"/>
              <a:t>klo</a:t>
            </a:r>
            <a:r>
              <a:rPr lang="en-US" dirty="0"/>
              <a:t> 10.45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Torstaisin</a:t>
            </a:r>
            <a:r>
              <a:rPr lang="en-US" dirty="0"/>
              <a:t> </a:t>
            </a:r>
            <a:r>
              <a:rPr lang="en-US" dirty="0" err="1"/>
              <a:t>klo</a:t>
            </a:r>
            <a:r>
              <a:rPr lang="en-US" dirty="0"/>
              <a:t> 10.30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Erityisruokavalioilmoitukset suoraan ruokapalveluihin Kouvolan kaupungin nettisivujen kautta</a:t>
            </a:r>
          </a:p>
          <a:p>
            <a:pPr>
              <a:buClr>
                <a:srgbClr val="8AD0D6"/>
              </a:buClr>
            </a:pPr>
            <a:r>
              <a:rPr lang="en-US" dirty="0"/>
              <a:t>Allergiatiedot myös opettajalle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Ruokailu on osa koulunkäyntiä ja kasvatuksellinen ja opetuksellinen tilaisuus (maistaminen, ruokailutavat)</a:t>
            </a:r>
          </a:p>
        </p:txBody>
      </p:sp>
    </p:spTree>
    <p:extLst>
      <p:ext uri="{BB962C8B-B14F-4D97-AF65-F5344CB8AC3E}">
        <p14:creationId xmlns:p14="http://schemas.microsoft.com/office/powerpoint/2010/main" val="3907340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FB6C-F893-1C10-3D8E-644B18AE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Oppikirjat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51134-E159-596B-E26E-12BD60860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/>
              <a:t>Ystävien Lukukirja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dirty="0" err="1"/>
              <a:t>Kielitietäjä</a:t>
            </a:r>
            <a:r>
              <a:rPr lang="en-US" sz="2400" dirty="0"/>
              <a:t> ("Papu-</a:t>
            </a:r>
            <a:r>
              <a:rPr lang="en-US" sz="2400" dirty="0" err="1"/>
              <a:t>kirja</a:t>
            </a:r>
            <a:r>
              <a:rPr lang="en-US" sz="2400" dirty="0"/>
              <a:t>")</a:t>
            </a:r>
          </a:p>
          <a:p>
            <a:pPr>
              <a:buClr>
                <a:srgbClr val="8AD0D6"/>
              </a:buClr>
            </a:pPr>
            <a:r>
              <a:rPr lang="en-US" sz="2800" dirty="0" err="1"/>
              <a:t>Laskupolku</a:t>
            </a:r>
            <a:r>
              <a:rPr lang="en-US" sz="2800" dirty="0"/>
              <a:t> </a:t>
            </a:r>
          </a:p>
          <a:p>
            <a:pPr>
              <a:buClr>
                <a:srgbClr val="8AD0D6"/>
              </a:buClr>
            </a:pPr>
            <a:r>
              <a:rPr lang="en-US" sz="2800" dirty="0" err="1"/>
              <a:t>Kätkö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600" dirty="0" err="1"/>
              <a:t>Kätkön</a:t>
            </a:r>
            <a:r>
              <a:rPr lang="en-US" sz="2600" dirty="0"/>
              <a:t> </a:t>
            </a:r>
            <a:r>
              <a:rPr lang="en-US" sz="2600" dirty="0" err="1"/>
              <a:t>tehtäväkirja</a:t>
            </a:r>
          </a:p>
          <a:p>
            <a:pPr>
              <a:buClr>
                <a:srgbClr val="8AD0D6"/>
              </a:buClr>
            </a:pPr>
            <a:endParaRPr lang="en-US" sz="2800" dirty="0"/>
          </a:p>
          <a:p>
            <a:pPr>
              <a:buClr>
                <a:srgbClr val="8AD0D6"/>
              </a:buClr>
            </a:pPr>
            <a:r>
              <a:rPr lang="en-US" sz="2800" dirty="0"/>
              <a:t>Arttu-sovellus</a:t>
            </a:r>
          </a:p>
        </p:txBody>
      </p:sp>
    </p:spTree>
    <p:extLst>
      <p:ext uri="{BB962C8B-B14F-4D97-AF65-F5344CB8AC3E}">
        <p14:creationId xmlns:p14="http://schemas.microsoft.com/office/powerpoint/2010/main" val="259343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4DAFF-685D-DBDF-8303-F74D65AE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Viestintä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34BE5-8A58-27A3-6214-696D54A8B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47494"/>
            <a:ext cx="8946541" cy="48009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Poissaolot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Sairauspoissaolot</a:t>
            </a:r>
            <a:r>
              <a:rPr lang="en-US" dirty="0"/>
              <a:t> </a:t>
            </a:r>
            <a:r>
              <a:rPr lang="en-US" dirty="0" err="1"/>
              <a:t>Wilmaan</a:t>
            </a:r>
            <a:r>
              <a:rPr lang="en-US" dirty="0"/>
              <a:t> ja </a:t>
            </a:r>
            <a:r>
              <a:rPr lang="en-US" dirty="0" err="1"/>
              <a:t>mahdollisesti</a:t>
            </a:r>
            <a:r>
              <a:rPr lang="en-US" dirty="0"/>
              <a:t> </a:t>
            </a:r>
            <a:r>
              <a:rPr lang="en-US" dirty="0" err="1"/>
              <a:t>viestillä</a:t>
            </a:r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Kun </a:t>
            </a:r>
            <a:r>
              <a:rPr lang="en-US" dirty="0" err="1"/>
              <a:t>kunto</a:t>
            </a:r>
            <a:r>
              <a:rPr lang="en-US" dirty="0"/>
              <a:t> </a:t>
            </a:r>
            <a:r>
              <a:rPr lang="en-US" dirty="0" err="1"/>
              <a:t>kohenee</a:t>
            </a:r>
            <a:r>
              <a:rPr lang="en-US" dirty="0"/>
              <a:t>, </a:t>
            </a:r>
            <a:r>
              <a:rPr lang="en-US" dirty="0" err="1"/>
              <a:t>huolehditaan</a:t>
            </a:r>
            <a:r>
              <a:rPr lang="en-US" dirty="0"/>
              <a:t> </a:t>
            </a:r>
            <a:r>
              <a:rPr lang="en-US" dirty="0" err="1"/>
              <a:t>läksyt</a:t>
            </a:r>
            <a:endParaRPr lang="en-US"/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Kirjoja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noutaa</a:t>
            </a:r>
            <a:r>
              <a:rPr lang="en-US" dirty="0"/>
              <a:t> </a:t>
            </a:r>
            <a:r>
              <a:rPr lang="en-US" dirty="0" err="1"/>
              <a:t>koululta</a:t>
            </a:r>
            <a:r>
              <a:rPr lang="en-US" dirty="0"/>
              <a:t> tai </a:t>
            </a:r>
            <a:r>
              <a:rPr lang="en-US" dirty="0" err="1"/>
              <a:t>pyytää</a:t>
            </a:r>
            <a:r>
              <a:rPr lang="en-US" dirty="0"/>
              <a:t> </a:t>
            </a:r>
            <a:r>
              <a:rPr lang="en-US" dirty="0" err="1"/>
              <a:t>kaveriakin</a:t>
            </a:r>
            <a:r>
              <a:rPr lang="en-US" dirty="0"/>
              <a:t> </a:t>
            </a:r>
            <a:r>
              <a:rPr lang="en-US" dirty="0" err="1"/>
              <a:t>tuomaan</a:t>
            </a:r>
            <a:endParaRPr lang="en-US" dirty="0"/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 err="1"/>
              <a:t>Tukiopetuksen</a:t>
            </a:r>
            <a:r>
              <a:rPr lang="en-US" dirty="0"/>
              <a:t> </a:t>
            </a:r>
            <a:r>
              <a:rPr lang="en-US" dirty="0" err="1"/>
              <a:t>hyödyntäminen</a:t>
            </a:r>
            <a:r>
              <a:rPr lang="en-US" dirty="0"/>
              <a:t> </a:t>
            </a:r>
            <a:r>
              <a:rPr lang="en-US" dirty="0" err="1"/>
              <a:t>pitkien</a:t>
            </a:r>
            <a:r>
              <a:rPr lang="en-US" dirty="0"/>
              <a:t> </a:t>
            </a:r>
            <a:r>
              <a:rPr lang="en-US" dirty="0" err="1"/>
              <a:t>sairauspoissaolojen</a:t>
            </a:r>
            <a:r>
              <a:rPr lang="en-US" dirty="0"/>
              <a:t> </a:t>
            </a:r>
            <a:r>
              <a:rPr lang="en-US" dirty="0" err="1"/>
              <a:t>jälkeen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Lomapoissaolot erillisellä loma-anomuksella</a:t>
            </a:r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Alle viiden päivän lomat voi myöntää oma opettaja, mutta sitä pidemmät lomat anotaan rehtorilta</a:t>
            </a:r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Loma-</a:t>
            </a:r>
            <a:r>
              <a:rPr lang="en-US" dirty="0" err="1"/>
              <a:t>ajan</a:t>
            </a:r>
            <a:r>
              <a:rPr lang="en-US" dirty="0"/>
              <a:t> </a:t>
            </a:r>
            <a:r>
              <a:rPr lang="en-US" dirty="0" err="1"/>
              <a:t>opiskelu</a:t>
            </a:r>
            <a:r>
              <a:rPr lang="en-US" dirty="0"/>
              <a:t> on </a:t>
            </a:r>
            <a:r>
              <a:rPr lang="en-US" dirty="0" err="1"/>
              <a:t>huoltajien</a:t>
            </a:r>
            <a:r>
              <a:rPr lang="en-US" dirty="0"/>
              <a:t> </a:t>
            </a:r>
            <a:r>
              <a:rPr lang="en-US" dirty="0" err="1"/>
              <a:t>vastuulla</a:t>
            </a:r>
            <a:r>
              <a:rPr lang="en-US" dirty="0"/>
              <a:t> (</a:t>
            </a:r>
            <a:r>
              <a:rPr lang="en-US" dirty="0" err="1"/>
              <a:t>läksyt</a:t>
            </a:r>
            <a:r>
              <a:rPr lang="en-US" dirty="0"/>
              <a:t> + </a:t>
            </a:r>
            <a:r>
              <a:rPr lang="en-US" dirty="0" err="1"/>
              <a:t>tuntitehtävät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/>
              <a:t>Läksyt Wilmassa (2A) tai </a:t>
            </a:r>
            <a:r>
              <a:rPr lang="en-US" dirty="0" err="1"/>
              <a:t>Pedassa</a:t>
            </a:r>
            <a:r>
              <a:rPr lang="en-US" dirty="0"/>
              <a:t> (2B)</a:t>
            </a:r>
          </a:p>
          <a:p>
            <a:pPr>
              <a:buClr>
                <a:srgbClr val="8AD0D6"/>
              </a:buClr>
            </a:pPr>
            <a:r>
              <a:rPr lang="en-US" dirty="0"/>
              <a:t>Viikkoinfo ja luokan kalenteri luokan omalla </a:t>
            </a:r>
            <a:r>
              <a:rPr lang="en-US" dirty="0">
                <a:hlinkClick r:id="rId2"/>
              </a:rPr>
              <a:t>peda.net-sivulla</a:t>
            </a:r>
          </a:p>
          <a:p>
            <a:pPr>
              <a:buClr>
                <a:srgbClr val="8AD0D6"/>
              </a:buClr>
            </a:pPr>
            <a:r>
              <a:rPr lang="en-US" dirty="0"/>
              <a:t>Tärkeät tiedotukset Wilman kautta / puhelimella</a:t>
            </a:r>
          </a:p>
        </p:txBody>
      </p:sp>
    </p:spTree>
    <p:extLst>
      <p:ext uri="{BB962C8B-B14F-4D97-AF65-F5344CB8AC3E}">
        <p14:creationId xmlns:p14="http://schemas.microsoft.com/office/powerpoint/2010/main" val="3953176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D2DCD-B91A-2FA5-A0F5-6CEDA04A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B043C-40FA-1EC8-1571-539284A9D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98014"/>
            <a:ext cx="8946541" cy="45503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Yhteistä</a:t>
            </a:r>
            <a:r>
              <a:rPr lang="en-US" dirty="0"/>
              <a:t> JEA-</a:t>
            </a:r>
            <a:r>
              <a:rPr lang="en-US" dirty="0" err="1"/>
              <a:t>toimintaa</a:t>
            </a:r>
            <a:r>
              <a:rPr lang="en-US" dirty="0"/>
              <a:t> 1.-luokkalaisten </a:t>
            </a:r>
            <a:r>
              <a:rPr lang="en-US" dirty="0" err="1"/>
              <a:t>kanssa</a:t>
            </a:r>
            <a:r>
              <a:rPr lang="en-US" dirty="0"/>
              <a:t> </a:t>
            </a:r>
            <a:r>
              <a:rPr lang="en-US" dirty="0" err="1"/>
              <a:t>jaksoittain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Ensimmäinen</a:t>
            </a:r>
            <a:r>
              <a:rPr lang="en-US" dirty="0"/>
              <a:t> </a:t>
            </a:r>
            <a:r>
              <a:rPr lang="en-US" dirty="0" err="1"/>
              <a:t>jakso</a:t>
            </a:r>
            <a:r>
              <a:rPr lang="en-US" dirty="0"/>
              <a:t> </a:t>
            </a:r>
            <a:r>
              <a:rPr lang="en-US" dirty="0" err="1"/>
              <a:t>ennen</a:t>
            </a:r>
            <a:r>
              <a:rPr lang="en-US" dirty="0"/>
              <a:t> </a:t>
            </a:r>
            <a:r>
              <a:rPr lang="en-US" dirty="0" err="1"/>
              <a:t>joulua</a:t>
            </a:r>
            <a:r>
              <a:rPr lang="en-US" dirty="0"/>
              <a:t> 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Jatkuvaa</a:t>
            </a:r>
            <a:r>
              <a:rPr lang="en-US" dirty="0"/>
              <a:t> </a:t>
            </a:r>
            <a:r>
              <a:rPr lang="en-US" dirty="0" err="1"/>
              <a:t>yhteistyötä</a:t>
            </a:r>
            <a:r>
              <a:rPr lang="en-US" dirty="0"/>
              <a:t> </a:t>
            </a:r>
            <a:r>
              <a:rPr lang="en-US" dirty="0" err="1"/>
              <a:t>rinnakkaisluokan</a:t>
            </a:r>
            <a:r>
              <a:rPr lang="en-US" dirty="0"/>
              <a:t> </a:t>
            </a:r>
            <a:r>
              <a:rPr lang="en-US" dirty="0" err="1"/>
              <a:t>kanssa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Kummiluokat</a:t>
            </a:r>
            <a:r>
              <a:rPr lang="en-US" dirty="0"/>
              <a:t> (5. </a:t>
            </a:r>
            <a:r>
              <a:rPr lang="en-US" dirty="0" err="1"/>
              <a:t>luokat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Qridi</a:t>
            </a:r>
            <a:r>
              <a:rPr lang="en-US" dirty="0"/>
              <a:t> on </a:t>
            </a:r>
            <a:r>
              <a:rPr lang="en-US" dirty="0" err="1"/>
              <a:t>poistunut</a:t>
            </a:r>
            <a:r>
              <a:rPr lang="en-US" dirty="0"/>
              <a:t> </a:t>
            </a:r>
            <a:r>
              <a:rPr lang="en-US" dirty="0" err="1"/>
              <a:t>käytöstä</a:t>
            </a:r>
            <a:r>
              <a:rPr lang="en-US" dirty="0"/>
              <a:t> 1.8. </a:t>
            </a:r>
            <a:r>
              <a:rPr lang="en-US" dirty="0" err="1"/>
              <a:t>alkaen</a:t>
            </a:r>
            <a:r>
              <a:rPr lang="en-US" dirty="0"/>
              <a:t>, </a:t>
            </a:r>
            <a:r>
              <a:rPr lang="en-US" dirty="0" err="1"/>
              <a:t>samoin</a:t>
            </a:r>
            <a:r>
              <a:rPr lang="en-US" dirty="0"/>
              <a:t> JEA-</a:t>
            </a:r>
            <a:r>
              <a:rPr lang="en-US" dirty="0" err="1"/>
              <a:t>junat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40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88F1-760E-BFED-2E83-305D6730F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Sujuva</a:t>
            </a:r>
            <a:r>
              <a:rPr lang="en-US" dirty="0"/>
              <a:t> </a:t>
            </a:r>
            <a:r>
              <a:rPr lang="en-US" dirty="0" err="1"/>
              <a:t>luku</a:t>
            </a:r>
            <a:r>
              <a:rPr lang="en-US" dirty="0"/>
              <a:t>- ja </a:t>
            </a:r>
            <a:r>
              <a:rPr lang="en-US" dirty="0" err="1"/>
              <a:t>kirjoitustaito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B9F78-0DEF-A9D0-E00D-369C46B58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98014"/>
            <a:ext cx="8946541" cy="455038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400" dirty="0"/>
              <a:t>Säännöllisyys (ennemmin vähän joka päivä kuin hirveä annos kerran viikossa)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Lukemisen malli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Motivaatio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Kannustus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Tavutetusta tekstistä sujuviin sanoihin 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Sujuva ja ymmärtävä lukutaito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1.-2. </a:t>
            </a:r>
            <a:r>
              <a:rPr lang="en-US" sz="2200" dirty="0" err="1"/>
              <a:t>luokilla</a:t>
            </a:r>
            <a:r>
              <a:rPr lang="en-US" sz="2200" dirty="0"/>
              <a:t> </a:t>
            </a:r>
            <a:r>
              <a:rPr lang="en-US" sz="2200" dirty="0" err="1"/>
              <a:t>opetellaan</a:t>
            </a:r>
            <a:r>
              <a:rPr lang="en-US" sz="2200" dirty="0"/>
              <a:t> </a:t>
            </a:r>
            <a:r>
              <a:rPr lang="en-US" sz="2200" dirty="0" err="1"/>
              <a:t>lukemaan</a:t>
            </a:r>
            <a:r>
              <a:rPr lang="en-US" sz="2200" dirty="0"/>
              <a:t>, kolmannelta eteenpäin opetellaan lukemalla 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Kirjasto (koulun ja kaupungin)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Läksyjen seuranta!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Näppäintaidot (ViLLE) ja monilukutaito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0331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D794-0426-945E-40D9-6038B097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Matematiikka</a:t>
            </a:r>
            <a:r>
              <a:rPr lang="en-US" dirty="0"/>
              <a:t>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9117B-4D65-93A3-4B81-C79D4380D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68223"/>
            <a:ext cx="9255758" cy="488017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Ajattelun taidot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Erot, yhtäläisyydet, säännönmukaisuudet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Vertailu, luokittelu, järjestykseen asettaminen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Ohjelmoinnillinen ajattelu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/>
              <a:t>Luvut ja </a:t>
            </a:r>
            <a:r>
              <a:rPr lang="en-US" dirty="0" err="1"/>
              <a:t>laskutoimitukset</a:t>
            </a:r>
            <a:r>
              <a:rPr lang="en-US" dirty="0"/>
              <a:t> 0-100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Lukujonotaidot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Lukujen hajotelmat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Kymmenjärjestelmä</a:t>
            </a:r>
            <a:r>
              <a:rPr lang="en-US" dirty="0"/>
              <a:t> ja </a:t>
            </a:r>
            <a:r>
              <a:rPr lang="en-US" dirty="0" err="1"/>
              <a:t>kymmenylitys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 err="1"/>
              <a:t>Kertolaskut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1-5 ja 10 (</a:t>
            </a:r>
            <a:r>
              <a:rPr lang="en-US" dirty="0" err="1"/>
              <a:t>opetellaan</a:t>
            </a:r>
            <a:r>
              <a:rPr lang="en-US" dirty="0"/>
              <a:t> </a:t>
            </a:r>
            <a:r>
              <a:rPr lang="en-US" dirty="0" err="1"/>
              <a:t>ulkoa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/>
              <a:t>Geometria ja mittaaminen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Kello </a:t>
            </a:r>
          </a:p>
          <a:p>
            <a:pPr marL="457200" lvl="1" indent="0">
              <a:buClr>
                <a:srgbClr val="8AD0D6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3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7E9-D93D-4F4D-3338-D6CE1BF42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Ympäristöoppi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AC5E0-A528-3BBC-9B19-65FC70F4C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8AD0D6"/>
              </a:buClr>
            </a:pPr>
            <a:r>
              <a:rPr lang="en-US" sz="2800" dirty="0" err="1"/>
              <a:t>Kätkö-kirjat</a:t>
            </a:r>
            <a:r>
              <a:rPr lang="en-US" sz="2800" dirty="0"/>
              <a:t> + </a:t>
            </a:r>
            <a:r>
              <a:rPr lang="en-US" sz="2800" dirty="0" err="1"/>
              <a:t>vihkot</a:t>
            </a:r>
          </a:p>
          <a:p>
            <a:pPr>
              <a:buClr>
                <a:srgbClr val="8AD0D6"/>
              </a:buClr>
            </a:pPr>
            <a:r>
              <a:rPr lang="en-US" sz="2800" dirty="0"/>
              <a:t>Paljon </a:t>
            </a:r>
            <a:r>
              <a:rPr lang="en-US" sz="2800" dirty="0" err="1"/>
              <a:t>ulkona</a:t>
            </a:r>
            <a:r>
              <a:rPr lang="en-US" sz="2800" dirty="0"/>
              <a:t> </a:t>
            </a:r>
            <a:r>
              <a:rPr lang="en-US" sz="2800" dirty="0" err="1"/>
              <a:t>tutkimista</a:t>
            </a:r>
            <a:r>
              <a:rPr lang="en-US" sz="2800" dirty="0"/>
              <a:t> ja </a:t>
            </a:r>
            <a:r>
              <a:rPr lang="en-US" sz="2800" dirty="0" err="1"/>
              <a:t>havaitsemista</a:t>
            </a:r>
            <a:r>
              <a:rPr lang="en-US" sz="2800" dirty="0"/>
              <a:t> (</a:t>
            </a:r>
            <a:r>
              <a:rPr lang="en-US" sz="2800" dirty="0" err="1"/>
              <a:t>lukuvuositeema</a:t>
            </a:r>
            <a:r>
              <a:rPr lang="en-US" sz="2800" dirty="0"/>
              <a:t>)</a:t>
            </a:r>
          </a:p>
          <a:p>
            <a:pPr>
              <a:buClr>
                <a:srgbClr val="8AD0D6"/>
              </a:buClr>
            </a:pPr>
            <a:r>
              <a:rPr lang="en-US" sz="2800" err="1"/>
              <a:t>Lukuläksyt</a:t>
            </a:r>
            <a:r>
              <a:rPr lang="en-US" sz="2800" dirty="0"/>
              <a:t> </a:t>
            </a:r>
            <a:r>
              <a:rPr lang="en-US" sz="2800" err="1"/>
              <a:t>annetaan</a:t>
            </a:r>
            <a:r>
              <a:rPr lang="en-US" sz="2800" dirty="0"/>
              <a:t> </a:t>
            </a:r>
            <a:r>
              <a:rPr lang="en-US" sz="2800" err="1"/>
              <a:t>ennakkoon</a:t>
            </a:r>
            <a:endParaRPr lang="en-US" sz="28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err="1"/>
              <a:t>Otsikot</a:t>
            </a:r>
            <a:r>
              <a:rPr lang="en-US" sz="2400" dirty="0"/>
              <a:t> ja </a:t>
            </a:r>
            <a:r>
              <a:rPr lang="en-US" sz="2400" err="1"/>
              <a:t>väliotsikot</a:t>
            </a:r>
            <a:endParaRPr lang="en-US" sz="24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dirty="0"/>
              <a:t>Kuvat ja </a:t>
            </a:r>
            <a:r>
              <a:rPr lang="en-US" sz="2400" err="1"/>
              <a:t>kuvatekstit</a:t>
            </a:r>
            <a:endParaRPr lang="en-US" sz="24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dirty="0"/>
              <a:t>"</a:t>
            </a:r>
            <a:r>
              <a:rPr lang="en-US" sz="2400" err="1"/>
              <a:t>Leipäteksti</a:t>
            </a:r>
            <a:r>
              <a:rPr lang="en-US" sz="2400" dirty="0"/>
              <a:t>"  ja </a:t>
            </a:r>
            <a:r>
              <a:rPr lang="en-US" sz="2400" err="1"/>
              <a:t>paksunnetut</a:t>
            </a:r>
            <a:r>
              <a:rPr lang="en-US" sz="2400" dirty="0"/>
              <a:t> </a:t>
            </a:r>
            <a:r>
              <a:rPr lang="en-US" sz="2400" err="1"/>
              <a:t>sanat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62100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2071-6721-310C-EA99-B94A86D6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Arviointi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F466-2C9B-9BF6-8DAD-6B3C43E4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2672"/>
            <a:ext cx="8946541" cy="491572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8AD0D6"/>
              </a:buClr>
            </a:pPr>
            <a:r>
              <a:rPr lang="en-US" sz="2400" dirty="0"/>
              <a:t>Arviointikeskustelut marras-helmikuussa</a:t>
            </a:r>
            <a:endParaRPr lang="en-US" sz="24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Ei joulutodistusta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Jatkuva arviointi 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Opettajan antama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Itsearviointi 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 err="1"/>
              <a:t>Vertaisarviointi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Testit ja kokeet 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Pistemäärät Wilmassa 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82764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4ED8-9D73-5549-86F6-EEA60C55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Oppilashuolto</a:t>
            </a:r>
            <a:r>
              <a:rPr lang="en-US" dirty="0"/>
              <a:t> ja </a:t>
            </a:r>
            <a:br>
              <a:rPr lang="en-US" dirty="0"/>
            </a:br>
            <a:r>
              <a:rPr lang="en-US" dirty="0" err="1"/>
              <a:t>psykososiaalinen</a:t>
            </a:r>
            <a:r>
              <a:rPr lang="en-US" dirty="0"/>
              <a:t> </a:t>
            </a:r>
            <a:r>
              <a:rPr lang="en-US" dirty="0" err="1"/>
              <a:t>tuki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BBBC-0238-FEA3-E3F5-605110824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Terveydenhoitaja Anniina Mikkola</a:t>
            </a:r>
          </a:p>
          <a:p>
            <a:pPr>
              <a:buClr>
                <a:srgbClr val="8AD0D6"/>
              </a:buClr>
            </a:pPr>
            <a:r>
              <a:rPr lang="en-US" dirty="0"/>
              <a:t>Koulukuraattori Kati Joukainen</a:t>
            </a:r>
          </a:p>
          <a:p>
            <a:pPr>
              <a:buClr>
                <a:srgbClr val="8AD0D6"/>
              </a:buClr>
            </a:pPr>
            <a:r>
              <a:rPr lang="en-US" dirty="0"/>
              <a:t>Koulupsykologi Vilja Nyblom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KiVa-opettajat</a:t>
            </a:r>
            <a:r>
              <a:rPr lang="en-US" dirty="0"/>
              <a:t> Reija Lappalainen ja Kaisa Saarinen</a:t>
            </a:r>
          </a:p>
          <a:p>
            <a:pPr>
              <a:buClr>
                <a:srgbClr val="8AD0D6"/>
              </a:buClr>
            </a:pPr>
            <a:r>
              <a:rPr lang="en-US" dirty="0"/>
              <a:t>Iltapäiväkerhon ohjaajat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Kasvatuskeskustelu KaKe</a:t>
            </a:r>
          </a:p>
          <a:p>
            <a:pPr>
              <a:buClr>
                <a:srgbClr val="8AD0D6"/>
              </a:buClr>
            </a:pPr>
            <a:r>
              <a:rPr lang="en-US" dirty="0"/>
              <a:t>Kiusaamiseen ja väkivaltaan puuttumisen toimintamalli </a:t>
            </a:r>
            <a:r>
              <a:rPr lang="en-US" dirty="0">
                <a:hlinkClick r:id="rId2"/>
              </a:rPr>
              <a:t>Linkki</a:t>
            </a:r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89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8A8E-0A73-DE16-015B-BB867329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Arkiasioita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68D53-A0AA-896A-8305-8BA00D4A3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83192"/>
            <a:ext cx="8946541" cy="466520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 err="1"/>
              <a:t>Sisäkengät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Stressilelut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Liikkavaatteet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Vaihtovaatteet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Säänmukainen</a:t>
            </a:r>
            <a:r>
              <a:rPr lang="en-US" dirty="0"/>
              <a:t> </a:t>
            </a:r>
            <a:r>
              <a:rPr lang="en-US" dirty="0" err="1"/>
              <a:t>pukeutuminen</a:t>
            </a:r>
            <a:r>
              <a:rPr lang="en-US" dirty="0"/>
              <a:t> (</a:t>
            </a:r>
            <a:r>
              <a:rPr lang="en-US" dirty="0" err="1"/>
              <a:t>sade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Kengännauhojen</a:t>
            </a:r>
            <a:r>
              <a:rPr lang="en-US" dirty="0"/>
              <a:t> </a:t>
            </a:r>
            <a:r>
              <a:rPr lang="en-US" dirty="0" err="1"/>
              <a:t>solmiminen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Perunan</a:t>
            </a:r>
            <a:r>
              <a:rPr lang="en-US" dirty="0"/>
              <a:t> </a:t>
            </a:r>
            <a:r>
              <a:rPr lang="en-US" dirty="0" err="1"/>
              <a:t>kuoriminen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Kouvolan</a:t>
            </a:r>
            <a:r>
              <a:rPr lang="en-US" dirty="0"/>
              <a:t> </a:t>
            </a:r>
            <a:r>
              <a:rPr lang="en-US" dirty="0" err="1"/>
              <a:t>mallin</a:t>
            </a:r>
            <a:r>
              <a:rPr lang="en-US" dirty="0"/>
              <a:t> </a:t>
            </a:r>
            <a:r>
              <a:rPr lang="en-US" dirty="0" err="1"/>
              <a:t>kerhot</a:t>
            </a:r>
            <a:r>
              <a:rPr lang="en-US" dirty="0"/>
              <a:t> (</a:t>
            </a:r>
            <a:r>
              <a:rPr lang="en-US" dirty="0" err="1"/>
              <a:t>välipala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Kyyditykset</a:t>
            </a:r>
            <a:r>
              <a:rPr lang="en-US" dirty="0"/>
              <a:t> </a:t>
            </a:r>
            <a:r>
              <a:rPr lang="en-US" dirty="0" err="1"/>
              <a:t>Monnarin</a:t>
            </a:r>
            <a:r>
              <a:rPr lang="en-US" dirty="0"/>
              <a:t> </a:t>
            </a:r>
            <a:r>
              <a:rPr lang="en-US" dirty="0" err="1"/>
              <a:t>parkista</a:t>
            </a:r>
            <a:r>
              <a:rPr lang="en-US" dirty="0"/>
              <a:t>!!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Luokkien</a:t>
            </a:r>
            <a:r>
              <a:rPr lang="en-US" dirty="0"/>
              <a:t> </a:t>
            </a:r>
            <a:r>
              <a:rPr lang="en-US" dirty="0" err="1"/>
              <a:t>omat</a:t>
            </a:r>
            <a:r>
              <a:rPr lang="en-US" dirty="0"/>
              <a:t> </a:t>
            </a:r>
            <a:r>
              <a:rPr lang="en-US" dirty="0" err="1"/>
              <a:t>jutut</a:t>
            </a:r>
            <a:r>
              <a:rPr lang="en-US" dirty="0"/>
              <a:t> 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16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68CEA-3142-BE15-8654-C75B48E6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BBAAF-5A60-C8AB-25A2-AF543013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Tulevia</a:t>
            </a:r>
            <a:r>
              <a:rPr lang="en-US" dirty="0"/>
              <a:t> </a:t>
            </a:r>
            <a:r>
              <a:rPr lang="en-US" dirty="0" err="1"/>
              <a:t>tapahtumia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108DB-E4A5-007F-BCB7-D1D2C9AA2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83192"/>
            <a:ext cx="8946541" cy="4665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Vierailu</a:t>
            </a:r>
            <a:r>
              <a:rPr lang="en-US" dirty="0"/>
              <a:t> Korian </a:t>
            </a:r>
            <a:r>
              <a:rPr lang="en-US" dirty="0" err="1"/>
              <a:t>kirjastoon</a:t>
            </a:r>
            <a:r>
              <a:rPr lang="en-US" dirty="0"/>
              <a:t> pe 11.9.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Kodin</a:t>
            </a:r>
            <a:r>
              <a:rPr lang="en-US" dirty="0"/>
              <a:t> ja </a:t>
            </a:r>
            <a:r>
              <a:rPr lang="en-US" dirty="0" err="1"/>
              <a:t>koulun</a:t>
            </a:r>
            <a:r>
              <a:rPr lang="en-US" dirty="0"/>
              <a:t> </a:t>
            </a:r>
            <a:r>
              <a:rPr lang="en-US" dirty="0" err="1"/>
              <a:t>päivä</a:t>
            </a:r>
            <a:r>
              <a:rPr lang="en-US" dirty="0"/>
              <a:t> pe 25.9. (</a:t>
            </a:r>
            <a:r>
              <a:rPr lang="en-US" dirty="0" err="1"/>
              <a:t>avoimet</a:t>
            </a:r>
            <a:r>
              <a:rPr lang="en-US" dirty="0"/>
              <a:t> </a:t>
            </a:r>
            <a:r>
              <a:rPr lang="en-US" dirty="0" err="1"/>
              <a:t>ovet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Koulukuvaukset</a:t>
            </a:r>
            <a:r>
              <a:rPr lang="en-US" dirty="0"/>
              <a:t> 12.-14.10.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Syysloma</a:t>
            </a:r>
            <a:r>
              <a:rPr lang="en-US" dirty="0"/>
              <a:t> (</a:t>
            </a:r>
            <a:r>
              <a:rPr lang="en-US" dirty="0" err="1"/>
              <a:t>vk</a:t>
            </a:r>
            <a:r>
              <a:rPr lang="en-US" dirty="0"/>
              <a:t> 43)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Joulukirkko</a:t>
            </a:r>
            <a:r>
              <a:rPr lang="en-US" dirty="0"/>
              <a:t> to 10.12.</a:t>
            </a:r>
          </a:p>
          <a:p>
            <a:pPr>
              <a:buClr>
                <a:srgbClr val="8AD0D6"/>
              </a:buClr>
            </a:pPr>
            <a:r>
              <a:rPr lang="en-US" dirty="0"/>
              <a:t>Korian </a:t>
            </a:r>
            <a:r>
              <a:rPr lang="en-US" dirty="0" err="1"/>
              <a:t>koulun</a:t>
            </a:r>
            <a:r>
              <a:rPr lang="en-US" dirty="0"/>
              <a:t> </a:t>
            </a:r>
            <a:r>
              <a:rPr lang="en-US" dirty="0" err="1"/>
              <a:t>joulujuhla</a:t>
            </a:r>
            <a:r>
              <a:rPr lang="en-US" dirty="0"/>
              <a:t> la 19.12.</a:t>
            </a:r>
          </a:p>
          <a:p>
            <a:pPr>
              <a:buClr>
                <a:srgbClr val="8AD0D6"/>
              </a:buClr>
            </a:pPr>
            <a:r>
              <a:rPr lang="en-US" dirty="0"/>
              <a:t>2AB:n </a:t>
            </a:r>
            <a:r>
              <a:rPr lang="en-US" dirty="0" err="1"/>
              <a:t>uimakoulu</a:t>
            </a:r>
            <a:r>
              <a:rPr lang="en-US" dirty="0"/>
              <a:t> 7.-8.1. ja 11.-13.1. (</a:t>
            </a:r>
            <a:r>
              <a:rPr lang="en-US" dirty="0" err="1"/>
              <a:t>viisi</a:t>
            </a:r>
            <a:r>
              <a:rPr lang="en-US" dirty="0"/>
              <a:t> </a:t>
            </a:r>
            <a:r>
              <a:rPr lang="en-US" dirty="0" err="1"/>
              <a:t>kertaa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77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E612F-9915-7575-919D-9AD138BA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140529"/>
            <a:ext cx="3362672" cy="272669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err="1">
                <a:solidFill>
                  <a:srgbClr val="EBEBEB"/>
                </a:solidFill>
              </a:rPr>
              <a:t>Koululaiseksi</a:t>
            </a:r>
            <a:r>
              <a:rPr lang="en-US" sz="4000" dirty="0">
                <a:solidFill>
                  <a:srgbClr val="EBEBEB"/>
                </a:solidFill>
              </a:rPr>
              <a:t> </a:t>
            </a:r>
            <a:r>
              <a:rPr lang="en-US" sz="4000" err="1">
                <a:solidFill>
                  <a:srgbClr val="EBEBEB"/>
                </a:solidFill>
              </a:rPr>
              <a:t>kasvaminen</a:t>
            </a:r>
            <a:endParaRPr lang="en-US" sz="4800" b="0" i="0" kern="1200">
              <a:solidFill>
                <a:srgbClr val="EBEBEB"/>
              </a:solidFill>
              <a:latin typeface="+mj-lt"/>
            </a:endParaRPr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B64458-1100-D87F-E559-21B4A1061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30740" y="266699"/>
            <a:ext cx="6348375" cy="635502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48465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f02107d-c57a-4b7a-b4e9-9de72e31ead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B2E47221FE36408B3A53D9ABD5E8D6" ma:contentTypeVersion="9" ma:contentTypeDescription="Luo uusi asiakirja." ma:contentTypeScope="" ma:versionID="b1ef9afd3f770fd13c208e87949f9f4e">
  <xsd:schema xmlns:xsd="http://www.w3.org/2001/XMLSchema" xmlns:xs="http://www.w3.org/2001/XMLSchema" xmlns:p="http://schemas.microsoft.com/office/2006/metadata/properties" xmlns:ns3="9ac62817-e861-453f-a838-ab6c185ecc92" xmlns:ns4="af02107d-c57a-4b7a-b4e9-9de72e31eadf" targetNamespace="http://schemas.microsoft.com/office/2006/metadata/properties" ma:root="true" ma:fieldsID="32f10070135ccfb5512b8e83ba600584" ns3:_="" ns4:_="">
    <xsd:import namespace="9ac62817-e861-453f-a838-ab6c185ecc92"/>
    <xsd:import namespace="af02107d-c57a-4b7a-b4e9-9de72e31ead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3:SharedWithDetails" minOccurs="0"/>
                <xsd:element ref="ns3:SharingHintHash" minOccurs="0"/>
                <xsd:element ref="ns4:MediaServiceSearchProperties" minOccurs="0"/>
                <xsd:element ref="ns4:MediaServiceObjectDetectorVersion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c62817-e861-453f-a838-ab6c185ecc9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02107d-c57a-4b7a-b4e9-9de72e31ea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67B764-7444-402D-94C6-190531B141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1917F8-B977-4F1F-A9ED-22AE65D99049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af02107d-c57a-4b7a-b4e9-9de72e31eadf"/>
    <ds:schemaRef ds:uri="http://schemas.microsoft.com/office/2006/documentManagement/types"/>
    <ds:schemaRef ds:uri="http://purl.org/dc/elements/1.1/"/>
    <ds:schemaRef ds:uri="http://purl.org/dc/terms/"/>
    <ds:schemaRef ds:uri="9ac62817-e861-453f-a838-ab6c185ecc92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A738E97-082D-4744-9947-F617011BE9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c62817-e861-453f-a838-ab6c185ecc92"/>
    <ds:schemaRef ds:uri="af02107d-c57a-4b7a-b4e9-9de72e31ea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552</Words>
  <Application>Microsoft Office PowerPoint</Application>
  <PresentationFormat>Laajakuva</PresentationFormat>
  <Paragraphs>172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3" baseType="lpstr">
      <vt:lpstr>Century Gothic</vt:lpstr>
      <vt:lpstr>Courier New</vt:lpstr>
      <vt:lpstr>Wingdings</vt:lpstr>
      <vt:lpstr>Wingdings 3</vt:lpstr>
      <vt:lpstr>Ion</vt:lpstr>
      <vt:lpstr>Vanhempainilta </vt:lpstr>
      <vt:lpstr>Kuinka arki sujuu?</vt:lpstr>
      <vt:lpstr>PowerPoint-esitys</vt:lpstr>
      <vt:lpstr>PowerPoint-esitys</vt:lpstr>
      <vt:lpstr>Perustietoja  </vt:lpstr>
      <vt:lpstr>Lukujärjestys</vt:lpstr>
      <vt:lpstr>Ruokailut</vt:lpstr>
      <vt:lpstr>Oppikirjat</vt:lpstr>
      <vt:lpstr>Viestintä</vt:lpstr>
      <vt:lpstr>JEA</vt:lpstr>
      <vt:lpstr>Sujuva luku- ja kirjoitustaito</vt:lpstr>
      <vt:lpstr>Matematiikka </vt:lpstr>
      <vt:lpstr>Ympäristöoppi </vt:lpstr>
      <vt:lpstr>Arviointi</vt:lpstr>
      <vt:lpstr>Oppilashuolto ja  psykososiaalinen tuki</vt:lpstr>
      <vt:lpstr>Arkiasioita </vt:lpstr>
      <vt:lpstr>Tulevia tapahtumia </vt:lpstr>
      <vt:lpstr>Koululaiseksi kasvaminen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Viitalo Maarit</dc:creator>
  <cp:lastModifiedBy>Karjalainen Sonja</cp:lastModifiedBy>
  <cp:revision>501</cp:revision>
  <dcterms:created xsi:type="dcterms:W3CDTF">2025-08-13T12:08:31Z</dcterms:created>
  <dcterms:modified xsi:type="dcterms:W3CDTF">2026-09-09T16:09:17Z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0x01010072B2E47221FE36408B3A53D9ABD5E8D6</vt:lpwstr>
  </property>
</Properties>
</file>