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E3B03-0EF7-337C-F92A-C63EFC67EEEA}" v="1248" dt="2025-08-13T12:51:20.368"/>
    <p1510:client id="{7D7F9811-30CA-35EF-6ED1-26018CF977CB}" v="10" dt="2025-08-13T12:56:4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2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5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0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4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8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0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52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1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1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7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5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81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uvola/perusopetus/koulut/korian-koulu/kiusaamiseen-ja-vakivaltaan-puuttumisen-toimintamalli:file/download/f76fed3f4a33bf1ad0984df3c58a5cfb73262b05/Kiusaamiseen_ja_vakivaltaan_puuttumisen_toimintamalli-Kouvola_3.6.2024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ouvola/perusopetus/koulut/korian-koulu/opettajat-ja-luokat/k5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Vanhempainilta 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Keskiviikko 13.8.2025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57E9-D93D-4F4D-3338-D6CE1BF4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Ympäristöoppi</a:t>
            </a:r>
            <a:r>
              <a:rPr lang="en-US" dirty="0"/>
              <a:t> ja </a:t>
            </a:r>
            <a:r>
              <a:rPr lang="en-US" dirty="0" err="1"/>
              <a:t>englanti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C5E0-A528-3BBC-9B19-65FC70F4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Ei </a:t>
            </a:r>
            <a:r>
              <a:rPr lang="en-US" dirty="0" err="1"/>
              <a:t>oppikirjoja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ulkona</a:t>
            </a:r>
            <a:r>
              <a:rPr lang="en-US" dirty="0"/>
              <a:t> </a:t>
            </a:r>
            <a:r>
              <a:rPr lang="en-US" dirty="0" err="1"/>
              <a:t>tutkimista</a:t>
            </a:r>
            <a:r>
              <a:rPr lang="en-US" dirty="0"/>
              <a:t> ja </a:t>
            </a:r>
            <a:r>
              <a:rPr lang="en-US" dirty="0" err="1"/>
              <a:t>havaitsemista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Oman </a:t>
            </a:r>
            <a:r>
              <a:rPr lang="en-US" dirty="0" err="1"/>
              <a:t>vihkon</a:t>
            </a:r>
            <a:r>
              <a:rPr lang="en-US" dirty="0"/>
              <a:t> </a:t>
            </a:r>
            <a:r>
              <a:rPr lang="en-US" dirty="0" err="1"/>
              <a:t>teko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Englantia</a:t>
            </a:r>
            <a:r>
              <a:rPr lang="en-US" dirty="0"/>
              <a:t> </a:t>
            </a:r>
            <a:r>
              <a:rPr lang="en-US" dirty="0" err="1"/>
              <a:t>yhdistetään</a:t>
            </a:r>
            <a:r>
              <a:rPr lang="en-US" dirty="0"/>
              <a:t> </a:t>
            </a:r>
            <a:r>
              <a:rPr lang="en-US" dirty="0" err="1"/>
              <a:t>muihin</a:t>
            </a:r>
            <a:r>
              <a:rPr lang="en-US" dirty="0"/>
              <a:t> </a:t>
            </a:r>
            <a:r>
              <a:rPr lang="en-US" dirty="0" err="1"/>
              <a:t>oppiaineisiin</a:t>
            </a:r>
            <a:r>
              <a:rPr lang="en-US" dirty="0"/>
              <a:t> </a:t>
            </a:r>
            <a:r>
              <a:rPr lang="en-US" dirty="0" err="1"/>
              <a:t>leikkien</a:t>
            </a:r>
            <a:r>
              <a:rPr lang="en-US" dirty="0"/>
              <a:t> ja </a:t>
            </a:r>
            <a:r>
              <a:rPr lang="en-US" dirty="0" err="1"/>
              <a:t>laulujen</a:t>
            </a:r>
            <a:r>
              <a:rPr lang="en-US" dirty="0"/>
              <a:t> </a:t>
            </a:r>
            <a:r>
              <a:rPr lang="en-US" dirty="0" err="1"/>
              <a:t>kautta</a:t>
            </a:r>
          </a:p>
        </p:txBody>
      </p:sp>
    </p:spTree>
    <p:extLst>
      <p:ext uri="{BB962C8B-B14F-4D97-AF65-F5344CB8AC3E}">
        <p14:creationId xmlns:p14="http://schemas.microsoft.com/office/powerpoint/2010/main" val="27621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DAD3-0B31-3F4D-6EA9-7C4DBDAC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9E1E-0586-DB4F-1532-196165E4A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JEA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joustava</a:t>
            </a:r>
            <a:r>
              <a:rPr lang="en-US" dirty="0"/>
              <a:t> </a:t>
            </a:r>
            <a:r>
              <a:rPr lang="en-US" dirty="0" err="1"/>
              <a:t>esi</a:t>
            </a:r>
            <a:r>
              <a:rPr lang="en-US" dirty="0"/>
              <a:t>- ja </a:t>
            </a:r>
            <a:r>
              <a:rPr lang="en-US" dirty="0" err="1"/>
              <a:t>alkuopetus</a:t>
            </a:r>
            <a:r>
              <a:rPr lang="en-US" dirty="0"/>
              <a:t> </a:t>
            </a:r>
            <a:r>
              <a:rPr lang="en-US" dirty="0" err="1"/>
              <a:t>jatkuu</a:t>
            </a:r>
            <a:r>
              <a:rPr lang="en-US" dirty="0"/>
              <a:t> </a:t>
            </a:r>
            <a:r>
              <a:rPr lang="en-US" dirty="0" err="1"/>
              <a:t>viikoittain</a:t>
            </a:r>
            <a:r>
              <a:rPr lang="en-US" dirty="0"/>
              <a:t> 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Torstaisin</a:t>
            </a:r>
            <a:r>
              <a:rPr lang="en-US" dirty="0"/>
              <a:t> </a:t>
            </a:r>
            <a:r>
              <a:rPr lang="en-US" dirty="0" err="1"/>
              <a:t>klo</a:t>
            </a:r>
            <a:r>
              <a:rPr lang="en-US" dirty="0"/>
              <a:t> 8.50-10.45</a:t>
            </a:r>
          </a:p>
          <a:p>
            <a:pPr>
              <a:buClr>
                <a:srgbClr val="8AD0D6"/>
              </a:buClr>
            </a:pPr>
            <a:r>
              <a:rPr lang="en-US" err="1"/>
              <a:t>Yhteistyöopettajat</a:t>
            </a:r>
            <a:r>
              <a:rPr lang="en-US" dirty="0"/>
              <a:t> </a:t>
            </a:r>
            <a:r>
              <a:rPr lang="en-US" err="1"/>
              <a:t>Korialla</a:t>
            </a:r>
            <a:r>
              <a:rPr lang="en-US" dirty="0"/>
              <a:t> 2A Tomi Pasi ja 2B Reija Lappalainen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Esiopetusryhmät</a:t>
            </a:r>
            <a:r>
              <a:rPr lang="en-US" dirty="0"/>
              <a:t> </a:t>
            </a:r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osittain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sisäinen</a:t>
            </a:r>
            <a:r>
              <a:rPr lang="en-US" dirty="0"/>
              <a:t> JEA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Päiväkotien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tehtävä</a:t>
            </a:r>
            <a:r>
              <a:rPr lang="en-US" dirty="0"/>
              <a:t> </a:t>
            </a:r>
            <a:r>
              <a:rPr lang="en-US" dirty="0" err="1"/>
              <a:t>yhteistyö</a:t>
            </a:r>
            <a:r>
              <a:rPr lang="en-US" dirty="0"/>
              <a:t>-JEA</a:t>
            </a:r>
          </a:p>
        </p:txBody>
      </p:sp>
    </p:spTree>
    <p:extLst>
      <p:ext uri="{BB962C8B-B14F-4D97-AF65-F5344CB8AC3E}">
        <p14:creationId xmlns:p14="http://schemas.microsoft.com/office/powerpoint/2010/main" val="32367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2071-6721-310C-EA99-B94A86D6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Arviointi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F466-2C9B-9BF6-8DAD-6B3C43E4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/>
              <a:t>Qridi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Arviointikeskustelut</a:t>
            </a:r>
            <a:r>
              <a:rPr lang="en-US" sz="2400" dirty="0"/>
              <a:t> </a:t>
            </a:r>
            <a:r>
              <a:rPr lang="en-US" sz="2400" err="1"/>
              <a:t>syksyllä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Jatkuva</a:t>
            </a:r>
            <a:r>
              <a:rPr lang="en-US" sz="2400" dirty="0"/>
              <a:t> </a:t>
            </a:r>
            <a:r>
              <a:rPr lang="en-US" sz="2400" err="1"/>
              <a:t>arviointi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Testit</a:t>
            </a:r>
            <a:r>
              <a:rPr lang="en-US" sz="2400" dirty="0"/>
              <a:t> ja </a:t>
            </a:r>
            <a:r>
              <a:rPr lang="en-US" sz="2400" err="1"/>
              <a:t>mittaukset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276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4ED8-9D73-5549-86F6-EEA60C55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Oppilashuolto</a:t>
            </a:r>
            <a:r>
              <a:rPr lang="en-US" dirty="0"/>
              <a:t> ja </a:t>
            </a:r>
            <a:br>
              <a:rPr lang="en-US" dirty="0"/>
            </a:br>
            <a:r>
              <a:rPr lang="en-US" dirty="0" err="1"/>
              <a:t>psykososiaalinen</a:t>
            </a:r>
            <a:r>
              <a:rPr lang="en-US" dirty="0"/>
              <a:t> </a:t>
            </a:r>
            <a:r>
              <a:rPr lang="en-US" dirty="0" err="1"/>
              <a:t>tuki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BBBC-0238-FEA3-E3F5-605110824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Terveydenhoitaja</a:t>
            </a:r>
            <a:r>
              <a:rPr lang="en-US" dirty="0"/>
              <a:t> Anniina Lindgren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Koulukuraattori</a:t>
            </a:r>
            <a:r>
              <a:rPr lang="en-US" dirty="0"/>
              <a:t> Kati </a:t>
            </a:r>
            <a:r>
              <a:rPr lang="en-US" dirty="0" err="1"/>
              <a:t>Joukainen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Koulupsykologi</a:t>
            </a:r>
            <a:r>
              <a:rPr lang="en-US" dirty="0"/>
              <a:t> Vilja Nyblom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KiVa-opettajat</a:t>
            </a:r>
            <a:r>
              <a:rPr lang="en-US" dirty="0"/>
              <a:t> Reija Lappalainen ja Mia-Kristina Sillanpää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Iltapäiväkerhon</a:t>
            </a:r>
            <a:r>
              <a:rPr lang="en-US" dirty="0"/>
              <a:t> </a:t>
            </a:r>
            <a:r>
              <a:rPr lang="en-US" dirty="0" err="1"/>
              <a:t>ohjaajat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Kasvatuskeskustelu</a:t>
            </a:r>
            <a:r>
              <a:rPr lang="en-US" dirty="0"/>
              <a:t> </a:t>
            </a:r>
            <a:r>
              <a:rPr lang="en-US" dirty="0" err="1"/>
              <a:t>KaKe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err="1"/>
              <a:t>Kiusaamiseen</a:t>
            </a:r>
            <a:r>
              <a:rPr lang="en-US" dirty="0"/>
              <a:t> ja </a:t>
            </a:r>
            <a:r>
              <a:rPr lang="en-US" err="1"/>
              <a:t>väkivaltaan</a:t>
            </a:r>
            <a:r>
              <a:rPr lang="en-US" dirty="0"/>
              <a:t> </a:t>
            </a:r>
            <a:r>
              <a:rPr lang="en-US" err="1"/>
              <a:t>puuttumisen</a:t>
            </a:r>
            <a:r>
              <a:rPr lang="en-US" dirty="0"/>
              <a:t> </a:t>
            </a:r>
            <a:r>
              <a:rPr lang="en-US" err="1"/>
              <a:t>toimintamalli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Linkki</a:t>
            </a:r>
          </a:p>
          <a:p>
            <a:pPr>
              <a:buClr>
                <a:srgbClr val="8AD0D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8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E612F-9915-7575-919D-9AD138BA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140529"/>
            <a:ext cx="3362672" cy="27266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err="1">
                <a:solidFill>
                  <a:srgbClr val="EBEBEB"/>
                </a:solidFill>
              </a:rPr>
              <a:t>Koululaiseksi</a:t>
            </a:r>
            <a:r>
              <a:rPr lang="en-US" sz="4000" dirty="0">
                <a:solidFill>
                  <a:srgbClr val="EBEBEB"/>
                </a:solidFill>
              </a:rPr>
              <a:t> </a:t>
            </a:r>
            <a:r>
              <a:rPr lang="en-US" sz="4000" err="1">
                <a:solidFill>
                  <a:srgbClr val="EBEBEB"/>
                </a:solidFill>
              </a:rPr>
              <a:t>kasvaminen</a:t>
            </a:r>
            <a:endParaRPr lang="en-US" sz="4800" b="0" i="0" kern="1200">
              <a:solidFill>
                <a:srgbClr val="EBEBEB"/>
              </a:solidFill>
              <a:latin typeface="+mj-lt"/>
            </a:endParaRPr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B64458-1100-D87F-E559-21B4A1061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0740" y="266699"/>
            <a:ext cx="6348375" cy="63550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846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0051-31BE-2F86-040C-D0FFC827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Perustietoja</a:t>
            </a:r>
            <a:r>
              <a:rPr lang="en-US" dirty="0"/>
              <a:t>  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F876-014A-AEC9-9284-D48B3BC3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17" y="1324049"/>
            <a:ext cx="9399322" cy="54213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/>
              <a:t>Luokanopettaja</a:t>
            </a:r>
            <a:r>
              <a:rPr lang="en-US" dirty="0"/>
              <a:t> Sonja Karjalainen 040-5898419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Koulunkäynninohjaaja</a:t>
            </a:r>
            <a:r>
              <a:rPr lang="en-US" dirty="0"/>
              <a:t> Juho </a:t>
            </a:r>
            <a:r>
              <a:rPr lang="en-US" dirty="0" err="1"/>
              <a:t>Heliste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Laaja-alainen</a:t>
            </a:r>
            <a:r>
              <a:rPr lang="en-US" dirty="0"/>
              <a:t> </a:t>
            </a:r>
            <a:r>
              <a:rPr lang="en-US" dirty="0" err="1"/>
              <a:t>erityisopettaja</a:t>
            </a:r>
            <a:r>
              <a:rPr lang="en-US" dirty="0"/>
              <a:t> Tarja </a:t>
            </a:r>
            <a:r>
              <a:rPr lang="en-US" dirty="0" err="1"/>
              <a:t>Sydänmaanlakka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Resurssiopettaja</a:t>
            </a:r>
            <a:r>
              <a:rPr lang="en-US" dirty="0"/>
              <a:t> Jaana </a:t>
            </a:r>
            <a:r>
              <a:rPr lang="en-US" dirty="0" err="1"/>
              <a:t>Kostia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Et-</a:t>
            </a:r>
            <a:r>
              <a:rPr lang="en-US" dirty="0" err="1"/>
              <a:t>opettaja</a:t>
            </a:r>
            <a:r>
              <a:rPr lang="en-US" dirty="0"/>
              <a:t> Jaana Pakkanen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err="1"/>
              <a:t>Luokalla</a:t>
            </a:r>
            <a:r>
              <a:rPr lang="en-US" dirty="0"/>
              <a:t> 20 </a:t>
            </a:r>
            <a:r>
              <a:rPr lang="en-US" err="1"/>
              <a:t>oppilasta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Äidinkieli</a:t>
            </a:r>
            <a:r>
              <a:rPr lang="en-US" dirty="0"/>
              <a:t> ja </a:t>
            </a:r>
            <a:r>
              <a:rPr lang="en-US" dirty="0" err="1"/>
              <a:t>kirjallisuus</a:t>
            </a:r>
            <a:r>
              <a:rPr lang="en-US" dirty="0"/>
              <a:t> 8h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Englanti</a:t>
            </a:r>
            <a:r>
              <a:rPr lang="en-US" dirty="0"/>
              <a:t> 1h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Matematiikka</a:t>
            </a:r>
            <a:r>
              <a:rPr lang="en-US" dirty="0"/>
              <a:t> 3h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Uskonto</a:t>
            </a:r>
            <a:r>
              <a:rPr lang="en-US" dirty="0"/>
              <a:t>/et 1h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Musiikki</a:t>
            </a:r>
            <a:r>
              <a:rPr lang="en-US" dirty="0"/>
              <a:t> 1h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Liikunta</a:t>
            </a:r>
            <a:r>
              <a:rPr lang="en-US" dirty="0"/>
              <a:t> 2h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Kuvataide</a:t>
            </a:r>
            <a:r>
              <a:rPr lang="en-US" dirty="0"/>
              <a:t> 1h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Käsityö</a:t>
            </a:r>
            <a:r>
              <a:rPr lang="en-US" dirty="0"/>
              <a:t> 2h</a:t>
            </a:r>
          </a:p>
        </p:txBody>
      </p:sp>
    </p:spTree>
    <p:extLst>
      <p:ext uri="{BB962C8B-B14F-4D97-AF65-F5344CB8AC3E}">
        <p14:creationId xmlns:p14="http://schemas.microsoft.com/office/powerpoint/2010/main" val="85992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E3268-1136-E373-BD0D-9CAF0D82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Lukujärjestys</a:t>
            </a:r>
            <a:endParaRPr lang="en-US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C5427C-10C4-F79F-9402-6BB6DBD94A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7474" y="2810256"/>
          <a:ext cx="9598285" cy="3404282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1618557">
                  <a:extLst>
                    <a:ext uri="{9D8B030D-6E8A-4147-A177-3AD203B41FA5}">
                      <a16:colId xmlns:a16="http://schemas.microsoft.com/office/drawing/2014/main" val="3043057083"/>
                    </a:ext>
                  </a:extLst>
                </a:gridCol>
                <a:gridCol w="1618557">
                  <a:extLst>
                    <a:ext uri="{9D8B030D-6E8A-4147-A177-3AD203B41FA5}">
                      <a16:colId xmlns:a16="http://schemas.microsoft.com/office/drawing/2014/main" val="3243204278"/>
                    </a:ext>
                  </a:extLst>
                </a:gridCol>
                <a:gridCol w="1505500">
                  <a:extLst>
                    <a:ext uri="{9D8B030D-6E8A-4147-A177-3AD203B41FA5}">
                      <a16:colId xmlns:a16="http://schemas.microsoft.com/office/drawing/2014/main" val="53264855"/>
                    </a:ext>
                  </a:extLst>
                </a:gridCol>
                <a:gridCol w="1618557">
                  <a:extLst>
                    <a:ext uri="{9D8B030D-6E8A-4147-A177-3AD203B41FA5}">
                      <a16:colId xmlns:a16="http://schemas.microsoft.com/office/drawing/2014/main" val="2726759333"/>
                    </a:ext>
                  </a:extLst>
                </a:gridCol>
                <a:gridCol w="1618557">
                  <a:extLst>
                    <a:ext uri="{9D8B030D-6E8A-4147-A177-3AD203B41FA5}">
                      <a16:colId xmlns:a16="http://schemas.microsoft.com/office/drawing/2014/main" val="651186760"/>
                    </a:ext>
                  </a:extLst>
                </a:gridCol>
                <a:gridCol w="1618557">
                  <a:extLst>
                    <a:ext uri="{9D8B030D-6E8A-4147-A177-3AD203B41FA5}">
                      <a16:colId xmlns:a16="http://schemas.microsoft.com/office/drawing/2014/main" val="3163047699"/>
                    </a:ext>
                  </a:extLst>
                </a:gridCol>
              </a:tblGrid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klo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maanantai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tiistai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keskiviikko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torstai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perjantai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84319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8.00-8.45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Siilit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3874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8.50-9.35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Kurjet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Kurjet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JEA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03659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10.00-10.45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liikunta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JEA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783968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11.15-12.00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liikunta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musiikki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59741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12.15-13.00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Kurjet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650289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13.15-14.00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uskonto/et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Siilit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Siilit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</a:p>
                  </a:txBody>
                  <a:tcPr marL="198500" marR="99250" marT="99250" marB="9925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2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8936-6473-542E-B732-0D5F0623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Ruokailut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82BCA-EC9A-DF34-4569-A014B34F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Maanantaisin</a:t>
            </a:r>
            <a:r>
              <a:rPr lang="en-US" dirty="0"/>
              <a:t> </a:t>
            </a:r>
            <a:r>
              <a:rPr lang="en-US" dirty="0" err="1"/>
              <a:t>klo</a:t>
            </a:r>
            <a:r>
              <a:rPr lang="en-US" dirty="0"/>
              <a:t> 11.00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Tiistaista</a:t>
            </a:r>
            <a:r>
              <a:rPr lang="en-US" dirty="0"/>
              <a:t> </a:t>
            </a:r>
            <a:r>
              <a:rPr lang="en-US" dirty="0" err="1"/>
              <a:t>perjantaihin</a:t>
            </a:r>
            <a:r>
              <a:rPr lang="en-US" dirty="0"/>
              <a:t> </a:t>
            </a:r>
            <a:r>
              <a:rPr lang="en-US" dirty="0" err="1"/>
              <a:t>klo</a:t>
            </a:r>
            <a:r>
              <a:rPr lang="en-US" dirty="0"/>
              <a:t> 10.30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Erityisruokavalioilmoitukset</a:t>
            </a:r>
            <a:r>
              <a:rPr lang="en-US" dirty="0"/>
              <a:t> </a:t>
            </a:r>
            <a:r>
              <a:rPr lang="en-US" dirty="0" err="1"/>
              <a:t>suoraan</a:t>
            </a:r>
            <a:r>
              <a:rPr lang="en-US" dirty="0"/>
              <a:t> </a:t>
            </a:r>
            <a:r>
              <a:rPr lang="en-US" dirty="0" err="1"/>
              <a:t>ruokapalveluihin</a:t>
            </a:r>
            <a:r>
              <a:rPr lang="en-US" dirty="0"/>
              <a:t> </a:t>
            </a:r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kaupungin</a:t>
            </a:r>
            <a:r>
              <a:rPr lang="en-US" dirty="0"/>
              <a:t> </a:t>
            </a:r>
            <a:r>
              <a:rPr lang="en-US" dirty="0" err="1"/>
              <a:t>nettisivujen</a:t>
            </a:r>
            <a:r>
              <a:rPr lang="en-US" dirty="0"/>
              <a:t> </a:t>
            </a:r>
            <a:r>
              <a:rPr lang="en-US" dirty="0" err="1"/>
              <a:t>kautta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Allergiatiedot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opettajalle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Ruokailu</a:t>
            </a:r>
            <a:r>
              <a:rPr lang="en-US" dirty="0"/>
              <a:t> on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koulunkäyntiä</a:t>
            </a:r>
            <a:r>
              <a:rPr lang="en-US" dirty="0"/>
              <a:t> ja </a:t>
            </a:r>
            <a:r>
              <a:rPr lang="en-US" dirty="0" err="1"/>
              <a:t>kasvatuksellinen</a:t>
            </a:r>
            <a:r>
              <a:rPr lang="en-US" dirty="0"/>
              <a:t> ja </a:t>
            </a:r>
            <a:r>
              <a:rPr lang="en-US" dirty="0" err="1"/>
              <a:t>opetuksellinen</a:t>
            </a:r>
            <a:r>
              <a:rPr lang="en-US" dirty="0"/>
              <a:t> </a:t>
            </a:r>
            <a:r>
              <a:rPr lang="en-US" dirty="0" err="1"/>
              <a:t>tilaisuus</a:t>
            </a:r>
            <a:r>
              <a:rPr lang="en-US" dirty="0"/>
              <a:t> (</a:t>
            </a:r>
            <a:r>
              <a:rPr lang="en-US" dirty="0" err="1"/>
              <a:t>maistaminen</a:t>
            </a:r>
            <a:r>
              <a:rPr lang="en-US" dirty="0"/>
              <a:t>, </a:t>
            </a:r>
            <a:r>
              <a:rPr lang="en-US" dirty="0" err="1"/>
              <a:t>ruokailutavat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734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FB6C-F893-1C10-3D8E-644B18AE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Oppikirjat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1134-E159-596B-E26E-12BD60860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800" err="1"/>
              <a:t>Ystävien</a:t>
            </a:r>
            <a:r>
              <a:rPr lang="en-US" sz="2800" dirty="0"/>
              <a:t> </a:t>
            </a:r>
            <a:r>
              <a:rPr lang="en-US" sz="2800" err="1"/>
              <a:t>Aapinen</a:t>
            </a:r>
            <a:endParaRPr lang="en-US" sz="280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sz="2400" err="1"/>
              <a:t>Harjoituskirja</a:t>
            </a:r>
            <a:r>
              <a:rPr lang="en-US" sz="2400" dirty="0"/>
              <a:t> ("Aamos-</a:t>
            </a:r>
            <a:r>
              <a:rPr lang="en-US" sz="2400" err="1"/>
              <a:t>kirja</a:t>
            </a:r>
            <a:r>
              <a:rPr lang="en-US" sz="2400" dirty="0"/>
              <a:t>" ja "Ulla-</a:t>
            </a:r>
            <a:r>
              <a:rPr lang="en-US" sz="2400" err="1"/>
              <a:t>kirja</a:t>
            </a:r>
            <a:r>
              <a:rPr lang="en-US" sz="2400" dirty="0"/>
              <a:t>")</a:t>
            </a:r>
          </a:p>
          <a:p>
            <a:pPr>
              <a:buClr>
                <a:srgbClr val="8AD0D6"/>
              </a:buClr>
            </a:pPr>
            <a:r>
              <a:rPr lang="en-US" sz="2800" err="1"/>
              <a:t>Laskutaito</a:t>
            </a:r>
            <a:endParaRPr lang="en-US" sz="2800"/>
          </a:p>
          <a:p>
            <a:pPr>
              <a:buClr>
                <a:srgbClr val="8AD0D6"/>
              </a:buClr>
            </a:pPr>
            <a:r>
              <a:rPr lang="en-US" sz="2800" dirty="0"/>
              <a:t>Tähti</a:t>
            </a:r>
          </a:p>
          <a:p>
            <a:pPr>
              <a:buClr>
                <a:srgbClr val="8AD0D6"/>
              </a:buClr>
            </a:pP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/>
              <a:t>Arttu-</a:t>
            </a:r>
            <a:r>
              <a:rPr lang="en-US" sz="2800" dirty="0" err="1"/>
              <a:t>sovellus</a:t>
            </a:r>
          </a:p>
        </p:txBody>
      </p:sp>
    </p:spTree>
    <p:extLst>
      <p:ext uri="{BB962C8B-B14F-4D97-AF65-F5344CB8AC3E}">
        <p14:creationId xmlns:p14="http://schemas.microsoft.com/office/powerpoint/2010/main" val="259343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DAFF-685D-DBDF-8303-F74D65AE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Käytännön</a:t>
            </a:r>
            <a:r>
              <a:rPr lang="en-US" dirty="0"/>
              <a:t> </a:t>
            </a:r>
            <a:r>
              <a:rPr lang="en-US" dirty="0" err="1"/>
              <a:t>asioita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4BE5-8A58-27A3-6214-696D54A8B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Poissaolot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Sairauspoissaolot</a:t>
            </a:r>
            <a:r>
              <a:rPr lang="en-US" dirty="0"/>
              <a:t> </a:t>
            </a:r>
            <a:r>
              <a:rPr lang="en-US" dirty="0" err="1"/>
              <a:t>Wilmaan</a:t>
            </a:r>
            <a:r>
              <a:rPr lang="en-US" dirty="0"/>
              <a:t> ja </a:t>
            </a:r>
            <a:r>
              <a:rPr lang="en-US" dirty="0" err="1"/>
              <a:t>mahdollisesti</a:t>
            </a:r>
            <a:r>
              <a:rPr lang="en-US" dirty="0"/>
              <a:t> </a:t>
            </a:r>
            <a:r>
              <a:rPr lang="en-US" dirty="0" err="1"/>
              <a:t>WhatsAppiin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Lomapoissaolot</a:t>
            </a:r>
            <a:r>
              <a:rPr lang="en-US" dirty="0"/>
              <a:t> </a:t>
            </a:r>
            <a:r>
              <a:rPr lang="en-US" dirty="0" err="1"/>
              <a:t>erillisellä</a:t>
            </a:r>
            <a:r>
              <a:rPr lang="en-US" dirty="0"/>
              <a:t> loma-</a:t>
            </a:r>
            <a:r>
              <a:rPr lang="en-US" dirty="0" err="1"/>
              <a:t>anomuksella</a:t>
            </a:r>
            <a:endParaRPr lang="en-US" dirty="0"/>
          </a:p>
          <a:p>
            <a:pPr lvl="2">
              <a:buClr>
                <a:srgbClr val="8AD0D6"/>
              </a:buClr>
              <a:buFont typeface="Wingdings" charset="2"/>
              <a:buChar char="§"/>
            </a:pPr>
            <a:r>
              <a:rPr lang="en-US" dirty="0"/>
              <a:t>Alle </a:t>
            </a:r>
            <a:r>
              <a:rPr lang="en-US" dirty="0" err="1"/>
              <a:t>viiden</a:t>
            </a:r>
            <a:r>
              <a:rPr lang="en-US" dirty="0"/>
              <a:t> </a:t>
            </a:r>
            <a:r>
              <a:rPr lang="en-US" dirty="0" err="1"/>
              <a:t>päivän</a:t>
            </a:r>
            <a:r>
              <a:rPr lang="en-US" dirty="0"/>
              <a:t> </a:t>
            </a:r>
            <a:r>
              <a:rPr lang="en-US" dirty="0" err="1"/>
              <a:t>lomat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myöntää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pidemmät</a:t>
            </a:r>
            <a:r>
              <a:rPr lang="en-US" dirty="0"/>
              <a:t> </a:t>
            </a:r>
            <a:r>
              <a:rPr lang="en-US" dirty="0" err="1"/>
              <a:t>lomat</a:t>
            </a:r>
            <a:r>
              <a:rPr lang="en-US" dirty="0"/>
              <a:t> </a:t>
            </a:r>
            <a:r>
              <a:rPr lang="en-US" dirty="0" err="1"/>
              <a:t>anotaan</a:t>
            </a:r>
            <a:r>
              <a:rPr lang="en-US" dirty="0"/>
              <a:t> </a:t>
            </a:r>
            <a:r>
              <a:rPr lang="en-US" dirty="0" err="1"/>
              <a:t>rehtorilta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Poissaolojen</a:t>
            </a:r>
            <a:r>
              <a:rPr lang="en-US" dirty="0"/>
              <a:t> </a:t>
            </a:r>
            <a:r>
              <a:rPr lang="en-US" dirty="0" err="1"/>
              <a:t>seurantamalli</a:t>
            </a:r>
            <a:r>
              <a:rPr lang="en-US" dirty="0"/>
              <a:t> (</a:t>
            </a:r>
            <a:r>
              <a:rPr lang="en-US" dirty="0" err="1"/>
              <a:t>seuraava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)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Läksyt</a:t>
            </a:r>
            <a:r>
              <a:rPr lang="en-US" dirty="0"/>
              <a:t> </a:t>
            </a:r>
            <a:r>
              <a:rPr lang="en-US" dirty="0" err="1"/>
              <a:t>Wilmassa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 err="1"/>
              <a:t>Viikkoinfo</a:t>
            </a:r>
            <a:r>
              <a:rPr lang="en-US" dirty="0"/>
              <a:t> ja </a:t>
            </a:r>
            <a:r>
              <a:rPr lang="en-US" dirty="0" err="1"/>
              <a:t>luokan</a:t>
            </a:r>
            <a:r>
              <a:rPr lang="en-US" dirty="0"/>
              <a:t> </a:t>
            </a:r>
            <a:r>
              <a:rPr lang="en-US" dirty="0" err="1"/>
              <a:t>kalenteri</a:t>
            </a:r>
            <a:r>
              <a:rPr lang="en-US" dirty="0"/>
              <a:t> </a:t>
            </a:r>
            <a:r>
              <a:rPr lang="en-US" dirty="0" err="1"/>
              <a:t>luokan</a:t>
            </a:r>
            <a:r>
              <a:rPr lang="en-US" dirty="0"/>
              <a:t> </a:t>
            </a:r>
            <a:r>
              <a:rPr lang="en-US" dirty="0" err="1"/>
              <a:t>omalla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peda.net-sivulla</a:t>
            </a:r>
          </a:p>
          <a:p>
            <a:pPr>
              <a:buClr>
                <a:srgbClr val="8AD0D6"/>
              </a:buClr>
            </a:pPr>
            <a:r>
              <a:rPr lang="en-US" dirty="0" err="1"/>
              <a:t>Tärkeät</a:t>
            </a:r>
            <a:r>
              <a:rPr lang="en-US" dirty="0"/>
              <a:t> </a:t>
            </a:r>
            <a:r>
              <a:rPr lang="en-US" dirty="0" err="1"/>
              <a:t>tiedotukset</a:t>
            </a:r>
            <a:r>
              <a:rPr lang="en-US" dirty="0"/>
              <a:t> Wilman </a:t>
            </a:r>
            <a:r>
              <a:rPr lang="en-US" dirty="0" err="1"/>
              <a:t>kautta</a:t>
            </a:r>
            <a:r>
              <a:rPr lang="en-US" dirty="0"/>
              <a:t> / </a:t>
            </a:r>
            <a:r>
              <a:rPr lang="en-US" dirty="0" err="1"/>
              <a:t>puhelimella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7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DF5F57-273C-6AC9-EE5B-3EA9A8223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78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8F1-760E-BFED-2E83-305D6730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Lukemaan</a:t>
            </a:r>
            <a:r>
              <a:rPr lang="en-US" dirty="0"/>
              <a:t> </a:t>
            </a:r>
            <a:r>
              <a:rPr lang="en-US" dirty="0" err="1"/>
              <a:t>oppiminen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B9F78-0DEF-A9D0-E00D-369C46B58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/>
              <a:t>Säännöllisyys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Lukemisen</a:t>
            </a:r>
            <a:r>
              <a:rPr lang="en-US" sz="2400" dirty="0"/>
              <a:t> </a:t>
            </a:r>
            <a:r>
              <a:rPr lang="en-US" sz="2400" err="1"/>
              <a:t>malli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Motivaatio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Kannustus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Kirjain-äänne-vastaavuus</a:t>
            </a:r>
            <a:r>
              <a:rPr lang="en-US" sz="2400" dirty="0"/>
              <a:t>, </a:t>
            </a:r>
            <a:r>
              <a:rPr lang="en-US" sz="2400" err="1"/>
              <a:t>tavutaso</a:t>
            </a:r>
            <a:r>
              <a:rPr lang="en-US" sz="2400" dirty="0"/>
              <a:t>, </a:t>
            </a:r>
            <a:r>
              <a:rPr lang="en-US" sz="2400" err="1"/>
              <a:t>sanataso</a:t>
            </a:r>
            <a:r>
              <a:rPr lang="en-US" sz="2400" dirty="0"/>
              <a:t>, </a:t>
            </a:r>
            <a:r>
              <a:rPr lang="en-US" sz="2400" err="1"/>
              <a:t>tekstitaso</a:t>
            </a:r>
            <a:endParaRPr lang="en-US" sz="2400"/>
          </a:p>
          <a:p>
            <a:pPr>
              <a:buClr>
                <a:srgbClr val="8AD0D6"/>
              </a:buClr>
            </a:pPr>
            <a:r>
              <a:rPr lang="en-US" sz="2400" err="1"/>
              <a:t>Sujuva</a:t>
            </a:r>
            <a:r>
              <a:rPr lang="en-US" sz="2400" dirty="0"/>
              <a:t> ja </a:t>
            </a:r>
            <a:r>
              <a:rPr lang="en-US" sz="2400" err="1"/>
              <a:t>ymmärtävä</a:t>
            </a:r>
            <a:r>
              <a:rPr lang="en-US" sz="2400" dirty="0"/>
              <a:t> </a:t>
            </a:r>
            <a:r>
              <a:rPr lang="en-US" sz="2400" err="1"/>
              <a:t>lukutaito</a:t>
            </a:r>
            <a:r>
              <a:rPr lang="en-US" sz="2400" dirty="0"/>
              <a:t> </a:t>
            </a:r>
          </a:p>
          <a:p>
            <a:pPr>
              <a:buClr>
                <a:srgbClr val="8AD0D6"/>
              </a:buClr>
            </a:pP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 dirty="0" err="1"/>
              <a:t>Läksyjen</a:t>
            </a:r>
            <a:r>
              <a:rPr lang="en-US" sz="2400" dirty="0"/>
              <a:t> </a:t>
            </a:r>
            <a:r>
              <a:rPr lang="en-US" sz="2400" dirty="0" err="1"/>
              <a:t>seuranta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331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D794-0426-945E-40D9-6038B097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Matematiikka</a:t>
            </a:r>
            <a:r>
              <a:rPr lang="en-US" dirty="0"/>
              <a:t>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9117B-4D65-93A3-4B81-C79D4380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8223"/>
            <a:ext cx="9255758" cy="48801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Ajattelun</a:t>
            </a:r>
            <a:r>
              <a:rPr lang="en-US" dirty="0"/>
              <a:t> </a:t>
            </a:r>
            <a:r>
              <a:rPr lang="en-US" dirty="0" err="1"/>
              <a:t>taidot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Erot</a:t>
            </a:r>
            <a:r>
              <a:rPr lang="en-US" dirty="0"/>
              <a:t>, </a:t>
            </a:r>
            <a:r>
              <a:rPr lang="en-US" dirty="0" err="1"/>
              <a:t>yhtäläisyydet</a:t>
            </a:r>
            <a:r>
              <a:rPr lang="en-US" dirty="0"/>
              <a:t>, </a:t>
            </a:r>
            <a:r>
              <a:rPr lang="en-US" dirty="0" err="1"/>
              <a:t>säännönmukaisuudet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Vertailu</a:t>
            </a:r>
            <a:r>
              <a:rPr lang="en-US" dirty="0"/>
              <a:t>, </a:t>
            </a:r>
            <a:r>
              <a:rPr lang="en-US" dirty="0" err="1"/>
              <a:t>luokittelu</a:t>
            </a:r>
            <a:r>
              <a:rPr lang="en-US" dirty="0"/>
              <a:t>, </a:t>
            </a:r>
            <a:r>
              <a:rPr lang="en-US" dirty="0" err="1"/>
              <a:t>järjestykseen</a:t>
            </a:r>
            <a:r>
              <a:rPr lang="en-US" dirty="0"/>
              <a:t> </a:t>
            </a:r>
            <a:r>
              <a:rPr lang="en-US" dirty="0" err="1"/>
              <a:t>asettaminen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Ohjelmoinnillinen</a:t>
            </a:r>
            <a:r>
              <a:rPr lang="en-US" dirty="0"/>
              <a:t> </a:t>
            </a:r>
            <a:r>
              <a:rPr lang="en-US" dirty="0" err="1"/>
              <a:t>ajattelu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dirty="0" err="1"/>
              <a:t>Luvut</a:t>
            </a:r>
            <a:r>
              <a:rPr lang="en-US" dirty="0"/>
              <a:t> ja </a:t>
            </a:r>
            <a:r>
              <a:rPr lang="en-US" dirty="0" err="1"/>
              <a:t>laskutoimitukset</a:t>
            </a:r>
            <a:r>
              <a:rPr lang="en-US" dirty="0"/>
              <a:t> 0-20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Lukumäärän</a:t>
            </a:r>
            <a:r>
              <a:rPr lang="en-US" dirty="0"/>
              <a:t>, </a:t>
            </a:r>
            <a:r>
              <a:rPr lang="en-US" dirty="0" err="1"/>
              <a:t>lukusanan</a:t>
            </a:r>
            <a:r>
              <a:rPr lang="en-US" dirty="0"/>
              <a:t> ja </a:t>
            </a:r>
            <a:r>
              <a:rPr lang="en-US" dirty="0" err="1"/>
              <a:t>numeron</a:t>
            </a:r>
            <a:r>
              <a:rPr lang="en-US" dirty="0"/>
              <a:t> </a:t>
            </a:r>
            <a:r>
              <a:rPr lang="en-US" dirty="0" err="1"/>
              <a:t>yhteys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Lukumäärän</a:t>
            </a:r>
            <a:r>
              <a:rPr lang="en-US" dirty="0"/>
              <a:t> </a:t>
            </a:r>
            <a:r>
              <a:rPr lang="en-US" dirty="0" err="1"/>
              <a:t>laskeminen</a:t>
            </a:r>
            <a:r>
              <a:rPr lang="en-US" dirty="0"/>
              <a:t> ja </a:t>
            </a:r>
            <a:r>
              <a:rPr lang="en-US" dirty="0" err="1"/>
              <a:t>hahmottaminen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Lukujonotaidot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Lukujen</a:t>
            </a:r>
            <a:r>
              <a:rPr lang="en-US" dirty="0"/>
              <a:t> </a:t>
            </a:r>
            <a:r>
              <a:rPr lang="en-US" dirty="0" err="1"/>
              <a:t>hajotelmat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err="1"/>
              <a:t>Yhteen</a:t>
            </a:r>
            <a:r>
              <a:rPr lang="en-US" dirty="0"/>
              <a:t>- ja </a:t>
            </a:r>
            <a:r>
              <a:rPr lang="en-US" err="1"/>
              <a:t>vähennyslasku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 err="1"/>
              <a:t>Konkretisointi</a:t>
            </a:r>
            <a:r>
              <a:rPr lang="en-US" dirty="0"/>
              <a:t> ja </a:t>
            </a:r>
            <a:r>
              <a:rPr lang="en-US" dirty="0" err="1"/>
              <a:t>merkitseminen</a:t>
            </a:r>
            <a:r>
              <a:rPr lang="en-US" dirty="0"/>
              <a:t>, </a:t>
            </a:r>
            <a:r>
              <a:rPr lang="en-US" dirty="0" err="1"/>
              <a:t>yhteenlaskun</a:t>
            </a:r>
            <a:r>
              <a:rPr lang="en-US" dirty="0"/>
              <a:t> </a:t>
            </a:r>
            <a:r>
              <a:rPr lang="en-US" dirty="0" err="1"/>
              <a:t>vaihdannaisuus</a:t>
            </a:r>
          </a:p>
          <a:p>
            <a:pPr>
              <a:buClr>
                <a:srgbClr val="8AD0D6"/>
              </a:buClr>
            </a:pPr>
            <a:r>
              <a:rPr lang="en-US" err="1"/>
              <a:t>Geometria</a:t>
            </a:r>
            <a:r>
              <a:rPr lang="en-US" dirty="0"/>
              <a:t> ja </a:t>
            </a:r>
            <a:r>
              <a:rPr lang="en-US" err="1"/>
              <a:t>mittaaminen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Vanhempainilta </vt:lpstr>
      <vt:lpstr>Perustietoja  </vt:lpstr>
      <vt:lpstr>Lukujärjestys</vt:lpstr>
      <vt:lpstr>Ruokailut</vt:lpstr>
      <vt:lpstr>Oppikirjat</vt:lpstr>
      <vt:lpstr>Käytännön asioita</vt:lpstr>
      <vt:lpstr>PowerPoint Presentation</vt:lpstr>
      <vt:lpstr>Lukemaan oppiminen</vt:lpstr>
      <vt:lpstr>Matematiikka </vt:lpstr>
      <vt:lpstr>Ympäristöoppi ja englanti</vt:lpstr>
      <vt:lpstr>JEA</vt:lpstr>
      <vt:lpstr>Arviointi</vt:lpstr>
      <vt:lpstr>Oppilashuolto ja  psykososiaalinen tuki</vt:lpstr>
      <vt:lpstr>Koululaiseksi kasvaminen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235</cp:revision>
  <dcterms:created xsi:type="dcterms:W3CDTF">2025-08-13T12:08:31Z</dcterms:created>
  <dcterms:modified xsi:type="dcterms:W3CDTF">2025-08-13T15:59:39Z</dcterms:modified>
</cp:coreProperties>
</file>