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70" r:id="rId3"/>
    <p:sldId id="271" r:id="rId4"/>
    <p:sldId id="273" r:id="rId5"/>
    <p:sldId id="257" r:id="rId6"/>
    <p:sldId id="258" r:id="rId7"/>
    <p:sldId id="263" r:id="rId8"/>
    <p:sldId id="259" r:id="rId9"/>
    <p:sldId id="260" r:id="rId10"/>
    <p:sldId id="272" r:id="rId11"/>
    <p:sldId id="262" r:id="rId12"/>
    <p:sldId id="264" r:id="rId13"/>
    <p:sldId id="265" r:id="rId14"/>
    <p:sldId id="269" r:id="rId15"/>
    <p:sldId id="267" r:id="rId16"/>
    <p:sldId id="275" r:id="rId17"/>
    <p:sldId id="276" r:id="rId18"/>
    <p:sldId id="268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8BE4B8-F8BC-7793-9AE7-11D53D89B638}" v="1652" dt="2026-09-03T11:42:45.959"/>
    <p1510:client id="{ACF16BB3-9EA6-82EA-BF47-15F0732D28E7}" v="59" dt="2026-09-03T12:00:52.0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955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049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8620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515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777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6167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253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3761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314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523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255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9704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724419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71800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405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852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119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9/9/2026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6816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kouvola/perusopetus/koulut/korian-koulu/opettajat-ja-luokat/k5a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kouvola/perusopetus/koulut/korian-koulu/kiusaamiseen-ja-vakivaltaan-puuttumisen-toimintamalli:file/download/f76fed3f4a33bf1ad0984df3c58a5cfb73262b05/Kiusaamiseen_ja_vakivaltaan_puuttumisen_toimintamalli-Kouvola_3.6.2024.pdf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Vanhempainilta 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KESKIVIIKKO 9.9.2026</a:t>
            </a:r>
          </a:p>
        </p:txBody>
      </p:sp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1515115-95FB-41E0-86F3-8744438C0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553A50-5183-9B8F-1AC6-BE833E24D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6"/>
            <a:ext cx="5616217" cy="1622321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EBEBEB"/>
                </a:solidFill>
              </a:rPr>
              <a:t>Kuinka </a:t>
            </a:r>
            <a:r>
              <a:rPr lang="en-US" dirty="0" err="1">
                <a:solidFill>
                  <a:srgbClr val="EBEBEB"/>
                </a:solidFill>
              </a:rPr>
              <a:t>arki</a:t>
            </a:r>
            <a:r>
              <a:rPr lang="en-US" dirty="0">
                <a:solidFill>
                  <a:srgbClr val="EBEBEB"/>
                </a:solidFill>
              </a:rPr>
              <a:t> </a:t>
            </a:r>
            <a:r>
              <a:rPr lang="en-US" dirty="0" err="1">
                <a:solidFill>
                  <a:srgbClr val="EBEBEB"/>
                </a:solidFill>
              </a:rPr>
              <a:t>sujuu</a:t>
            </a:r>
            <a:r>
              <a:rPr lang="en-US" dirty="0">
                <a:solidFill>
                  <a:srgbClr val="EBEBEB"/>
                </a:solidFill>
              </a:rPr>
              <a:t>?</a:t>
            </a:r>
          </a:p>
        </p:txBody>
      </p:sp>
      <p:sp>
        <p:nvSpPr>
          <p:cNvPr id="13" name="Freeform 31">
            <a:extLst>
              <a:ext uri="{FF2B5EF4-FFF2-40B4-BE49-F238E27FC236}">
                <a16:creationId xmlns:a16="http://schemas.microsoft.com/office/drawing/2014/main" id="{8222A33F-BE2D-4D69-92A0-5DF8B17BAA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49843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 useBgFill="1">
        <p:nvSpPr>
          <p:cNvPr id="15" name="Freeform: Shape 14">
            <a:extLst>
              <a:ext uri="{FF2B5EF4-FFF2-40B4-BE49-F238E27FC236}">
                <a16:creationId xmlns:a16="http://schemas.microsoft.com/office/drawing/2014/main" id="{CE1C74D0-9609-468A-9597-5D87C8A42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 rot="16200000">
            <a:off x="5998731" y="664312"/>
            <a:ext cx="6858001" cy="5529377"/>
          </a:xfrm>
          <a:custGeom>
            <a:avLst/>
            <a:gdLst>
              <a:gd name="connsiteX0" fmla="*/ 6858001 w 6858001"/>
              <a:gd name="connsiteY0" fmla="*/ 1177 h 5529377"/>
              <a:gd name="connsiteX1" fmla="*/ 6858001 w 6858001"/>
              <a:gd name="connsiteY1" fmla="*/ 1344715 h 5529377"/>
              <a:gd name="connsiteX2" fmla="*/ 6858000 w 6858001"/>
              <a:gd name="connsiteY2" fmla="*/ 1344715 h 5529377"/>
              <a:gd name="connsiteX3" fmla="*/ 6858000 w 6858001"/>
              <a:gd name="connsiteY3" fmla="*/ 5529377 h 5529377"/>
              <a:gd name="connsiteX4" fmla="*/ 0 w 6858001"/>
              <a:gd name="connsiteY4" fmla="*/ 5529376 h 5529377"/>
              <a:gd name="connsiteX5" fmla="*/ 0 w 6858001"/>
              <a:gd name="connsiteY5" fmla="*/ 891096 h 5529377"/>
              <a:gd name="connsiteX6" fmla="*/ 1 w 6858001"/>
              <a:gd name="connsiteY6" fmla="*/ 891096 h 5529377"/>
              <a:gd name="connsiteX7" fmla="*/ 1 w 6858001"/>
              <a:gd name="connsiteY7" fmla="*/ 0 h 5529377"/>
              <a:gd name="connsiteX8" fmla="*/ 40463 w 6858001"/>
              <a:gd name="connsiteY8" fmla="*/ 5883 h 5529377"/>
              <a:gd name="connsiteX9" fmla="*/ 159107 w 6858001"/>
              <a:gd name="connsiteY9" fmla="*/ 23196 h 5529377"/>
              <a:gd name="connsiteX10" fmla="*/ 245518 w 6858001"/>
              <a:gd name="connsiteY10" fmla="*/ 35299 h 5529377"/>
              <a:gd name="connsiteX11" fmla="*/ 348388 w 6858001"/>
              <a:gd name="connsiteY11" fmla="*/ 48073 h 5529377"/>
              <a:gd name="connsiteX12" fmla="*/ 470460 w 6858001"/>
              <a:gd name="connsiteY12" fmla="*/ 63369 h 5529377"/>
              <a:gd name="connsiteX13" fmla="*/ 605563 w 6858001"/>
              <a:gd name="connsiteY13" fmla="*/ 79506 h 5529377"/>
              <a:gd name="connsiteX14" fmla="*/ 757810 w 6858001"/>
              <a:gd name="connsiteY14" fmla="*/ 96483 h 5529377"/>
              <a:gd name="connsiteX15" fmla="*/ 923774 w 6858001"/>
              <a:gd name="connsiteY15" fmla="*/ 114469 h 5529377"/>
              <a:gd name="connsiteX16" fmla="*/ 1104139 w 6858001"/>
              <a:gd name="connsiteY16" fmla="*/ 132454 h 5529377"/>
              <a:gd name="connsiteX17" fmla="*/ 1296163 w 6858001"/>
              <a:gd name="connsiteY17" fmla="*/ 150776 h 5529377"/>
              <a:gd name="connsiteX18" fmla="*/ 1503275 w 6858001"/>
              <a:gd name="connsiteY18" fmla="*/ 167753 h 5529377"/>
              <a:gd name="connsiteX19" fmla="*/ 1719988 w 6858001"/>
              <a:gd name="connsiteY19" fmla="*/ 184058 h 5529377"/>
              <a:gd name="connsiteX20" fmla="*/ 1949045 w 6858001"/>
              <a:gd name="connsiteY20" fmla="*/ 198849 h 5529377"/>
              <a:gd name="connsiteX21" fmla="*/ 2187703 w 6858001"/>
              <a:gd name="connsiteY21" fmla="*/ 212969 h 5529377"/>
              <a:gd name="connsiteX22" fmla="*/ 2436649 w 6858001"/>
              <a:gd name="connsiteY22" fmla="*/ 226248 h 5529377"/>
              <a:gd name="connsiteX23" fmla="*/ 2564208 w 6858001"/>
              <a:gd name="connsiteY23" fmla="*/ 230955 h 5529377"/>
              <a:gd name="connsiteX24" fmla="*/ 2694509 w 6858001"/>
              <a:gd name="connsiteY24" fmla="*/ 236165 h 5529377"/>
              <a:gd name="connsiteX25" fmla="*/ 2826868 w 6858001"/>
              <a:gd name="connsiteY25" fmla="*/ 241040 h 5529377"/>
              <a:gd name="connsiteX26" fmla="*/ 2959914 w 6858001"/>
              <a:gd name="connsiteY26" fmla="*/ 244234 h 5529377"/>
              <a:gd name="connsiteX27" fmla="*/ 3095702 w 6858001"/>
              <a:gd name="connsiteY27" fmla="*/ 247091 h 5529377"/>
              <a:gd name="connsiteX28" fmla="*/ 3232862 w 6858001"/>
              <a:gd name="connsiteY28" fmla="*/ 250117 h 5529377"/>
              <a:gd name="connsiteX29" fmla="*/ 3372765 w 6858001"/>
              <a:gd name="connsiteY29" fmla="*/ 252134 h 5529377"/>
              <a:gd name="connsiteX30" fmla="*/ 3514040 w 6858001"/>
              <a:gd name="connsiteY30" fmla="*/ 252134 h 5529377"/>
              <a:gd name="connsiteX31" fmla="*/ 3656686 w 6858001"/>
              <a:gd name="connsiteY31" fmla="*/ 253142 h 5529377"/>
              <a:gd name="connsiteX32" fmla="*/ 3800704 w 6858001"/>
              <a:gd name="connsiteY32" fmla="*/ 252134 h 5529377"/>
              <a:gd name="connsiteX33" fmla="*/ 3946780 w 6858001"/>
              <a:gd name="connsiteY33" fmla="*/ 250117 h 5529377"/>
              <a:gd name="connsiteX34" fmla="*/ 4092855 w 6858001"/>
              <a:gd name="connsiteY34" fmla="*/ 248268 h 5529377"/>
              <a:gd name="connsiteX35" fmla="*/ 4240988 w 6858001"/>
              <a:gd name="connsiteY35" fmla="*/ 244234 h 5529377"/>
              <a:gd name="connsiteX36" fmla="*/ 4390492 w 6858001"/>
              <a:gd name="connsiteY36" fmla="*/ 240032 h 5529377"/>
              <a:gd name="connsiteX37" fmla="*/ 4539997 w 6858001"/>
              <a:gd name="connsiteY37" fmla="*/ 235157 h 5529377"/>
              <a:gd name="connsiteX38" fmla="*/ 4690873 w 6858001"/>
              <a:gd name="connsiteY38" fmla="*/ 228266 h 5529377"/>
              <a:gd name="connsiteX39" fmla="*/ 4843120 w 6858001"/>
              <a:gd name="connsiteY39" fmla="*/ 220029 h 5529377"/>
              <a:gd name="connsiteX40" fmla="*/ 4996054 w 6858001"/>
              <a:gd name="connsiteY40" fmla="*/ 212129 h 5529377"/>
              <a:gd name="connsiteX41" fmla="*/ 5148987 w 6858001"/>
              <a:gd name="connsiteY41" fmla="*/ 202044 h 5529377"/>
              <a:gd name="connsiteX42" fmla="*/ 5303978 w 6858001"/>
              <a:gd name="connsiteY42" fmla="*/ 189941 h 5529377"/>
              <a:gd name="connsiteX43" fmla="*/ 5456911 w 6858001"/>
              <a:gd name="connsiteY43" fmla="*/ 177839 h 5529377"/>
              <a:gd name="connsiteX44" fmla="*/ 5612588 w 6858001"/>
              <a:gd name="connsiteY44" fmla="*/ 163887 h 5529377"/>
              <a:gd name="connsiteX45" fmla="*/ 5768950 w 6858001"/>
              <a:gd name="connsiteY45" fmla="*/ 148591 h 5529377"/>
              <a:gd name="connsiteX46" fmla="*/ 5923255 w 6858001"/>
              <a:gd name="connsiteY46" fmla="*/ 132455 h 5529377"/>
              <a:gd name="connsiteX47" fmla="*/ 6079618 w 6858001"/>
              <a:gd name="connsiteY47" fmla="*/ 113629 h 5529377"/>
              <a:gd name="connsiteX48" fmla="*/ 6235294 w 6858001"/>
              <a:gd name="connsiteY48" fmla="*/ 93458 h 5529377"/>
              <a:gd name="connsiteX49" fmla="*/ 6391657 w 6858001"/>
              <a:gd name="connsiteY49" fmla="*/ 73455 h 5529377"/>
              <a:gd name="connsiteX50" fmla="*/ 6547333 w 6858001"/>
              <a:gd name="connsiteY50" fmla="*/ 50091 h 5529377"/>
              <a:gd name="connsiteX51" fmla="*/ 6702324 w 6858001"/>
              <a:gd name="connsiteY51" fmla="*/ 26222 h 552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858001" h="5529377">
                <a:moveTo>
                  <a:pt x="6858001" y="1177"/>
                </a:moveTo>
                <a:lnTo>
                  <a:pt x="6858001" y="1344715"/>
                </a:lnTo>
                <a:lnTo>
                  <a:pt x="6858000" y="1344715"/>
                </a:lnTo>
                <a:lnTo>
                  <a:pt x="6858000" y="5529377"/>
                </a:lnTo>
                <a:lnTo>
                  <a:pt x="0" y="5529376"/>
                </a:lnTo>
                <a:lnTo>
                  <a:pt x="0" y="891096"/>
                </a:lnTo>
                <a:lnTo>
                  <a:pt x="1" y="891096"/>
                </a:lnTo>
                <a:lnTo>
                  <a:pt x="1" y="0"/>
                </a:lnTo>
                <a:lnTo>
                  <a:pt x="40463" y="5883"/>
                </a:lnTo>
                <a:lnTo>
                  <a:pt x="159107" y="23196"/>
                </a:lnTo>
                <a:lnTo>
                  <a:pt x="245518" y="35299"/>
                </a:lnTo>
                <a:lnTo>
                  <a:pt x="348388" y="48073"/>
                </a:lnTo>
                <a:lnTo>
                  <a:pt x="470460" y="63369"/>
                </a:lnTo>
                <a:lnTo>
                  <a:pt x="605563" y="79506"/>
                </a:lnTo>
                <a:lnTo>
                  <a:pt x="757810" y="96483"/>
                </a:lnTo>
                <a:lnTo>
                  <a:pt x="923774" y="114469"/>
                </a:lnTo>
                <a:lnTo>
                  <a:pt x="1104139" y="132454"/>
                </a:lnTo>
                <a:lnTo>
                  <a:pt x="1296163" y="150776"/>
                </a:lnTo>
                <a:lnTo>
                  <a:pt x="1503275" y="167753"/>
                </a:lnTo>
                <a:lnTo>
                  <a:pt x="1719988" y="184058"/>
                </a:lnTo>
                <a:lnTo>
                  <a:pt x="1949045" y="198849"/>
                </a:lnTo>
                <a:lnTo>
                  <a:pt x="2187703" y="212969"/>
                </a:lnTo>
                <a:lnTo>
                  <a:pt x="2436649" y="226248"/>
                </a:lnTo>
                <a:lnTo>
                  <a:pt x="2564208" y="230955"/>
                </a:lnTo>
                <a:lnTo>
                  <a:pt x="2694509" y="236165"/>
                </a:lnTo>
                <a:lnTo>
                  <a:pt x="2826868" y="241040"/>
                </a:lnTo>
                <a:lnTo>
                  <a:pt x="2959914" y="244234"/>
                </a:lnTo>
                <a:lnTo>
                  <a:pt x="3095702" y="247091"/>
                </a:lnTo>
                <a:lnTo>
                  <a:pt x="3232862" y="250117"/>
                </a:lnTo>
                <a:lnTo>
                  <a:pt x="3372765" y="252134"/>
                </a:lnTo>
                <a:lnTo>
                  <a:pt x="3514040" y="252134"/>
                </a:lnTo>
                <a:lnTo>
                  <a:pt x="3656686" y="253142"/>
                </a:lnTo>
                <a:lnTo>
                  <a:pt x="3800704" y="252134"/>
                </a:lnTo>
                <a:lnTo>
                  <a:pt x="3946780" y="250117"/>
                </a:lnTo>
                <a:lnTo>
                  <a:pt x="4092855" y="248268"/>
                </a:lnTo>
                <a:lnTo>
                  <a:pt x="4240988" y="244234"/>
                </a:lnTo>
                <a:lnTo>
                  <a:pt x="4390492" y="240032"/>
                </a:lnTo>
                <a:lnTo>
                  <a:pt x="4539997" y="235157"/>
                </a:lnTo>
                <a:lnTo>
                  <a:pt x="4690873" y="228266"/>
                </a:lnTo>
                <a:lnTo>
                  <a:pt x="4843120" y="220029"/>
                </a:lnTo>
                <a:lnTo>
                  <a:pt x="4996054" y="212129"/>
                </a:lnTo>
                <a:lnTo>
                  <a:pt x="5148987" y="202044"/>
                </a:lnTo>
                <a:lnTo>
                  <a:pt x="5303978" y="189941"/>
                </a:lnTo>
                <a:lnTo>
                  <a:pt x="5456911" y="177839"/>
                </a:lnTo>
                <a:lnTo>
                  <a:pt x="5612588" y="163887"/>
                </a:lnTo>
                <a:lnTo>
                  <a:pt x="5768950" y="148591"/>
                </a:lnTo>
                <a:lnTo>
                  <a:pt x="5923255" y="132455"/>
                </a:lnTo>
                <a:lnTo>
                  <a:pt x="6079618" y="113629"/>
                </a:lnTo>
                <a:lnTo>
                  <a:pt x="6235294" y="93458"/>
                </a:lnTo>
                <a:lnTo>
                  <a:pt x="6391657" y="73455"/>
                </a:lnTo>
                <a:lnTo>
                  <a:pt x="6547333" y="50091"/>
                </a:lnTo>
                <a:lnTo>
                  <a:pt x="6702324" y="26222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endParaRPr lang="fi-FI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5A1A4ED-B6C0-F92F-F5CD-CCFD9AEAAF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6042" y="647698"/>
            <a:ext cx="3935539" cy="5562601"/>
          </a:xfrm>
          <a:prstGeom prst="rect">
            <a:avLst/>
          </a:prstGeom>
          <a:effectLst/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137128D-E594-4905-9F76-E385F0831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4244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5383729-9D57-283F-33B9-D4196A198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1592894"/>
            <a:ext cx="5616216" cy="46309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>
                <a:solidFill>
                  <a:srgbClr val="FFFFFF"/>
                </a:solidFill>
              </a:rPr>
              <a:t>Kouvolan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kouluissa</a:t>
            </a:r>
            <a:r>
              <a:rPr lang="en-US" dirty="0">
                <a:solidFill>
                  <a:srgbClr val="FFFFFF"/>
                </a:solidFill>
              </a:rPr>
              <a:t> on </a:t>
            </a:r>
            <a:r>
              <a:rPr lang="en-US" dirty="0" err="1">
                <a:solidFill>
                  <a:srgbClr val="FFFFFF"/>
                </a:solidFill>
              </a:rPr>
              <a:t>otettu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käyttöön</a:t>
            </a:r>
            <a:r>
              <a:rPr lang="en-US" dirty="0">
                <a:solidFill>
                  <a:srgbClr val="FFFFFF"/>
                </a:solidFill>
              </a:rPr>
              <a:t> </a:t>
            </a:r>
            <a:r>
              <a:rPr lang="en-US" dirty="0" err="1">
                <a:solidFill>
                  <a:srgbClr val="FFFFFF"/>
                </a:solidFill>
              </a:rPr>
              <a:t>vanhemmuuden</a:t>
            </a:r>
            <a:r>
              <a:rPr lang="en-US" dirty="0">
                <a:solidFill>
                  <a:srgbClr val="FFFFFF"/>
                </a:solidFill>
              </a:rPr>
              <a:t> check list.</a:t>
            </a:r>
            <a:endParaRPr lang="en-US" dirty="0"/>
          </a:p>
          <a:p>
            <a:pPr>
              <a:buClr>
                <a:srgbClr val="F7F7F7"/>
              </a:buClr>
            </a:pPr>
            <a:r>
              <a:rPr lang="en-US" dirty="0" err="1">
                <a:solidFill>
                  <a:srgbClr val="FFFFFF"/>
                </a:solidFill>
              </a:rPr>
              <a:t>Laajempi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diaesitys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löytyy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luokkien</a:t>
            </a:r>
            <a:r>
              <a:rPr lang="en-US" dirty="0">
                <a:solidFill>
                  <a:srgbClr val="FFFFFF"/>
                </a:solidFill>
              </a:rPr>
              <a:t> peda.net-</a:t>
            </a:r>
            <a:r>
              <a:rPr lang="en-US" dirty="0" err="1">
                <a:solidFill>
                  <a:srgbClr val="FFFFFF"/>
                </a:solidFill>
              </a:rPr>
              <a:t>sivuilta</a:t>
            </a:r>
            <a:r>
              <a:rPr lang="en-US" dirty="0">
                <a:solidFill>
                  <a:srgbClr val="FFFFFF"/>
                </a:solidFill>
              </a:rPr>
              <a:t>. </a:t>
            </a: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Ruutuaika</a:t>
            </a:r>
            <a:endParaRPr lang="en-US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Yhteinen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aika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vanhemman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kanssa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Tasapainoinen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ravinto</a:t>
            </a:r>
            <a:r>
              <a:rPr lang="en-US" dirty="0">
                <a:solidFill>
                  <a:srgbClr val="FFFFFF"/>
                </a:solidFill>
              </a:rPr>
              <a:t> ja </a:t>
            </a:r>
            <a:r>
              <a:rPr lang="en-US" dirty="0" err="1">
                <a:solidFill>
                  <a:srgbClr val="FFFFFF"/>
                </a:solidFill>
              </a:rPr>
              <a:t>säännöllinen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ateriarytmi</a:t>
            </a:r>
            <a:endParaRPr lang="en-US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>
                <a:solidFill>
                  <a:srgbClr val="FFFFFF"/>
                </a:solidFill>
              </a:rPr>
              <a:t>Riittävä </a:t>
            </a:r>
            <a:r>
              <a:rPr lang="en-US" dirty="0" err="1">
                <a:solidFill>
                  <a:srgbClr val="FFFFFF"/>
                </a:solidFill>
              </a:rPr>
              <a:t>uni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Mielekäs</a:t>
            </a:r>
            <a:r>
              <a:rPr lang="en-US" dirty="0">
                <a:solidFill>
                  <a:srgbClr val="FFFFFF"/>
                </a:solidFill>
              </a:rPr>
              <a:t> </a:t>
            </a:r>
            <a:r>
              <a:rPr lang="en-US" dirty="0" err="1">
                <a:solidFill>
                  <a:srgbClr val="FFFFFF"/>
                </a:solidFill>
              </a:rPr>
              <a:t>vapaa-aika</a:t>
            </a:r>
            <a:endParaRPr lang="en-US" dirty="0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Liikkuminen</a:t>
            </a:r>
            <a:endParaRPr lang="en-US">
              <a:solidFill>
                <a:srgbClr val="FFFFFF"/>
              </a:solidFill>
            </a:endParaRPr>
          </a:p>
          <a:p>
            <a:pPr lvl="1">
              <a:buClr>
                <a:srgbClr val="F7F7F7"/>
              </a:buClr>
              <a:buFont typeface="Courier New" charset="2"/>
              <a:buChar char="o"/>
            </a:pPr>
            <a:r>
              <a:rPr lang="en-US" dirty="0" err="1">
                <a:solidFill>
                  <a:srgbClr val="FFFFFF"/>
                </a:solidFill>
              </a:rPr>
              <a:t>Päihteettömyys</a:t>
            </a:r>
            <a:r>
              <a:rPr lang="en-US" dirty="0">
                <a:solidFill>
                  <a:srgbClr val="FFFFFF"/>
                </a:solidFill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618822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B89E5C5-A037-45B3-9D37-3658914D47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ACB93B0-521E-443D-9750-AFCFDDB3E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DA1DAC79-DDBA-4382-9D43-6E5F685BE5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5878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0880F10-995F-4F01-A83B-7ECDB7BE79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2D49266-1F08-40F2-B0E1-1D919DCB57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AACA73D-178F-4CFC-99E3-9F4FCBBD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082706B-FFAE-8A28-4B50-4D0B75E21D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rcRect b="7787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470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C9ECDD5C-152A-4CC7-8333-0F367B3A6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F5C92A3-369B-43F3-BDCE-E560B1B0EC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AEBE9F1A-B38D-446E-83AE-14B17CE77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15B5014-A7EC-4BA6-9C83-8840CF81DB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22C43AB-86D7-420D-8AD7-DC0A15FDD0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5E3EB826-A471-488F-9E8A-D65528A3C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B3CEA1-88D9-42FB-88ED-1E9807FE65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310AB41-511E-4341-F320-392991BD3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2025682" y="484244"/>
            <a:ext cx="8208875" cy="5900886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9A6C928E-4252-4F33-8C34-E50A12A31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97018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30051-31BE-2F86-040C-D0FFC8276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Perustietoja</a:t>
            </a:r>
            <a:r>
              <a:rPr lang="en-US" dirty="0"/>
              <a:t>  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E8F876-014A-AEC9-9284-D48B3BC3E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617" y="1324049"/>
            <a:ext cx="9399322" cy="5421306"/>
          </a:xfrm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r>
              <a:rPr lang="en-US" dirty="0"/>
              <a:t>Luokanopettajat Sonja Karjalainen 040-5898419 ja Maarit Viitalo 040-4872101</a:t>
            </a:r>
          </a:p>
          <a:p>
            <a:pPr>
              <a:buClr>
                <a:srgbClr val="8AD0D6"/>
              </a:buClr>
            </a:pPr>
            <a:r>
              <a:rPr lang="en-US" dirty="0"/>
              <a:t>Koulunkäynninohjaajat Maritta Saaristo, Kati Keppo ja Erja Turkia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 dirty="0"/>
              <a:t>Laaja-alainen erityisopettaja Tarja Sydänmaanlakka 3h/viikko/luokka</a:t>
            </a:r>
          </a:p>
          <a:p>
            <a:pPr>
              <a:buClr>
                <a:srgbClr val="8AD0D6"/>
              </a:buClr>
            </a:pPr>
            <a:r>
              <a:rPr lang="en-US" dirty="0"/>
              <a:t>Et-opettaja Jaana Pakkanen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Luokalla 2A 18 oppilasta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 dirty="0"/>
              <a:t>Luokalla 2B 20 oppilasta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Äidinkieli ja kirjallisuus 7h</a:t>
            </a:r>
          </a:p>
          <a:p>
            <a:pPr>
              <a:buClr>
                <a:srgbClr val="8AD0D6"/>
              </a:buClr>
            </a:pPr>
            <a:r>
              <a:rPr lang="en-US" dirty="0"/>
              <a:t>Englanti 1h</a:t>
            </a:r>
          </a:p>
          <a:p>
            <a:pPr>
              <a:buClr>
                <a:srgbClr val="8AD0D6"/>
              </a:buClr>
            </a:pPr>
            <a:r>
              <a:rPr lang="en-US" dirty="0"/>
              <a:t>Matematiikka 4h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Ympäristöoppi</a:t>
            </a:r>
            <a:r>
              <a:rPr lang="en-US" dirty="0"/>
              <a:t> 2h</a:t>
            </a:r>
          </a:p>
          <a:p>
            <a:pPr>
              <a:buClr>
                <a:srgbClr val="8AD0D6"/>
              </a:buClr>
            </a:pPr>
            <a:r>
              <a:rPr lang="en-US" dirty="0"/>
              <a:t>Uskonto/et 1h</a:t>
            </a:r>
          </a:p>
          <a:p>
            <a:pPr>
              <a:buClr>
                <a:srgbClr val="8AD0D6"/>
              </a:buClr>
            </a:pPr>
            <a:r>
              <a:rPr lang="en-US" dirty="0"/>
              <a:t>Musiikki 1h</a:t>
            </a:r>
          </a:p>
          <a:p>
            <a:pPr>
              <a:buClr>
                <a:srgbClr val="8AD0D6"/>
              </a:buClr>
            </a:pPr>
            <a:r>
              <a:rPr lang="en-US" dirty="0"/>
              <a:t>Liikunta 2h</a:t>
            </a:r>
          </a:p>
          <a:p>
            <a:pPr>
              <a:buClr>
                <a:srgbClr val="8AD0D6"/>
              </a:buClr>
            </a:pPr>
            <a:r>
              <a:rPr lang="en-US" dirty="0"/>
              <a:t>Kuvataide 1h</a:t>
            </a:r>
          </a:p>
          <a:p>
            <a:pPr>
              <a:buClr>
                <a:srgbClr val="8AD0D6"/>
              </a:buClr>
            </a:pPr>
            <a:r>
              <a:rPr lang="en-US" dirty="0"/>
              <a:t>Käsityö 2h</a:t>
            </a:r>
          </a:p>
        </p:txBody>
      </p:sp>
    </p:spTree>
    <p:extLst>
      <p:ext uri="{BB962C8B-B14F-4D97-AF65-F5344CB8AC3E}">
        <p14:creationId xmlns:p14="http://schemas.microsoft.com/office/powerpoint/2010/main" val="8599265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747F1B4-B831-4277-8AB0-32767F7EB7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D80CFA21-AB7C-4BEB-9BFF-05764FBBF3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CE3268-1136-E373-BD0D-9CAF0D821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rgbClr val="EBEBEB"/>
                </a:solidFill>
              </a:rPr>
              <a:t>Lukujärjestys</a:t>
            </a:r>
            <a:endParaRPr lang="en-US" dirty="0" err="1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2F7E335-851A-4CAE-B09F-E657819D46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10B541F0-7F6E-402E-84D8-CF96EACA5F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-1" y="1762067"/>
            <a:ext cx="12192418" cy="5095933"/>
          </a:xfrm>
          <a:custGeom>
            <a:avLst/>
            <a:gdLst>
              <a:gd name="connsiteX0" fmla="*/ 1 w 12192418"/>
              <a:gd name="connsiteY0" fmla="*/ 0 h 5095933"/>
              <a:gd name="connsiteX1" fmla="*/ 71932 w 12192418"/>
              <a:gd name="connsiteY1" fmla="*/ 12261 h 5095933"/>
              <a:gd name="connsiteX2" fmla="*/ 282849 w 12192418"/>
              <a:gd name="connsiteY2" fmla="*/ 48343 h 5095933"/>
              <a:gd name="connsiteX3" fmla="*/ 436464 w 12192418"/>
              <a:gd name="connsiteY3" fmla="*/ 73565 h 5095933"/>
              <a:gd name="connsiteX4" fmla="*/ 619339 w 12192418"/>
              <a:gd name="connsiteY4" fmla="*/ 100188 h 5095933"/>
              <a:gd name="connsiteX5" fmla="*/ 836351 w 12192418"/>
              <a:gd name="connsiteY5" fmla="*/ 132066 h 5095933"/>
              <a:gd name="connsiteX6" fmla="*/ 1076528 w 12192418"/>
              <a:gd name="connsiteY6" fmla="*/ 165696 h 5095933"/>
              <a:gd name="connsiteX7" fmla="*/ 1347184 w 12192418"/>
              <a:gd name="connsiteY7" fmla="*/ 201077 h 5095933"/>
              <a:gd name="connsiteX8" fmla="*/ 1642223 w 12192418"/>
              <a:gd name="connsiteY8" fmla="*/ 238560 h 5095933"/>
              <a:gd name="connsiteX9" fmla="*/ 1962864 w 12192418"/>
              <a:gd name="connsiteY9" fmla="*/ 276043 h 5095933"/>
              <a:gd name="connsiteX10" fmla="*/ 2304232 w 12192418"/>
              <a:gd name="connsiteY10" fmla="*/ 314227 h 5095933"/>
              <a:gd name="connsiteX11" fmla="*/ 2672421 w 12192418"/>
              <a:gd name="connsiteY11" fmla="*/ 349608 h 5095933"/>
              <a:gd name="connsiteX12" fmla="*/ 3057678 w 12192418"/>
              <a:gd name="connsiteY12" fmla="*/ 383588 h 5095933"/>
              <a:gd name="connsiteX13" fmla="*/ 3464881 w 12192418"/>
              <a:gd name="connsiteY13" fmla="*/ 414415 h 5095933"/>
              <a:gd name="connsiteX14" fmla="*/ 3889152 w 12192418"/>
              <a:gd name="connsiteY14" fmla="*/ 443841 h 5095933"/>
              <a:gd name="connsiteX15" fmla="*/ 4331710 w 12192418"/>
              <a:gd name="connsiteY15" fmla="*/ 471515 h 5095933"/>
              <a:gd name="connsiteX16" fmla="*/ 4558476 w 12192418"/>
              <a:gd name="connsiteY16" fmla="*/ 481324 h 5095933"/>
              <a:gd name="connsiteX17" fmla="*/ 4790118 w 12192418"/>
              <a:gd name="connsiteY17" fmla="*/ 492183 h 5095933"/>
              <a:gd name="connsiteX18" fmla="*/ 5025418 w 12192418"/>
              <a:gd name="connsiteY18" fmla="*/ 502342 h 5095933"/>
              <a:gd name="connsiteX19" fmla="*/ 5261937 w 12192418"/>
              <a:gd name="connsiteY19" fmla="*/ 508998 h 5095933"/>
              <a:gd name="connsiteX20" fmla="*/ 5503332 w 12192418"/>
              <a:gd name="connsiteY20" fmla="*/ 514953 h 5095933"/>
              <a:gd name="connsiteX21" fmla="*/ 5747167 w 12192418"/>
              <a:gd name="connsiteY21" fmla="*/ 521259 h 5095933"/>
              <a:gd name="connsiteX22" fmla="*/ 5995877 w 12192418"/>
              <a:gd name="connsiteY22" fmla="*/ 525463 h 5095933"/>
              <a:gd name="connsiteX23" fmla="*/ 6247026 w 12192418"/>
              <a:gd name="connsiteY23" fmla="*/ 525463 h 5095933"/>
              <a:gd name="connsiteX24" fmla="*/ 6500613 w 12192418"/>
              <a:gd name="connsiteY24" fmla="*/ 527565 h 5095933"/>
              <a:gd name="connsiteX25" fmla="*/ 6756639 w 12192418"/>
              <a:gd name="connsiteY25" fmla="*/ 525463 h 5095933"/>
              <a:gd name="connsiteX26" fmla="*/ 7016322 w 12192418"/>
              <a:gd name="connsiteY26" fmla="*/ 521259 h 5095933"/>
              <a:gd name="connsiteX27" fmla="*/ 7276005 w 12192418"/>
              <a:gd name="connsiteY27" fmla="*/ 517406 h 5095933"/>
              <a:gd name="connsiteX28" fmla="*/ 7539345 w 12192418"/>
              <a:gd name="connsiteY28" fmla="*/ 508998 h 5095933"/>
              <a:gd name="connsiteX29" fmla="*/ 7805124 w 12192418"/>
              <a:gd name="connsiteY29" fmla="*/ 500241 h 5095933"/>
              <a:gd name="connsiteX30" fmla="*/ 8070903 w 12192418"/>
              <a:gd name="connsiteY30" fmla="*/ 490082 h 5095933"/>
              <a:gd name="connsiteX31" fmla="*/ 8339121 w 12192418"/>
              <a:gd name="connsiteY31" fmla="*/ 475719 h 5095933"/>
              <a:gd name="connsiteX32" fmla="*/ 8609776 w 12192418"/>
              <a:gd name="connsiteY32" fmla="*/ 458554 h 5095933"/>
              <a:gd name="connsiteX33" fmla="*/ 8881651 w 12192418"/>
              <a:gd name="connsiteY33" fmla="*/ 442089 h 5095933"/>
              <a:gd name="connsiteX34" fmla="*/ 9153526 w 12192418"/>
              <a:gd name="connsiteY34" fmla="*/ 421071 h 5095933"/>
              <a:gd name="connsiteX35" fmla="*/ 9429058 w 12192418"/>
              <a:gd name="connsiteY35" fmla="*/ 395849 h 5095933"/>
              <a:gd name="connsiteX36" fmla="*/ 9700933 w 12192418"/>
              <a:gd name="connsiteY36" fmla="*/ 370626 h 5095933"/>
              <a:gd name="connsiteX37" fmla="*/ 9977684 w 12192418"/>
              <a:gd name="connsiteY37" fmla="*/ 341551 h 5095933"/>
              <a:gd name="connsiteX38" fmla="*/ 10255655 w 12192418"/>
              <a:gd name="connsiteY38" fmla="*/ 309673 h 5095933"/>
              <a:gd name="connsiteX39" fmla="*/ 10529968 w 12192418"/>
              <a:gd name="connsiteY39" fmla="*/ 276043 h 5095933"/>
              <a:gd name="connsiteX40" fmla="*/ 10807939 w 12192418"/>
              <a:gd name="connsiteY40" fmla="*/ 236809 h 5095933"/>
              <a:gd name="connsiteX41" fmla="*/ 11084690 w 12192418"/>
              <a:gd name="connsiteY41" fmla="*/ 194772 h 5095933"/>
              <a:gd name="connsiteX42" fmla="*/ 11362661 w 12192418"/>
              <a:gd name="connsiteY42" fmla="*/ 153085 h 5095933"/>
              <a:gd name="connsiteX43" fmla="*/ 11639412 w 12192418"/>
              <a:gd name="connsiteY43" fmla="*/ 104392 h 5095933"/>
              <a:gd name="connsiteX44" fmla="*/ 11914945 w 12192418"/>
              <a:gd name="connsiteY44" fmla="*/ 54648 h 5095933"/>
              <a:gd name="connsiteX45" fmla="*/ 12191696 w 12192418"/>
              <a:gd name="connsiteY45" fmla="*/ 2452 h 5095933"/>
              <a:gd name="connsiteX46" fmla="*/ 12191696 w 12192418"/>
              <a:gd name="connsiteY46" fmla="*/ 2109542 h 5095933"/>
              <a:gd name="connsiteX47" fmla="*/ 12191999 w 12192418"/>
              <a:gd name="connsiteY47" fmla="*/ 2109542 h 5095933"/>
              <a:gd name="connsiteX48" fmla="*/ 12191999 w 12192418"/>
              <a:gd name="connsiteY48" fmla="*/ 2802467 h 5095933"/>
              <a:gd name="connsiteX49" fmla="*/ 12192418 w 12192418"/>
              <a:gd name="connsiteY49" fmla="*/ 2802467 h 5095933"/>
              <a:gd name="connsiteX50" fmla="*/ 12192418 w 12192418"/>
              <a:gd name="connsiteY50" fmla="*/ 5095933 h 5095933"/>
              <a:gd name="connsiteX51" fmla="*/ 1 w 12192418"/>
              <a:gd name="connsiteY51" fmla="*/ 5095933 h 5095933"/>
              <a:gd name="connsiteX52" fmla="*/ 1 w 12192418"/>
              <a:gd name="connsiteY52" fmla="*/ 4074529 h 5095933"/>
              <a:gd name="connsiteX53" fmla="*/ 0 w 12192418"/>
              <a:gd name="connsiteY53" fmla="*/ 4074529 h 5095933"/>
              <a:gd name="connsiteX54" fmla="*/ 0 w 12192418"/>
              <a:gd name="connsiteY54" fmla="*/ 2109542 h 5095933"/>
              <a:gd name="connsiteX55" fmla="*/ 1 w 12192418"/>
              <a:gd name="connsiteY55" fmla="*/ 2109542 h 50959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2192418" h="5095933">
                <a:moveTo>
                  <a:pt x="1" y="0"/>
                </a:moveTo>
                <a:lnTo>
                  <a:pt x="71932" y="12261"/>
                </a:lnTo>
                <a:lnTo>
                  <a:pt x="282849" y="48343"/>
                </a:lnTo>
                <a:lnTo>
                  <a:pt x="436464" y="73565"/>
                </a:lnTo>
                <a:lnTo>
                  <a:pt x="619339" y="100188"/>
                </a:lnTo>
                <a:lnTo>
                  <a:pt x="836351" y="132066"/>
                </a:lnTo>
                <a:lnTo>
                  <a:pt x="1076528" y="165696"/>
                </a:lnTo>
                <a:lnTo>
                  <a:pt x="1347184" y="201077"/>
                </a:lnTo>
                <a:lnTo>
                  <a:pt x="1642223" y="238560"/>
                </a:lnTo>
                <a:lnTo>
                  <a:pt x="1962864" y="276043"/>
                </a:lnTo>
                <a:lnTo>
                  <a:pt x="2304232" y="314227"/>
                </a:lnTo>
                <a:lnTo>
                  <a:pt x="2672421" y="349608"/>
                </a:lnTo>
                <a:lnTo>
                  <a:pt x="3057678" y="383588"/>
                </a:lnTo>
                <a:lnTo>
                  <a:pt x="3464881" y="414415"/>
                </a:lnTo>
                <a:lnTo>
                  <a:pt x="3889152" y="443841"/>
                </a:lnTo>
                <a:lnTo>
                  <a:pt x="4331710" y="471515"/>
                </a:lnTo>
                <a:lnTo>
                  <a:pt x="4558476" y="481324"/>
                </a:lnTo>
                <a:lnTo>
                  <a:pt x="4790118" y="492183"/>
                </a:lnTo>
                <a:lnTo>
                  <a:pt x="5025418" y="502342"/>
                </a:lnTo>
                <a:lnTo>
                  <a:pt x="5261937" y="508998"/>
                </a:lnTo>
                <a:lnTo>
                  <a:pt x="5503332" y="514953"/>
                </a:lnTo>
                <a:lnTo>
                  <a:pt x="5747167" y="521259"/>
                </a:lnTo>
                <a:lnTo>
                  <a:pt x="5995877" y="525463"/>
                </a:lnTo>
                <a:lnTo>
                  <a:pt x="6247026" y="525463"/>
                </a:lnTo>
                <a:lnTo>
                  <a:pt x="6500613" y="527565"/>
                </a:lnTo>
                <a:lnTo>
                  <a:pt x="6756639" y="525463"/>
                </a:lnTo>
                <a:lnTo>
                  <a:pt x="7016322" y="521259"/>
                </a:lnTo>
                <a:lnTo>
                  <a:pt x="7276005" y="517406"/>
                </a:lnTo>
                <a:lnTo>
                  <a:pt x="7539345" y="508998"/>
                </a:lnTo>
                <a:lnTo>
                  <a:pt x="7805124" y="500241"/>
                </a:lnTo>
                <a:lnTo>
                  <a:pt x="8070903" y="490082"/>
                </a:lnTo>
                <a:lnTo>
                  <a:pt x="8339121" y="475719"/>
                </a:lnTo>
                <a:lnTo>
                  <a:pt x="8609776" y="458554"/>
                </a:lnTo>
                <a:lnTo>
                  <a:pt x="8881651" y="442089"/>
                </a:lnTo>
                <a:lnTo>
                  <a:pt x="9153526" y="421071"/>
                </a:lnTo>
                <a:lnTo>
                  <a:pt x="9429058" y="395849"/>
                </a:lnTo>
                <a:lnTo>
                  <a:pt x="9700933" y="370626"/>
                </a:lnTo>
                <a:lnTo>
                  <a:pt x="9977684" y="341551"/>
                </a:lnTo>
                <a:lnTo>
                  <a:pt x="10255655" y="309673"/>
                </a:lnTo>
                <a:lnTo>
                  <a:pt x="10529968" y="276043"/>
                </a:lnTo>
                <a:lnTo>
                  <a:pt x="10807939" y="236809"/>
                </a:lnTo>
                <a:lnTo>
                  <a:pt x="11084690" y="194772"/>
                </a:lnTo>
                <a:lnTo>
                  <a:pt x="11362661" y="153085"/>
                </a:lnTo>
                <a:lnTo>
                  <a:pt x="11639412" y="104392"/>
                </a:lnTo>
                <a:lnTo>
                  <a:pt x="11914945" y="54648"/>
                </a:lnTo>
                <a:lnTo>
                  <a:pt x="12191696" y="2452"/>
                </a:lnTo>
                <a:lnTo>
                  <a:pt x="12191696" y="2109542"/>
                </a:lnTo>
                <a:lnTo>
                  <a:pt x="12191999" y="2109542"/>
                </a:lnTo>
                <a:lnTo>
                  <a:pt x="12191999" y="2802467"/>
                </a:lnTo>
                <a:lnTo>
                  <a:pt x="12192418" y="2802467"/>
                </a:lnTo>
                <a:lnTo>
                  <a:pt x="12192418" y="5095933"/>
                </a:lnTo>
                <a:lnTo>
                  <a:pt x="1" y="5095933"/>
                </a:lnTo>
                <a:lnTo>
                  <a:pt x="1" y="4074529"/>
                </a:lnTo>
                <a:lnTo>
                  <a:pt x="0" y="4074529"/>
                </a:lnTo>
                <a:lnTo>
                  <a:pt x="0" y="2109542"/>
                </a:lnTo>
                <a:lnTo>
                  <a:pt x="1" y="21095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fi-FI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4EC5427C-10C4-F79F-9402-6BB6DBD94A6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6326334"/>
              </p:ext>
            </p:extLst>
          </p:nvPr>
        </p:nvGraphicFramePr>
        <p:xfrm>
          <a:off x="1297474" y="2810256"/>
          <a:ext cx="9598285" cy="3380198"/>
        </p:xfrm>
        <a:graphic>
          <a:graphicData uri="http://schemas.openxmlformats.org/drawingml/2006/table">
            <a:tbl>
              <a:tblPr bandRow="1">
                <a:noFill/>
                <a:tableStyleId>{5C22544A-7EE6-4342-B048-85BDC9FD1C3A}</a:tableStyleId>
              </a:tblPr>
              <a:tblGrid>
                <a:gridCol w="1618557">
                  <a:extLst>
                    <a:ext uri="{9D8B030D-6E8A-4147-A177-3AD203B41FA5}">
                      <a16:colId xmlns:a16="http://schemas.microsoft.com/office/drawing/2014/main" val="3043057083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3243204278"/>
                    </a:ext>
                  </a:extLst>
                </a:gridCol>
                <a:gridCol w="1505500">
                  <a:extLst>
                    <a:ext uri="{9D8B030D-6E8A-4147-A177-3AD203B41FA5}">
                      <a16:colId xmlns:a16="http://schemas.microsoft.com/office/drawing/2014/main" val="53264855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2726759333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651186760"/>
                    </a:ext>
                  </a:extLst>
                </a:gridCol>
                <a:gridCol w="1618557">
                  <a:extLst>
                    <a:ext uri="{9D8B030D-6E8A-4147-A177-3AD203B41FA5}">
                      <a16:colId xmlns:a16="http://schemas.microsoft.com/office/drawing/2014/main" val="3163047699"/>
                    </a:ext>
                  </a:extLst>
                </a:gridCol>
              </a:tblGrid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klo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maanantai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tiistai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keskiviikko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torstai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b="1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perjantai</a:t>
                      </a:r>
                      <a:endParaRPr lang="en-US" sz="160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784319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8.00-8.45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X1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5013874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8.50-9.35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X2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X2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4803659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10.00-10.45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1783968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11.15-12.00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liikunta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musiikki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liikunta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7459741"/>
                  </a:ext>
                </a:extLst>
              </a:tr>
              <a:tr h="48632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12.15-13.00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 X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X2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EDC"/>
                      </a:solidFill>
                      <a:prstDash val="solid"/>
                    </a:lnL>
                    <a:lnR w="9525" cap="flat" cmpd="sng" algn="ctr">
                      <a:solidFill>
                        <a:srgbClr val="D8DE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8650289"/>
                  </a:ext>
                </a:extLst>
              </a:tr>
              <a:tr h="46224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13.15-14.00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600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uskonto</a:t>
                      </a: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/et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X1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6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X1</a:t>
                      </a: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6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marL="198500" marR="99250" marT="99250" marB="99250" anchor="ctr">
                    <a:lnL w="9525" cap="flat" cmpd="sng" algn="ctr">
                      <a:solidFill>
                        <a:srgbClr val="D8DCDC"/>
                      </a:solidFill>
                      <a:prstDash val="solid"/>
                    </a:lnL>
                    <a:lnR w="9525" cap="flat" cmpd="sng" algn="ctr">
                      <a:solidFill>
                        <a:srgbClr val="D8DCDC"/>
                      </a:solidFill>
                      <a:prstDash val="solid"/>
                    </a:lnR>
                    <a:lnT w="9525" cap="flat" cmpd="sng" algn="ctr">
                      <a:solidFill>
                        <a:srgbClr val="D8DCDC"/>
                      </a:solidFill>
                      <a:prstDash val="solid"/>
                    </a:lnT>
                    <a:lnB w="9525" cap="flat" cmpd="sng" algn="ctr">
                      <a:solidFill>
                        <a:srgbClr val="D8DCDC"/>
                      </a:solidFill>
                      <a:prstDash val="solid"/>
                    </a:lnB>
                    <a:solidFill>
                      <a:srgbClr val="D8DEDC">
                        <a:alpha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40231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7405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78936-6473-542E-B732-0D5F06232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Ruokailut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182BCA-EC9A-DF34-4569-A014B34FE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Ma, </a:t>
            </a:r>
            <a:r>
              <a:rPr lang="en-US" dirty="0" err="1"/>
              <a:t>ti</a:t>
            </a:r>
            <a:r>
              <a:rPr lang="en-US" dirty="0"/>
              <a:t>, </a:t>
            </a:r>
            <a:r>
              <a:rPr lang="en-US" dirty="0" err="1"/>
              <a:t>ke</a:t>
            </a:r>
            <a:r>
              <a:rPr lang="en-US" dirty="0"/>
              <a:t> ja pe </a:t>
            </a:r>
            <a:r>
              <a:rPr lang="en-US" dirty="0" err="1"/>
              <a:t>klo</a:t>
            </a:r>
            <a:r>
              <a:rPr lang="en-US" dirty="0"/>
              <a:t> 10.45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Torstaisin</a:t>
            </a:r>
            <a:r>
              <a:rPr lang="en-US" dirty="0"/>
              <a:t> </a:t>
            </a:r>
            <a:r>
              <a:rPr lang="en-US" dirty="0" err="1"/>
              <a:t>klo</a:t>
            </a:r>
            <a:r>
              <a:rPr lang="en-US" dirty="0"/>
              <a:t> 10.30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Erityisruokavalioilmoitukset suoraan ruokapalveluihin Kouvolan kaupungin nettisivujen kautta</a:t>
            </a:r>
          </a:p>
          <a:p>
            <a:pPr>
              <a:buClr>
                <a:srgbClr val="8AD0D6"/>
              </a:buClr>
            </a:pPr>
            <a:r>
              <a:rPr lang="en-US" dirty="0"/>
              <a:t>Allergiatiedot myös opettajalle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Ruokailu on osa koulunkäyntiä ja kasvatuksellinen ja opetuksellinen tilaisuus (maistaminen, ruokailutavat)</a:t>
            </a:r>
          </a:p>
        </p:txBody>
      </p:sp>
    </p:spTree>
    <p:extLst>
      <p:ext uri="{BB962C8B-B14F-4D97-AF65-F5344CB8AC3E}">
        <p14:creationId xmlns:p14="http://schemas.microsoft.com/office/powerpoint/2010/main" val="3907340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8FB6C-F893-1C10-3D8E-644B18AE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Oppikirjat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51134-E159-596B-E26E-12BD608604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800" dirty="0"/>
              <a:t>Ystävien Lukukirja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400" dirty="0" err="1"/>
              <a:t>Kielitietäjä</a:t>
            </a:r>
            <a:r>
              <a:rPr lang="en-US" sz="2400" dirty="0"/>
              <a:t> ("Papu-</a:t>
            </a:r>
            <a:r>
              <a:rPr lang="en-US" sz="2400" dirty="0" err="1"/>
              <a:t>kirja</a:t>
            </a:r>
            <a:r>
              <a:rPr lang="en-US" sz="2400" dirty="0"/>
              <a:t>")</a:t>
            </a:r>
          </a:p>
          <a:p>
            <a:pPr>
              <a:buClr>
                <a:srgbClr val="8AD0D6"/>
              </a:buClr>
            </a:pPr>
            <a:r>
              <a:rPr lang="en-US" sz="2800" dirty="0" err="1"/>
              <a:t>Laskupolku</a:t>
            </a:r>
            <a:r>
              <a:rPr lang="en-US" sz="2800" dirty="0"/>
              <a:t> </a:t>
            </a:r>
          </a:p>
          <a:p>
            <a:pPr>
              <a:buClr>
                <a:srgbClr val="8AD0D6"/>
              </a:buClr>
            </a:pPr>
            <a:r>
              <a:rPr lang="en-US" sz="2800" dirty="0" err="1"/>
              <a:t>Kätkö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600" dirty="0" err="1"/>
              <a:t>Kätkön</a:t>
            </a:r>
            <a:r>
              <a:rPr lang="en-US" sz="2600" dirty="0"/>
              <a:t> </a:t>
            </a:r>
            <a:r>
              <a:rPr lang="en-US" sz="2600" dirty="0" err="1"/>
              <a:t>tehtäväkirja</a:t>
            </a:r>
          </a:p>
          <a:p>
            <a:pPr>
              <a:buClr>
                <a:srgbClr val="8AD0D6"/>
              </a:buClr>
            </a:pPr>
            <a:endParaRPr lang="en-US" sz="2800" dirty="0"/>
          </a:p>
          <a:p>
            <a:pPr>
              <a:buClr>
                <a:srgbClr val="8AD0D6"/>
              </a:buClr>
            </a:pPr>
            <a:r>
              <a:rPr lang="en-US" sz="2800" dirty="0"/>
              <a:t>Arttu-sovellus</a:t>
            </a:r>
          </a:p>
        </p:txBody>
      </p:sp>
    </p:spTree>
    <p:extLst>
      <p:ext uri="{BB962C8B-B14F-4D97-AF65-F5344CB8AC3E}">
        <p14:creationId xmlns:p14="http://schemas.microsoft.com/office/powerpoint/2010/main" val="2593432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4DAFF-685D-DBDF-8303-F74D65AE3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Viestintä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34BE5-8A58-27A3-6214-696D54A8B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447494"/>
            <a:ext cx="8946541" cy="480090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Poissaolot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Sairauspoissaolot</a:t>
            </a:r>
            <a:r>
              <a:rPr lang="en-US" dirty="0"/>
              <a:t> </a:t>
            </a:r>
            <a:r>
              <a:rPr lang="en-US" dirty="0" err="1"/>
              <a:t>Wilmaan</a:t>
            </a:r>
            <a:r>
              <a:rPr lang="en-US" dirty="0"/>
              <a:t> ja </a:t>
            </a:r>
            <a:r>
              <a:rPr lang="en-US" dirty="0" err="1"/>
              <a:t>mahdollisesti</a:t>
            </a:r>
            <a:r>
              <a:rPr lang="en-US" dirty="0"/>
              <a:t> </a:t>
            </a:r>
            <a:r>
              <a:rPr lang="en-US" dirty="0" err="1"/>
              <a:t>viestillä</a:t>
            </a:r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/>
              <a:t>Kun </a:t>
            </a:r>
            <a:r>
              <a:rPr lang="en-US" dirty="0" err="1"/>
              <a:t>kunto</a:t>
            </a:r>
            <a:r>
              <a:rPr lang="en-US" dirty="0"/>
              <a:t> </a:t>
            </a:r>
            <a:r>
              <a:rPr lang="en-US" dirty="0" err="1"/>
              <a:t>kohenee</a:t>
            </a:r>
            <a:r>
              <a:rPr lang="en-US" dirty="0"/>
              <a:t>, </a:t>
            </a:r>
            <a:r>
              <a:rPr lang="en-US" dirty="0" err="1"/>
              <a:t>huolehditaan</a:t>
            </a:r>
            <a:r>
              <a:rPr lang="en-US" dirty="0"/>
              <a:t> </a:t>
            </a:r>
            <a:r>
              <a:rPr lang="en-US" dirty="0" err="1"/>
              <a:t>läksyt</a:t>
            </a:r>
            <a:endParaRPr lang="en-US"/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/>
              <a:t>Kirjoja </a:t>
            </a:r>
            <a:r>
              <a:rPr lang="en-US" dirty="0" err="1"/>
              <a:t>voi</a:t>
            </a:r>
            <a:r>
              <a:rPr lang="en-US" dirty="0"/>
              <a:t> </a:t>
            </a:r>
            <a:r>
              <a:rPr lang="en-US" dirty="0" err="1"/>
              <a:t>noutaa</a:t>
            </a:r>
            <a:r>
              <a:rPr lang="en-US" dirty="0"/>
              <a:t> </a:t>
            </a:r>
            <a:r>
              <a:rPr lang="en-US" dirty="0" err="1"/>
              <a:t>koululta</a:t>
            </a:r>
            <a:r>
              <a:rPr lang="en-US" dirty="0"/>
              <a:t> tai </a:t>
            </a:r>
            <a:r>
              <a:rPr lang="en-US" dirty="0" err="1"/>
              <a:t>pyytää</a:t>
            </a:r>
            <a:r>
              <a:rPr lang="en-US" dirty="0"/>
              <a:t> </a:t>
            </a:r>
            <a:r>
              <a:rPr lang="en-US" dirty="0" err="1"/>
              <a:t>kaveriakin</a:t>
            </a:r>
            <a:r>
              <a:rPr lang="en-US" dirty="0"/>
              <a:t> </a:t>
            </a:r>
            <a:r>
              <a:rPr lang="en-US" dirty="0" err="1"/>
              <a:t>tuomaan</a:t>
            </a:r>
            <a:endParaRPr lang="en-US" dirty="0"/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 err="1"/>
              <a:t>Tukiopetuksen</a:t>
            </a:r>
            <a:r>
              <a:rPr lang="en-US" dirty="0"/>
              <a:t> </a:t>
            </a:r>
            <a:r>
              <a:rPr lang="en-US" dirty="0" err="1"/>
              <a:t>hyödyntäminen</a:t>
            </a:r>
            <a:r>
              <a:rPr lang="en-US" dirty="0"/>
              <a:t> </a:t>
            </a:r>
            <a:r>
              <a:rPr lang="en-US" dirty="0" err="1"/>
              <a:t>pitkien</a:t>
            </a:r>
            <a:r>
              <a:rPr lang="en-US" dirty="0"/>
              <a:t> </a:t>
            </a:r>
            <a:r>
              <a:rPr lang="en-US" dirty="0" err="1"/>
              <a:t>sairauspoissaolojen</a:t>
            </a:r>
            <a:r>
              <a:rPr lang="en-US" dirty="0"/>
              <a:t> </a:t>
            </a:r>
            <a:r>
              <a:rPr lang="en-US" dirty="0" err="1"/>
              <a:t>jälkeen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Lomapoissaolot erillisellä loma-anomuksella</a:t>
            </a:r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/>
              <a:t>Alle viiden päivän lomat voi myöntää oma opettaja, mutta sitä pidemmät lomat anotaan rehtorilta</a:t>
            </a:r>
          </a:p>
          <a:p>
            <a:pPr lvl="2">
              <a:buClr>
                <a:srgbClr val="8AD0D6"/>
              </a:buClr>
              <a:buFont typeface="Wingdings" charset="2"/>
              <a:buChar char="§"/>
            </a:pPr>
            <a:r>
              <a:rPr lang="en-US" dirty="0"/>
              <a:t>Loma-</a:t>
            </a:r>
            <a:r>
              <a:rPr lang="en-US" dirty="0" err="1"/>
              <a:t>ajan</a:t>
            </a:r>
            <a:r>
              <a:rPr lang="en-US" dirty="0"/>
              <a:t> </a:t>
            </a:r>
            <a:r>
              <a:rPr lang="en-US" dirty="0" err="1"/>
              <a:t>opiskelu</a:t>
            </a:r>
            <a:r>
              <a:rPr lang="en-US" dirty="0"/>
              <a:t> on </a:t>
            </a:r>
            <a:r>
              <a:rPr lang="en-US" dirty="0" err="1"/>
              <a:t>huoltajien</a:t>
            </a:r>
            <a:r>
              <a:rPr lang="en-US" dirty="0"/>
              <a:t> </a:t>
            </a:r>
            <a:r>
              <a:rPr lang="en-US" dirty="0" err="1"/>
              <a:t>vastuulla</a:t>
            </a:r>
            <a:r>
              <a:rPr lang="en-US" dirty="0"/>
              <a:t> (</a:t>
            </a:r>
            <a:r>
              <a:rPr lang="en-US" dirty="0" err="1"/>
              <a:t>läksyt</a:t>
            </a:r>
            <a:r>
              <a:rPr lang="en-US" dirty="0"/>
              <a:t> + </a:t>
            </a:r>
            <a:r>
              <a:rPr lang="en-US" dirty="0" err="1"/>
              <a:t>tuntitehtävät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/>
              <a:t>Läksyt Wilmassa (2A) tai </a:t>
            </a:r>
            <a:r>
              <a:rPr lang="en-US" dirty="0" err="1"/>
              <a:t>Pedassa</a:t>
            </a:r>
            <a:r>
              <a:rPr lang="en-US" dirty="0"/>
              <a:t> (2B)</a:t>
            </a:r>
          </a:p>
          <a:p>
            <a:pPr>
              <a:buClr>
                <a:srgbClr val="8AD0D6"/>
              </a:buClr>
            </a:pPr>
            <a:r>
              <a:rPr lang="en-US" dirty="0"/>
              <a:t>Viikkoinfo ja luokan kalenteri luokan omalla </a:t>
            </a:r>
            <a:r>
              <a:rPr lang="en-US" dirty="0">
                <a:hlinkClick r:id="rId2"/>
              </a:rPr>
              <a:t>peda.net-sivulla</a:t>
            </a:r>
          </a:p>
          <a:p>
            <a:pPr>
              <a:buClr>
                <a:srgbClr val="8AD0D6"/>
              </a:buClr>
            </a:pPr>
            <a:r>
              <a:rPr lang="en-US" dirty="0"/>
              <a:t>Tärkeät tiedotukset Wilman kautta / puhelimella</a:t>
            </a:r>
          </a:p>
        </p:txBody>
      </p:sp>
    </p:spTree>
    <p:extLst>
      <p:ext uri="{BB962C8B-B14F-4D97-AF65-F5344CB8AC3E}">
        <p14:creationId xmlns:p14="http://schemas.microsoft.com/office/powerpoint/2010/main" val="39531766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D2DCD-B91A-2FA5-A0F5-6CEDA04AD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0B043C-40FA-1EC8-1571-539284A9DD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98014"/>
            <a:ext cx="8946541" cy="45503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Yhteistä</a:t>
            </a:r>
            <a:r>
              <a:rPr lang="en-US" dirty="0"/>
              <a:t> JEA-</a:t>
            </a:r>
            <a:r>
              <a:rPr lang="en-US" dirty="0" err="1"/>
              <a:t>toimintaa</a:t>
            </a:r>
            <a:r>
              <a:rPr lang="en-US" dirty="0"/>
              <a:t> 1.-luokkalaisten </a:t>
            </a:r>
            <a:r>
              <a:rPr lang="en-US" dirty="0" err="1"/>
              <a:t>kanssa</a:t>
            </a:r>
            <a:r>
              <a:rPr lang="en-US" dirty="0"/>
              <a:t> </a:t>
            </a:r>
            <a:r>
              <a:rPr lang="en-US" dirty="0" err="1"/>
              <a:t>jaksoittain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Ensimmäinen</a:t>
            </a:r>
            <a:r>
              <a:rPr lang="en-US" dirty="0"/>
              <a:t> </a:t>
            </a:r>
            <a:r>
              <a:rPr lang="en-US" dirty="0" err="1"/>
              <a:t>jakso</a:t>
            </a:r>
            <a:r>
              <a:rPr lang="en-US" dirty="0"/>
              <a:t> </a:t>
            </a:r>
            <a:r>
              <a:rPr lang="en-US" dirty="0" err="1"/>
              <a:t>ennen</a:t>
            </a:r>
            <a:r>
              <a:rPr lang="en-US" dirty="0"/>
              <a:t> </a:t>
            </a:r>
            <a:r>
              <a:rPr lang="en-US" dirty="0" err="1"/>
              <a:t>joulua</a:t>
            </a:r>
            <a:r>
              <a:rPr lang="en-US" dirty="0"/>
              <a:t> 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Jatkuvaa</a:t>
            </a:r>
            <a:r>
              <a:rPr lang="en-US" dirty="0"/>
              <a:t> </a:t>
            </a:r>
            <a:r>
              <a:rPr lang="en-US" dirty="0" err="1"/>
              <a:t>yhteistyötä</a:t>
            </a:r>
            <a:r>
              <a:rPr lang="en-US" dirty="0"/>
              <a:t> </a:t>
            </a:r>
            <a:r>
              <a:rPr lang="en-US" dirty="0" err="1"/>
              <a:t>rinnakkaisluokan</a:t>
            </a:r>
            <a:r>
              <a:rPr lang="en-US" dirty="0"/>
              <a:t> </a:t>
            </a:r>
            <a:r>
              <a:rPr lang="en-US" dirty="0" err="1"/>
              <a:t>kanssa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Kummiluokat</a:t>
            </a:r>
            <a:r>
              <a:rPr lang="en-US" dirty="0"/>
              <a:t> (5. </a:t>
            </a:r>
            <a:r>
              <a:rPr lang="en-US" dirty="0" err="1"/>
              <a:t>luokat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Qridi</a:t>
            </a:r>
            <a:r>
              <a:rPr lang="en-US" dirty="0"/>
              <a:t> on </a:t>
            </a:r>
            <a:r>
              <a:rPr lang="en-US" dirty="0" err="1"/>
              <a:t>poistunut</a:t>
            </a:r>
            <a:r>
              <a:rPr lang="en-US" dirty="0"/>
              <a:t> </a:t>
            </a:r>
            <a:r>
              <a:rPr lang="en-US" dirty="0" err="1"/>
              <a:t>käytöstä</a:t>
            </a:r>
            <a:r>
              <a:rPr lang="en-US" dirty="0"/>
              <a:t> 1.8. </a:t>
            </a:r>
            <a:r>
              <a:rPr lang="en-US" dirty="0" err="1"/>
              <a:t>alkaen</a:t>
            </a:r>
            <a:r>
              <a:rPr lang="en-US" dirty="0"/>
              <a:t>, </a:t>
            </a:r>
            <a:r>
              <a:rPr lang="en-US" dirty="0" err="1"/>
              <a:t>samoin</a:t>
            </a:r>
            <a:r>
              <a:rPr lang="en-US" dirty="0"/>
              <a:t> JEA-</a:t>
            </a:r>
            <a:r>
              <a:rPr lang="en-US" dirty="0" err="1"/>
              <a:t>junat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540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688F1-760E-BFED-2E83-305D6730FB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Sujuva</a:t>
            </a:r>
            <a:r>
              <a:rPr lang="en-US" dirty="0"/>
              <a:t> </a:t>
            </a:r>
            <a:r>
              <a:rPr lang="en-US" dirty="0" err="1"/>
              <a:t>luku</a:t>
            </a:r>
            <a:r>
              <a:rPr lang="en-US" dirty="0"/>
              <a:t>- ja </a:t>
            </a:r>
            <a:r>
              <a:rPr lang="en-US" dirty="0" err="1"/>
              <a:t>kirjoitustaito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B9F78-0DEF-A9D0-E00D-369C46B584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698014"/>
            <a:ext cx="8946541" cy="455038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r>
              <a:rPr lang="en-US" sz="2400" dirty="0"/>
              <a:t>Säännöllisyys (ennemmin vähän joka päivä kuin hirveä annos kerran viikossa)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Lukemisen malli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Motivaatio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Kannustus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Tavutetusta tekstistä sujuviin sanoihin 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Sujuva ja ymmärtävä lukutaito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/>
              <a:t>1.-2. </a:t>
            </a:r>
            <a:r>
              <a:rPr lang="en-US" sz="2200" dirty="0" err="1"/>
              <a:t>luokilla</a:t>
            </a:r>
            <a:r>
              <a:rPr lang="en-US" sz="2200" dirty="0"/>
              <a:t> </a:t>
            </a:r>
            <a:r>
              <a:rPr lang="en-US" sz="2200" dirty="0" err="1"/>
              <a:t>opetellaan</a:t>
            </a:r>
            <a:r>
              <a:rPr lang="en-US" sz="2200" dirty="0"/>
              <a:t> </a:t>
            </a:r>
            <a:r>
              <a:rPr lang="en-US" sz="2200" dirty="0" err="1"/>
              <a:t>lukemaan</a:t>
            </a:r>
            <a:r>
              <a:rPr lang="en-US" sz="2200" dirty="0"/>
              <a:t>, kolmannelta eteenpäin opetellaan lukemalla 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Kirjasto (koulun ja kaupungin)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Läksyjen seuranta!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Näppäintaidot (ViLLE) ja monilukutaito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403318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1D794-0426-945E-40D9-6038B0970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Matematiikka</a:t>
            </a:r>
            <a:r>
              <a:rPr lang="en-US" dirty="0"/>
              <a:t>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9117B-4D65-93A3-4B81-C79D4380DE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68223"/>
            <a:ext cx="9255758" cy="488017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Ajattelun taidot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Erot, yhtäläisyydet, säännönmukaisuudet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Vertailu, luokittelu, järjestykseen asettaminen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Ohjelmoinnillinen ajattelu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 dirty="0"/>
              <a:t>Luvut ja </a:t>
            </a:r>
            <a:r>
              <a:rPr lang="en-US" dirty="0" err="1"/>
              <a:t>laskutoimitukset</a:t>
            </a:r>
            <a:r>
              <a:rPr lang="en-US" dirty="0"/>
              <a:t> 0-100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Lukujonotaidot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Lukujen hajotelmat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 err="1"/>
              <a:t>Kymmenjärjestelmä</a:t>
            </a:r>
            <a:r>
              <a:rPr lang="en-US" dirty="0"/>
              <a:t> ja </a:t>
            </a:r>
            <a:r>
              <a:rPr lang="en-US" dirty="0" err="1"/>
              <a:t>kymmenylitys</a:t>
            </a:r>
            <a:endParaRPr lang="en-US"/>
          </a:p>
          <a:p>
            <a:pPr>
              <a:buClr>
                <a:srgbClr val="8AD0D6"/>
              </a:buClr>
            </a:pPr>
            <a:r>
              <a:rPr lang="en-US" dirty="0" err="1"/>
              <a:t>Kertolaskut</a:t>
            </a:r>
            <a:endParaRPr lang="en-US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1-5 ja 10 (</a:t>
            </a:r>
            <a:r>
              <a:rPr lang="en-US" dirty="0" err="1"/>
              <a:t>opetellaan</a:t>
            </a:r>
            <a:r>
              <a:rPr lang="en-US" dirty="0"/>
              <a:t> </a:t>
            </a:r>
            <a:r>
              <a:rPr lang="en-US" dirty="0" err="1"/>
              <a:t>ulkoa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/>
              <a:t>Geometria ja mittaaminen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dirty="0"/>
              <a:t>Kello </a:t>
            </a:r>
          </a:p>
          <a:p>
            <a:pPr marL="457200" lvl="1" indent="0">
              <a:buClr>
                <a:srgbClr val="8AD0D6"/>
              </a:buCl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3534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D57E9-D93D-4F4D-3338-D6CE1BF42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Ympäristöoppi</a:t>
            </a:r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AC5E0-A528-3BBC-9B19-65FC70F4CE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8AD0D6"/>
              </a:buClr>
            </a:pPr>
            <a:r>
              <a:rPr lang="en-US" sz="2800" dirty="0" err="1"/>
              <a:t>Kätkö-kirjat</a:t>
            </a:r>
            <a:r>
              <a:rPr lang="en-US" sz="2800" dirty="0"/>
              <a:t> + </a:t>
            </a:r>
            <a:r>
              <a:rPr lang="en-US" sz="2800" dirty="0" err="1"/>
              <a:t>vihkot</a:t>
            </a:r>
          </a:p>
          <a:p>
            <a:pPr>
              <a:buClr>
                <a:srgbClr val="8AD0D6"/>
              </a:buClr>
            </a:pPr>
            <a:r>
              <a:rPr lang="en-US" sz="2800" dirty="0"/>
              <a:t>Paljon </a:t>
            </a:r>
            <a:r>
              <a:rPr lang="en-US" sz="2800" dirty="0" err="1"/>
              <a:t>ulkona</a:t>
            </a:r>
            <a:r>
              <a:rPr lang="en-US" sz="2800" dirty="0"/>
              <a:t> </a:t>
            </a:r>
            <a:r>
              <a:rPr lang="en-US" sz="2800" dirty="0" err="1"/>
              <a:t>tutkimista</a:t>
            </a:r>
            <a:r>
              <a:rPr lang="en-US" sz="2800" dirty="0"/>
              <a:t> ja </a:t>
            </a:r>
            <a:r>
              <a:rPr lang="en-US" sz="2800" dirty="0" err="1"/>
              <a:t>havaitsemista</a:t>
            </a:r>
            <a:r>
              <a:rPr lang="en-US" sz="2800" dirty="0"/>
              <a:t> (</a:t>
            </a:r>
            <a:r>
              <a:rPr lang="en-US" sz="2800" dirty="0" err="1"/>
              <a:t>lukuvuositeema</a:t>
            </a:r>
            <a:r>
              <a:rPr lang="en-US" sz="2800" dirty="0"/>
              <a:t>)</a:t>
            </a:r>
          </a:p>
          <a:p>
            <a:pPr>
              <a:buClr>
                <a:srgbClr val="8AD0D6"/>
              </a:buClr>
            </a:pPr>
            <a:r>
              <a:rPr lang="en-US" sz="2800" err="1"/>
              <a:t>Lukuläksyt</a:t>
            </a:r>
            <a:r>
              <a:rPr lang="en-US" sz="2800" dirty="0"/>
              <a:t> </a:t>
            </a:r>
            <a:r>
              <a:rPr lang="en-US" sz="2800" err="1"/>
              <a:t>annetaan</a:t>
            </a:r>
            <a:r>
              <a:rPr lang="en-US" sz="2800" dirty="0"/>
              <a:t> </a:t>
            </a:r>
            <a:r>
              <a:rPr lang="en-US" sz="2800" err="1"/>
              <a:t>ennakkoon</a:t>
            </a:r>
            <a:endParaRPr lang="en-US" sz="280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400" err="1"/>
              <a:t>Otsikot</a:t>
            </a:r>
            <a:r>
              <a:rPr lang="en-US" sz="2400" dirty="0"/>
              <a:t> ja </a:t>
            </a:r>
            <a:r>
              <a:rPr lang="en-US" sz="2400" err="1"/>
              <a:t>väliotsikot</a:t>
            </a:r>
            <a:endParaRPr lang="en-US" sz="240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400" dirty="0"/>
              <a:t>Kuvat ja </a:t>
            </a:r>
            <a:r>
              <a:rPr lang="en-US" sz="2400" err="1"/>
              <a:t>kuvatekstit</a:t>
            </a:r>
            <a:endParaRPr lang="en-US" sz="240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400" dirty="0"/>
              <a:t>"</a:t>
            </a:r>
            <a:r>
              <a:rPr lang="en-US" sz="2400" err="1"/>
              <a:t>Leipäteksti</a:t>
            </a:r>
            <a:r>
              <a:rPr lang="en-US" sz="2400" dirty="0"/>
              <a:t>"  ja </a:t>
            </a:r>
            <a:r>
              <a:rPr lang="en-US" sz="2400" err="1"/>
              <a:t>paksunnetut</a:t>
            </a:r>
            <a:r>
              <a:rPr lang="en-US" sz="2400" dirty="0"/>
              <a:t> </a:t>
            </a:r>
            <a:r>
              <a:rPr lang="en-US" sz="2400" err="1"/>
              <a:t>sanat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7621005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2071-6721-310C-EA99-B94A86D67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Arviointi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CF466-2C9B-9BF6-8DAD-6B3C43E42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332672"/>
            <a:ext cx="8946541" cy="4915727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Clr>
                <a:srgbClr val="8AD0D6"/>
              </a:buClr>
            </a:pPr>
            <a:r>
              <a:rPr lang="en-US" sz="2400" dirty="0"/>
              <a:t>Arviointikeskustelut marras-helmikuussa</a:t>
            </a:r>
            <a:endParaRPr lang="en-US" sz="2400"/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/>
              <a:t>Ei joulutodistusta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Jatkuva arviointi 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/>
              <a:t>Opettajan antama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/>
              <a:t>Itsearviointi 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 err="1"/>
              <a:t>Vertaisarviointi</a:t>
            </a:r>
          </a:p>
          <a:p>
            <a:pPr>
              <a:buClr>
                <a:srgbClr val="8AD0D6"/>
              </a:buClr>
            </a:pPr>
            <a:r>
              <a:rPr lang="en-US" sz="2400" dirty="0"/>
              <a:t>Testit ja kokeet 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r>
              <a:rPr lang="en-US" sz="2200" dirty="0"/>
              <a:t>Pistemäärät Wilmassa </a:t>
            </a:r>
          </a:p>
          <a:p>
            <a:pPr lvl="1">
              <a:buClr>
                <a:srgbClr val="8AD0D6"/>
              </a:buClr>
              <a:buFont typeface="Courier New" charset="2"/>
              <a:buChar char="o"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2827649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84ED8-9D73-5549-86F6-EEA60C55A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Oppilashuolto</a:t>
            </a:r>
            <a:r>
              <a:rPr lang="en-US" dirty="0"/>
              <a:t> ja </a:t>
            </a:r>
            <a:br>
              <a:rPr lang="en-US" dirty="0"/>
            </a:br>
            <a:r>
              <a:rPr lang="en-US" dirty="0" err="1"/>
              <a:t>psykososiaalinen</a:t>
            </a:r>
            <a:r>
              <a:rPr lang="en-US" dirty="0"/>
              <a:t> </a:t>
            </a:r>
            <a:r>
              <a:rPr lang="en-US" dirty="0" err="1"/>
              <a:t>tuki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1ABBBC-0238-FEA3-E3F5-6051108244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Terveydenhoitaja Anniina Mikkola</a:t>
            </a:r>
          </a:p>
          <a:p>
            <a:pPr>
              <a:buClr>
                <a:srgbClr val="8AD0D6"/>
              </a:buClr>
            </a:pPr>
            <a:r>
              <a:rPr lang="en-US" dirty="0"/>
              <a:t>Koulukuraattori Kati Joukainen</a:t>
            </a:r>
          </a:p>
          <a:p>
            <a:pPr>
              <a:buClr>
                <a:srgbClr val="8AD0D6"/>
              </a:buClr>
            </a:pPr>
            <a:r>
              <a:rPr lang="en-US" dirty="0"/>
              <a:t>Koulupsykologi Vilja Nyblom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KiVa-opettajat</a:t>
            </a:r>
            <a:r>
              <a:rPr lang="en-US" dirty="0"/>
              <a:t> Reija Lappalainen ja Kaisa Saarinen</a:t>
            </a:r>
          </a:p>
          <a:p>
            <a:pPr>
              <a:buClr>
                <a:srgbClr val="8AD0D6"/>
              </a:buClr>
            </a:pPr>
            <a:r>
              <a:rPr lang="en-US" dirty="0"/>
              <a:t>Iltapäiväkerhon ohjaajat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/>
              <a:t>Kasvatuskeskustelu KaKe</a:t>
            </a:r>
          </a:p>
          <a:p>
            <a:pPr>
              <a:buClr>
                <a:srgbClr val="8AD0D6"/>
              </a:buClr>
            </a:pPr>
            <a:r>
              <a:rPr lang="en-US" dirty="0"/>
              <a:t>Kiusaamiseen ja väkivaltaan puuttumisen toimintamalli </a:t>
            </a:r>
            <a:r>
              <a:rPr lang="en-US" dirty="0">
                <a:hlinkClick r:id="rId2"/>
              </a:rPr>
              <a:t>Linkki</a:t>
            </a:r>
          </a:p>
          <a:p>
            <a:pPr>
              <a:buClr>
                <a:srgbClr val="8AD0D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3891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028A8E-0A73-DE16-015B-BB867329E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Arkiasioita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468D53-A0AA-896A-8305-8BA00D4A33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83192"/>
            <a:ext cx="8946541" cy="46652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Sisäkengät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Stressilelut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Liikkavaatteet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Vaihtovaatteet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Säänmukainen</a:t>
            </a:r>
            <a:r>
              <a:rPr lang="en-US" dirty="0"/>
              <a:t> </a:t>
            </a:r>
            <a:r>
              <a:rPr lang="en-US" dirty="0" err="1"/>
              <a:t>pukeutuminen</a:t>
            </a:r>
            <a:r>
              <a:rPr lang="en-US" dirty="0"/>
              <a:t> (</a:t>
            </a:r>
            <a:r>
              <a:rPr lang="en-US" dirty="0" err="1"/>
              <a:t>sade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Kengännauhojen</a:t>
            </a:r>
            <a:r>
              <a:rPr lang="en-US" dirty="0"/>
              <a:t> </a:t>
            </a:r>
            <a:r>
              <a:rPr lang="en-US" dirty="0" err="1"/>
              <a:t>solmiminen</a:t>
            </a:r>
            <a:endParaRPr lang="en-US" dirty="0"/>
          </a:p>
          <a:p>
            <a:pPr>
              <a:buClr>
                <a:srgbClr val="8AD0D6"/>
              </a:buClr>
            </a:pPr>
            <a:r>
              <a:rPr lang="en-US" dirty="0" err="1"/>
              <a:t>Perunan</a:t>
            </a:r>
            <a:r>
              <a:rPr lang="en-US" dirty="0"/>
              <a:t> </a:t>
            </a:r>
            <a:r>
              <a:rPr lang="en-US" dirty="0" err="1"/>
              <a:t>kuoriminen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Kouvolan</a:t>
            </a:r>
            <a:r>
              <a:rPr lang="en-US" dirty="0"/>
              <a:t> </a:t>
            </a:r>
            <a:r>
              <a:rPr lang="en-US" dirty="0" err="1"/>
              <a:t>mallin</a:t>
            </a:r>
            <a:r>
              <a:rPr lang="en-US" dirty="0"/>
              <a:t> </a:t>
            </a:r>
            <a:r>
              <a:rPr lang="en-US" dirty="0" err="1"/>
              <a:t>kerhot</a:t>
            </a:r>
            <a:r>
              <a:rPr lang="en-US" dirty="0"/>
              <a:t> (</a:t>
            </a:r>
            <a:r>
              <a:rPr lang="en-US" dirty="0" err="1"/>
              <a:t>välipala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Kyyditykset</a:t>
            </a:r>
            <a:r>
              <a:rPr lang="en-US" dirty="0"/>
              <a:t> </a:t>
            </a:r>
            <a:r>
              <a:rPr lang="en-US" dirty="0" err="1"/>
              <a:t>Monnarin</a:t>
            </a:r>
            <a:r>
              <a:rPr lang="en-US" dirty="0"/>
              <a:t> </a:t>
            </a:r>
            <a:r>
              <a:rPr lang="en-US" dirty="0" err="1"/>
              <a:t>parkista</a:t>
            </a:r>
            <a:r>
              <a:rPr lang="en-US" dirty="0"/>
              <a:t>!!</a:t>
            </a:r>
          </a:p>
          <a:p>
            <a:pPr marL="0" indent="0">
              <a:buClr>
                <a:srgbClr val="8AD0D6"/>
              </a:buClr>
              <a:buNone/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8166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68CEA-3142-BE15-8654-C75B48E60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BBAAF-5A60-C8AB-25A2-AF543013B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Tulevia</a:t>
            </a:r>
            <a:r>
              <a:rPr lang="en-US" dirty="0"/>
              <a:t> </a:t>
            </a:r>
            <a:r>
              <a:rPr lang="en-US" dirty="0" err="1"/>
              <a:t>tapahtumia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6108DB-E4A5-007F-BCB7-D1D2C9AA2C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312" y="1583192"/>
            <a:ext cx="8946541" cy="466520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 err="1"/>
              <a:t>Vierailu</a:t>
            </a:r>
            <a:r>
              <a:rPr lang="en-US" dirty="0"/>
              <a:t> Korian </a:t>
            </a:r>
            <a:r>
              <a:rPr lang="en-US" dirty="0" err="1"/>
              <a:t>kirjastoon</a:t>
            </a:r>
            <a:r>
              <a:rPr lang="en-US" dirty="0"/>
              <a:t> pe 11.9.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Kodin</a:t>
            </a:r>
            <a:r>
              <a:rPr lang="en-US" dirty="0"/>
              <a:t> ja </a:t>
            </a:r>
            <a:r>
              <a:rPr lang="en-US" dirty="0" err="1"/>
              <a:t>koulun</a:t>
            </a:r>
            <a:r>
              <a:rPr lang="en-US" dirty="0"/>
              <a:t> </a:t>
            </a:r>
            <a:r>
              <a:rPr lang="en-US" dirty="0" err="1"/>
              <a:t>päivä</a:t>
            </a:r>
            <a:r>
              <a:rPr lang="en-US" dirty="0"/>
              <a:t> pe 25.9. (</a:t>
            </a:r>
            <a:r>
              <a:rPr lang="en-US" dirty="0" err="1"/>
              <a:t>avoimet</a:t>
            </a:r>
            <a:r>
              <a:rPr lang="en-US" dirty="0"/>
              <a:t> </a:t>
            </a:r>
            <a:r>
              <a:rPr lang="en-US" dirty="0" err="1"/>
              <a:t>ovet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Koulukuvaukset</a:t>
            </a:r>
            <a:r>
              <a:rPr lang="en-US" dirty="0"/>
              <a:t> 12.-14.10.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Syysloma</a:t>
            </a:r>
            <a:r>
              <a:rPr lang="en-US" dirty="0"/>
              <a:t> (</a:t>
            </a:r>
            <a:r>
              <a:rPr lang="en-US" dirty="0" err="1"/>
              <a:t>vk</a:t>
            </a:r>
            <a:r>
              <a:rPr lang="en-US" dirty="0"/>
              <a:t> 43)</a:t>
            </a:r>
          </a:p>
          <a:p>
            <a:pPr>
              <a:buClr>
                <a:srgbClr val="8AD0D6"/>
              </a:buClr>
            </a:pPr>
            <a:r>
              <a:rPr lang="en-US" dirty="0" err="1"/>
              <a:t>Joulukirkko</a:t>
            </a:r>
            <a:r>
              <a:rPr lang="en-US" dirty="0"/>
              <a:t> to 10.12.</a:t>
            </a:r>
          </a:p>
          <a:p>
            <a:pPr>
              <a:buClr>
                <a:srgbClr val="8AD0D6"/>
              </a:buClr>
            </a:pPr>
            <a:r>
              <a:rPr lang="en-US" dirty="0"/>
              <a:t>Korian </a:t>
            </a:r>
            <a:r>
              <a:rPr lang="en-US" dirty="0" err="1"/>
              <a:t>koulun</a:t>
            </a:r>
            <a:r>
              <a:rPr lang="en-US" dirty="0"/>
              <a:t> </a:t>
            </a:r>
            <a:r>
              <a:rPr lang="en-US" dirty="0" err="1"/>
              <a:t>joulujuhla</a:t>
            </a:r>
            <a:r>
              <a:rPr lang="en-US" dirty="0"/>
              <a:t> la 19.12.</a:t>
            </a:r>
          </a:p>
          <a:p>
            <a:pPr>
              <a:buClr>
                <a:srgbClr val="8AD0D6"/>
              </a:buClr>
            </a:pPr>
            <a:r>
              <a:rPr lang="en-US" dirty="0"/>
              <a:t>2AB:n </a:t>
            </a:r>
            <a:r>
              <a:rPr lang="en-US" dirty="0" err="1"/>
              <a:t>uimakoulu</a:t>
            </a:r>
            <a:r>
              <a:rPr lang="en-US" dirty="0"/>
              <a:t> 7.-8.1. ja 11.-13.1. (</a:t>
            </a:r>
            <a:r>
              <a:rPr lang="en-US" dirty="0" err="1"/>
              <a:t>viisi</a:t>
            </a:r>
            <a:r>
              <a:rPr lang="en-US" dirty="0"/>
              <a:t> </a:t>
            </a:r>
            <a:r>
              <a:rPr lang="en-US" dirty="0" err="1"/>
              <a:t>kertaa</a:t>
            </a:r>
            <a:r>
              <a:rPr lang="en-US" dirty="0"/>
              <a:t>)</a:t>
            </a:r>
          </a:p>
          <a:p>
            <a:pPr>
              <a:buClr>
                <a:srgbClr val="8AD0D6"/>
              </a:buClr>
            </a:pPr>
            <a:endParaRPr lang="en-US" dirty="0"/>
          </a:p>
          <a:p>
            <a:pPr>
              <a:buClr>
                <a:srgbClr val="8AD0D6"/>
              </a:buClr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0770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41B68C77-138E-4BF7-A276-BD0C78A421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7C268552-D473-46ED-B1B8-422042C4DE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4AC0CD9D-7610-4620-93B4-798CCD9AB5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B9238B3E-24AA-439A-B527-6C5DF6D72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69F01145-BEA3-4CBF-AA21-10077B948C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39" name="Rectangle 38">
            <a:extLst>
              <a:ext uri="{FF2B5EF4-FFF2-40B4-BE49-F238E27FC236}">
                <a16:creationId xmlns:a16="http://schemas.microsoft.com/office/drawing/2014/main" id="{DE4D62F9-188E-4530-84C2-24BDEE4BEB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57B325C-3E35-45CF-9D07-3BCB281F3B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8E612F-9915-7575-919D-9AD138BAD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1925" y="1140529"/>
            <a:ext cx="3362672" cy="2726696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err="1">
                <a:solidFill>
                  <a:srgbClr val="EBEBEB"/>
                </a:solidFill>
              </a:rPr>
              <a:t>Koululaiseksi</a:t>
            </a:r>
            <a:r>
              <a:rPr lang="en-US" sz="4000" dirty="0">
                <a:solidFill>
                  <a:srgbClr val="EBEBEB"/>
                </a:solidFill>
              </a:rPr>
              <a:t> </a:t>
            </a:r>
            <a:r>
              <a:rPr lang="en-US" sz="4000" err="1">
                <a:solidFill>
                  <a:srgbClr val="EBEBEB"/>
                </a:solidFill>
              </a:rPr>
              <a:t>kasvaminen</a:t>
            </a:r>
            <a:endParaRPr lang="en-US" sz="4800" b="0" i="0" kern="1200">
              <a:solidFill>
                <a:srgbClr val="EBEBEB"/>
              </a:solidFill>
              <a:latin typeface="+mj-lt"/>
            </a:endParaRPr>
          </a:p>
        </p:txBody>
      </p:sp>
      <p:sp>
        <p:nvSpPr>
          <p:cNvPr id="41" name="Freeform 36">
            <a:extLst>
              <a:ext uri="{FF2B5EF4-FFF2-40B4-BE49-F238E27FC236}">
                <a16:creationId xmlns:a16="http://schemas.microsoft.com/office/drawing/2014/main" id="{C24BEC42-AFF3-40D1-93A2-A27A42E1E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463681" y="-1"/>
            <a:ext cx="559472" cy="3709642"/>
          </a:xfrm>
          <a:custGeom>
            <a:avLst/>
            <a:gdLst>
              <a:gd name="connsiteX0" fmla="*/ 0 w 559472"/>
              <a:gd name="connsiteY0" fmla="*/ 0 h 3709642"/>
              <a:gd name="connsiteX1" fmla="*/ 473952 w 559472"/>
              <a:gd name="connsiteY1" fmla="*/ 0 h 3709642"/>
              <a:gd name="connsiteX2" fmla="*/ 485840 w 559472"/>
              <a:gd name="connsiteY2" fmla="*/ 161194 h 3709642"/>
              <a:gd name="connsiteX3" fmla="*/ 523949 w 559472"/>
              <a:gd name="connsiteY3" fmla="*/ 3672197 h 3709642"/>
              <a:gd name="connsiteX4" fmla="*/ 454748 w 559472"/>
              <a:gd name="connsiteY4" fmla="*/ 3709642 h 3709642"/>
              <a:gd name="connsiteX5" fmla="*/ 448224 w 559472"/>
              <a:gd name="connsiteY5" fmla="*/ 3510471 h 3709642"/>
              <a:gd name="connsiteX6" fmla="*/ 443564 w 559472"/>
              <a:gd name="connsiteY6" fmla="*/ 3408563 h 3709642"/>
              <a:gd name="connsiteX7" fmla="*/ 438902 w 559472"/>
              <a:gd name="connsiteY7" fmla="*/ 3304407 h 3709642"/>
              <a:gd name="connsiteX8" fmla="*/ 433941 w 559472"/>
              <a:gd name="connsiteY8" fmla="*/ 3198777 h 3709642"/>
              <a:gd name="connsiteX9" fmla="*/ 427584 w 559472"/>
              <a:gd name="connsiteY9" fmla="*/ 3092510 h 3709642"/>
              <a:gd name="connsiteX10" fmla="*/ 420988 w 559472"/>
              <a:gd name="connsiteY10" fmla="*/ 2984390 h 3709642"/>
              <a:gd name="connsiteX11" fmla="*/ 414330 w 559472"/>
              <a:gd name="connsiteY11" fmla="*/ 2874401 h 3709642"/>
              <a:gd name="connsiteX12" fmla="*/ 406840 w 559472"/>
              <a:gd name="connsiteY12" fmla="*/ 2762980 h 3709642"/>
              <a:gd name="connsiteX13" fmla="*/ 397745 w 559472"/>
              <a:gd name="connsiteY13" fmla="*/ 2650566 h 3709642"/>
              <a:gd name="connsiteX14" fmla="*/ 389154 w 559472"/>
              <a:gd name="connsiteY14" fmla="*/ 2536612 h 3709642"/>
              <a:gd name="connsiteX15" fmla="*/ 379225 w 559472"/>
              <a:gd name="connsiteY15" fmla="*/ 2421642 h 3709642"/>
              <a:gd name="connsiteX16" fmla="*/ 368316 w 559472"/>
              <a:gd name="connsiteY16" fmla="*/ 2305627 h 3709642"/>
              <a:gd name="connsiteX17" fmla="*/ 357466 w 559472"/>
              <a:gd name="connsiteY17" fmla="*/ 2189233 h 3709642"/>
              <a:gd name="connsiteX18" fmla="*/ 344982 w 559472"/>
              <a:gd name="connsiteY18" fmla="*/ 2071473 h 3709642"/>
              <a:gd name="connsiteX19" fmla="*/ 332466 w 559472"/>
              <a:gd name="connsiteY19" fmla="*/ 1952216 h 3709642"/>
              <a:gd name="connsiteX20" fmla="*/ 319121 w 559472"/>
              <a:gd name="connsiteY20" fmla="*/ 1833776 h 3709642"/>
              <a:gd name="connsiteX21" fmla="*/ 304408 w 559472"/>
              <a:gd name="connsiteY21" fmla="*/ 1713948 h 3709642"/>
              <a:gd name="connsiteX22" fmla="*/ 288685 w 559472"/>
              <a:gd name="connsiteY22" fmla="*/ 1592703 h 3709642"/>
              <a:gd name="connsiteX23" fmla="*/ 273050 w 559472"/>
              <a:gd name="connsiteY23" fmla="*/ 1471451 h 3709642"/>
              <a:gd name="connsiteX24" fmla="*/ 255813 w 559472"/>
              <a:gd name="connsiteY24" fmla="*/ 1350328 h 3709642"/>
              <a:gd name="connsiteX25" fmla="*/ 237060 w 559472"/>
              <a:gd name="connsiteY25" fmla="*/ 1227080 h 3709642"/>
              <a:gd name="connsiteX26" fmla="*/ 218488 w 559472"/>
              <a:gd name="connsiteY26" fmla="*/ 1106065 h 3709642"/>
              <a:gd name="connsiteX27" fmla="*/ 198221 w 559472"/>
              <a:gd name="connsiteY27" fmla="*/ 982940 h 3709642"/>
              <a:gd name="connsiteX28" fmla="*/ 177152 w 559472"/>
              <a:gd name="connsiteY28" fmla="*/ 858755 h 3709642"/>
              <a:gd name="connsiteX29" fmla="*/ 155551 w 559472"/>
              <a:gd name="connsiteY29" fmla="*/ 736861 h 3709642"/>
              <a:gd name="connsiteX30" fmla="*/ 131782 w 559472"/>
              <a:gd name="connsiteY30" fmla="*/ 613645 h 3709642"/>
              <a:gd name="connsiteX31" fmla="*/ 107123 w 559472"/>
              <a:gd name="connsiteY31" fmla="*/ 490500 h 3709642"/>
              <a:gd name="connsiteX32" fmla="*/ 82552 w 559472"/>
              <a:gd name="connsiteY32" fmla="*/ 367348 h 3709642"/>
              <a:gd name="connsiteX33" fmla="*/ 55608 w 559472"/>
              <a:gd name="connsiteY33" fmla="*/ 244762 h 3709642"/>
              <a:gd name="connsiteX34" fmla="*/ 28130 w 559472"/>
              <a:gd name="connsiteY34" fmla="*/ 122220 h 3709642"/>
              <a:gd name="connsiteX35" fmla="*/ 0 w 559472"/>
              <a:gd name="connsiteY35" fmla="*/ 0 h 3709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559472" h="3709642">
                <a:moveTo>
                  <a:pt x="0" y="0"/>
                </a:moveTo>
                <a:lnTo>
                  <a:pt x="473952" y="0"/>
                </a:lnTo>
                <a:lnTo>
                  <a:pt x="485840" y="161194"/>
                </a:lnTo>
                <a:cubicBezTo>
                  <a:pt x="552063" y="1147770"/>
                  <a:pt x="592441" y="3086737"/>
                  <a:pt x="523949" y="3672197"/>
                </a:cubicBezTo>
                <a:cubicBezTo>
                  <a:pt x="500842" y="3684557"/>
                  <a:pt x="477855" y="3697282"/>
                  <a:pt x="454748" y="3709642"/>
                </a:cubicBezTo>
                <a:lnTo>
                  <a:pt x="448224" y="3510471"/>
                </a:lnTo>
                <a:lnTo>
                  <a:pt x="443564" y="3408563"/>
                </a:lnTo>
                <a:lnTo>
                  <a:pt x="438902" y="3304407"/>
                </a:lnTo>
                <a:lnTo>
                  <a:pt x="433941" y="3198777"/>
                </a:lnTo>
                <a:lnTo>
                  <a:pt x="427584" y="3092510"/>
                </a:lnTo>
                <a:lnTo>
                  <a:pt x="420988" y="2984390"/>
                </a:lnTo>
                <a:lnTo>
                  <a:pt x="414330" y="2874401"/>
                </a:lnTo>
                <a:lnTo>
                  <a:pt x="406840" y="2762980"/>
                </a:lnTo>
                <a:lnTo>
                  <a:pt x="397745" y="2650566"/>
                </a:lnTo>
                <a:lnTo>
                  <a:pt x="389154" y="2536612"/>
                </a:lnTo>
                <a:lnTo>
                  <a:pt x="379225" y="2421642"/>
                </a:lnTo>
                <a:lnTo>
                  <a:pt x="368316" y="2305627"/>
                </a:lnTo>
                <a:lnTo>
                  <a:pt x="357466" y="2189233"/>
                </a:lnTo>
                <a:lnTo>
                  <a:pt x="344982" y="2071473"/>
                </a:lnTo>
                <a:lnTo>
                  <a:pt x="332466" y="1952216"/>
                </a:lnTo>
                <a:lnTo>
                  <a:pt x="319121" y="1833776"/>
                </a:lnTo>
                <a:lnTo>
                  <a:pt x="304408" y="1713948"/>
                </a:lnTo>
                <a:lnTo>
                  <a:pt x="288685" y="1592703"/>
                </a:lnTo>
                <a:lnTo>
                  <a:pt x="273050" y="1471451"/>
                </a:lnTo>
                <a:lnTo>
                  <a:pt x="255813" y="1350328"/>
                </a:lnTo>
                <a:lnTo>
                  <a:pt x="237060" y="1227080"/>
                </a:lnTo>
                <a:lnTo>
                  <a:pt x="218488" y="1106065"/>
                </a:lnTo>
                <a:lnTo>
                  <a:pt x="198221" y="982940"/>
                </a:lnTo>
                <a:lnTo>
                  <a:pt x="177152" y="858755"/>
                </a:lnTo>
                <a:lnTo>
                  <a:pt x="155551" y="736861"/>
                </a:lnTo>
                <a:lnTo>
                  <a:pt x="131782" y="613645"/>
                </a:lnTo>
                <a:lnTo>
                  <a:pt x="107123" y="490500"/>
                </a:lnTo>
                <a:lnTo>
                  <a:pt x="82552" y="367348"/>
                </a:lnTo>
                <a:lnTo>
                  <a:pt x="55608" y="244762"/>
                </a:lnTo>
                <a:lnTo>
                  <a:pt x="28130" y="12222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2" name="Freeform: Shape 41">
            <a:extLst>
              <a:ext uri="{FF2B5EF4-FFF2-40B4-BE49-F238E27FC236}">
                <a16:creationId xmlns:a16="http://schemas.microsoft.com/office/drawing/2014/main" id="{608F427C-1EC9-4280-9367-F2B3AA063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809954" cy="6858000"/>
          </a:xfrm>
          <a:custGeom>
            <a:avLst/>
            <a:gdLst>
              <a:gd name="connsiteX0" fmla="*/ 6465239 w 7809954"/>
              <a:gd name="connsiteY0" fmla="*/ 0 h 6858000"/>
              <a:gd name="connsiteX1" fmla="*/ 7808777 w 7809954"/>
              <a:gd name="connsiteY1" fmla="*/ 0 h 6858000"/>
              <a:gd name="connsiteX2" fmla="*/ 7783732 w 7809954"/>
              <a:gd name="connsiteY2" fmla="*/ 155676 h 6858000"/>
              <a:gd name="connsiteX3" fmla="*/ 7759863 w 7809954"/>
              <a:gd name="connsiteY3" fmla="*/ 310667 h 6858000"/>
              <a:gd name="connsiteX4" fmla="*/ 7736499 w 7809954"/>
              <a:gd name="connsiteY4" fmla="*/ 466344 h 6858000"/>
              <a:gd name="connsiteX5" fmla="*/ 7716496 w 7809954"/>
              <a:gd name="connsiteY5" fmla="*/ 622706 h 6858000"/>
              <a:gd name="connsiteX6" fmla="*/ 7696325 w 7809954"/>
              <a:gd name="connsiteY6" fmla="*/ 778383 h 6858000"/>
              <a:gd name="connsiteX7" fmla="*/ 7677499 w 7809954"/>
              <a:gd name="connsiteY7" fmla="*/ 934745 h 6858000"/>
              <a:gd name="connsiteX8" fmla="*/ 7661363 w 7809954"/>
              <a:gd name="connsiteY8" fmla="*/ 1089050 h 6858000"/>
              <a:gd name="connsiteX9" fmla="*/ 7646067 w 7809954"/>
              <a:gd name="connsiteY9" fmla="*/ 1245413 h 6858000"/>
              <a:gd name="connsiteX10" fmla="*/ 7632115 w 7809954"/>
              <a:gd name="connsiteY10" fmla="*/ 1401089 h 6858000"/>
              <a:gd name="connsiteX11" fmla="*/ 7620013 w 7809954"/>
              <a:gd name="connsiteY11" fmla="*/ 1554023 h 6858000"/>
              <a:gd name="connsiteX12" fmla="*/ 7607910 w 7809954"/>
              <a:gd name="connsiteY12" fmla="*/ 1709013 h 6858000"/>
              <a:gd name="connsiteX13" fmla="*/ 7597825 w 7809954"/>
              <a:gd name="connsiteY13" fmla="*/ 1861947 h 6858000"/>
              <a:gd name="connsiteX14" fmla="*/ 7589925 w 7809954"/>
              <a:gd name="connsiteY14" fmla="*/ 2014880 h 6858000"/>
              <a:gd name="connsiteX15" fmla="*/ 7581688 w 7809954"/>
              <a:gd name="connsiteY15" fmla="*/ 2167128 h 6858000"/>
              <a:gd name="connsiteX16" fmla="*/ 7574797 w 7809954"/>
              <a:gd name="connsiteY16" fmla="*/ 2318004 h 6858000"/>
              <a:gd name="connsiteX17" fmla="*/ 7569922 w 7809954"/>
              <a:gd name="connsiteY17" fmla="*/ 2467508 h 6858000"/>
              <a:gd name="connsiteX18" fmla="*/ 7565720 w 7809954"/>
              <a:gd name="connsiteY18" fmla="*/ 2617013 h 6858000"/>
              <a:gd name="connsiteX19" fmla="*/ 7561686 w 7809954"/>
              <a:gd name="connsiteY19" fmla="*/ 2765145 h 6858000"/>
              <a:gd name="connsiteX20" fmla="*/ 7559837 w 7809954"/>
              <a:gd name="connsiteY20" fmla="*/ 2911221 h 6858000"/>
              <a:gd name="connsiteX21" fmla="*/ 7557820 w 7809954"/>
              <a:gd name="connsiteY21" fmla="*/ 3057296 h 6858000"/>
              <a:gd name="connsiteX22" fmla="*/ 7556811 w 7809954"/>
              <a:gd name="connsiteY22" fmla="*/ 3201314 h 6858000"/>
              <a:gd name="connsiteX23" fmla="*/ 7557820 w 7809954"/>
              <a:gd name="connsiteY23" fmla="*/ 3343960 h 6858000"/>
              <a:gd name="connsiteX24" fmla="*/ 7557820 w 7809954"/>
              <a:gd name="connsiteY24" fmla="*/ 3485235 h 6858000"/>
              <a:gd name="connsiteX25" fmla="*/ 7559837 w 7809954"/>
              <a:gd name="connsiteY25" fmla="*/ 3625138 h 6858000"/>
              <a:gd name="connsiteX26" fmla="*/ 7562862 w 7809954"/>
              <a:gd name="connsiteY26" fmla="*/ 3762298 h 6858000"/>
              <a:gd name="connsiteX27" fmla="*/ 7565720 w 7809954"/>
              <a:gd name="connsiteY27" fmla="*/ 3898087 h 6858000"/>
              <a:gd name="connsiteX28" fmla="*/ 7568914 w 7809954"/>
              <a:gd name="connsiteY28" fmla="*/ 4031132 h 6858000"/>
              <a:gd name="connsiteX29" fmla="*/ 7573788 w 7809954"/>
              <a:gd name="connsiteY29" fmla="*/ 4163491 h 6858000"/>
              <a:gd name="connsiteX30" fmla="*/ 7578999 w 7809954"/>
              <a:gd name="connsiteY30" fmla="*/ 4293793 h 6858000"/>
              <a:gd name="connsiteX31" fmla="*/ 7583705 w 7809954"/>
              <a:gd name="connsiteY31" fmla="*/ 4421352 h 6858000"/>
              <a:gd name="connsiteX32" fmla="*/ 7596985 w 7809954"/>
              <a:gd name="connsiteY32" fmla="*/ 4670298 h 6858000"/>
              <a:gd name="connsiteX33" fmla="*/ 7611104 w 7809954"/>
              <a:gd name="connsiteY33" fmla="*/ 4908956 h 6858000"/>
              <a:gd name="connsiteX34" fmla="*/ 7625896 w 7809954"/>
              <a:gd name="connsiteY34" fmla="*/ 5138013 h 6858000"/>
              <a:gd name="connsiteX35" fmla="*/ 7642201 w 7809954"/>
              <a:gd name="connsiteY35" fmla="*/ 5354726 h 6858000"/>
              <a:gd name="connsiteX36" fmla="*/ 7659178 w 7809954"/>
              <a:gd name="connsiteY36" fmla="*/ 5561838 h 6858000"/>
              <a:gd name="connsiteX37" fmla="*/ 7677499 w 7809954"/>
              <a:gd name="connsiteY37" fmla="*/ 5753862 h 6858000"/>
              <a:gd name="connsiteX38" fmla="*/ 7695485 w 7809954"/>
              <a:gd name="connsiteY38" fmla="*/ 5934227 h 6858000"/>
              <a:gd name="connsiteX39" fmla="*/ 7713470 w 7809954"/>
              <a:gd name="connsiteY39" fmla="*/ 6100191 h 6858000"/>
              <a:gd name="connsiteX40" fmla="*/ 7730447 w 7809954"/>
              <a:gd name="connsiteY40" fmla="*/ 6252438 h 6858000"/>
              <a:gd name="connsiteX41" fmla="*/ 7746584 w 7809954"/>
              <a:gd name="connsiteY41" fmla="*/ 6387541 h 6858000"/>
              <a:gd name="connsiteX42" fmla="*/ 7761880 w 7809954"/>
              <a:gd name="connsiteY42" fmla="*/ 6509613 h 6858000"/>
              <a:gd name="connsiteX43" fmla="*/ 7774655 w 7809954"/>
              <a:gd name="connsiteY43" fmla="*/ 6612483 h 6858000"/>
              <a:gd name="connsiteX44" fmla="*/ 7786757 w 7809954"/>
              <a:gd name="connsiteY44" fmla="*/ 6698894 h 6858000"/>
              <a:gd name="connsiteX45" fmla="*/ 7804071 w 7809954"/>
              <a:gd name="connsiteY45" fmla="*/ 6817538 h 6858000"/>
              <a:gd name="connsiteX46" fmla="*/ 7809954 w 7809954"/>
              <a:gd name="connsiteY46" fmla="*/ 6858000 h 6858000"/>
              <a:gd name="connsiteX47" fmla="*/ 7157124 w 7809954"/>
              <a:gd name="connsiteY47" fmla="*/ 6858000 h 6858000"/>
              <a:gd name="connsiteX48" fmla="*/ 7157124 w 7809954"/>
              <a:gd name="connsiteY48" fmla="*/ 6858000 h 6858000"/>
              <a:gd name="connsiteX49" fmla="*/ 0 w 7809954"/>
              <a:gd name="connsiteY49" fmla="*/ 6858000 h 6858000"/>
              <a:gd name="connsiteX50" fmla="*/ 0 w 7809954"/>
              <a:gd name="connsiteY50" fmla="*/ 0 h 6858000"/>
              <a:gd name="connsiteX51" fmla="*/ 6465239 w 7809954"/>
              <a:gd name="connsiteY5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7809954" h="6858000">
                <a:moveTo>
                  <a:pt x="6465239" y="0"/>
                </a:moveTo>
                <a:lnTo>
                  <a:pt x="7808777" y="0"/>
                </a:lnTo>
                <a:lnTo>
                  <a:pt x="7783732" y="155676"/>
                </a:lnTo>
                <a:lnTo>
                  <a:pt x="7759863" y="310667"/>
                </a:lnTo>
                <a:lnTo>
                  <a:pt x="7736499" y="466344"/>
                </a:lnTo>
                <a:lnTo>
                  <a:pt x="7716496" y="622706"/>
                </a:lnTo>
                <a:lnTo>
                  <a:pt x="7696325" y="778383"/>
                </a:lnTo>
                <a:lnTo>
                  <a:pt x="7677499" y="934745"/>
                </a:lnTo>
                <a:lnTo>
                  <a:pt x="7661363" y="1089050"/>
                </a:lnTo>
                <a:lnTo>
                  <a:pt x="7646067" y="1245413"/>
                </a:lnTo>
                <a:lnTo>
                  <a:pt x="7632115" y="1401089"/>
                </a:lnTo>
                <a:lnTo>
                  <a:pt x="7620013" y="1554023"/>
                </a:lnTo>
                <a:lnTo>
                  <a:pt x="7607910" y="1709013"/>
                </a:lnTo>
                <a:lnTo>
                  <a:pt x="7597825" y="1861947"/>
                </a:lnTo>
                <a:lnTo>
                  <a:pt x="7589925" y="2014880"/>
                </a:lnTo>
                <a:lnTo>
                  <a:pt x="7581688" y="2167128"/>
                </a:lnTo>
                <a:lnTo>
                  <a:pt x="7574797" y="2318004"/>
                </a:lnTo>
                <a:lnTo>
                  <a:pt x="7569922" y="2467508"/>
                </a:lnTo>
                <a:lnTo>
                  <a:pt x="7565720" y="2617013"/>
                </a:lnTo>
                <a:lnTo>
                  <a:pt x="7561686" y="2765145"/>
                </a:lnTo>
                <a:lnTo>
                  <a:pt x="7559837" y="2911221"/>
                </a:lnTo>
                <a:lnTo>
                  <a:pt x="7557820" y="3057296"/>
                </a:lnTo>
                <a:lnTo>
                  <a:pt x="7556811" y="3201314"/>
                </a:lnTo>
                <a:lnTo>
                  <a:pt x="7557820" y="3343960"/>
                </a:lnTo>
                <a:lnTo>
                  <a:pt x="7557820" y="3485235"/>
                </a:lnTo>
                <a:lnTo>
                  <a:pt x="7559837" y="3625138"/>
                </a:lnTo>
                <a:lnTo>
                  <a:pt x="7562862" y="3762298"/>
                </a:lnTo>
                <a:lnTo>
                  <a:pt x="7565720" y="3898087"/>
                </a:lnTo>
                <a:lnTo>
                  <a:pt x="7568914" y="4031132"/>
                </a:lnTo>
                <a:lnTo>
                  <a:pt x="7573788" y="4163491"/>
                </a:lnTo>
                <a:lnTo>
                  <a:pt x="7578999" y="4293793"/>
                </a:lnTo>
                <a:lnTo>
                  <a:pt x="7583705" y="4421352"/>
                </a:lnTo>
                <a:lnTo>
                  <a:pt x="7596985" y="4670298"/>
                </a:lnTo>
                <a:lnTo>
                  <a:pt x="7611104" y="4908956"/>
                </a:lnTo>
                <a:lnTo>
                  <a:pt x="7625896" y="5138013"/>
                </a:lnTo>
                <a:lnTo>
                  <a:pt x="7642201" y="5354726"/>
                </a:lnTo>
                <a:lnTo>
                  <a:pt x="7659178" y="5561838"/>
                </a:lnTo>
                <a:lnTo>
                  <a:pt x="7677499" y="5753862"/>
                </a:lnTo>
                <a:lnTo>
                  <a:pt x="7695485" y="5934227"/>
                </a:lnTo>
                <a:lnTo>
                  <a:pt x="7713470" y="6100191"/>
                </a:lnTo>
                <a:lnTo>
                  <a:pt x="7730447" y="6252438"/>
                </a:lnTo>
                <a:lnTo>
                  <a:pt x="7746584" y="6387541"/>
                </a:lnTo>
                <a:lnTo>
                  <a:pt x="7761880" y="6509613"/>
                </a:lnTo>
                <a:lnTo>
                  <a:pt x="7774655" y="6612483"/>
                </a:lnTo>
                <a:lnTo>
                  <a:pt x="7786757" y="6698894"/>
                </a:lnTo>
                <a:lnTo>
                  <a:pt x="7804071" y="6817538"/>
                </a:lnTo>
                <a:lnTo>
                  <a:pt x="7809954" y="6858000"/>
                </a:lnTo>
                <a:lnTo>
                  <a:pt x="7157124" y="6858000"/>
                </a:lnTo>
                <a:lnTo>
                  <a:pt x="7157124" y="6858000"/>
                </a:lnTo>
                <a:lnTo>
                  <a:pt x="0" y="6858000"/>
                </a:lnTo>
                <a:lnTo>
                  <a:pt x="0" y="0"/>
                </a:lnTo>
                <a:lnTo>
                  <a:pt x="6465239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98810A7-E114-447A-A7D6-69B27CFB5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2B64458-1100-D87F-E559-21B4A1061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tretch>
            <a:fillRect/>
          </a:stretch>
        </p:blipFill>
        <p:spPr>
          <a:xfrm>
            <a:off x="630740" y="266699"/>
            <a:ext cx="6348375" cy="635502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5484651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549</Words>
  <Application>Microsoft Office PowerPoint</Application>
  <PresentationFormat>Laajakuva</PresentationFormat>
  <Paragraphs>171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3" baseType="lpstr">
      <vt:lpstr>Century Gothic</vt:lpstr>
      <vt:lpstr>Courier New</vt:lpstr>
      <vt:lpstr>Wingdings</vt:lpstr>
      <vt:lpstr>Wingdings 3</vt:lpstr>
      <vt:lpstr>Ion</vt:lpstr>
      <vt:lpstr>Vanhempainilta </vt:lpstr>
      <vt:lpstr>Kuinka arki sujuu?</vt:lpstr>
      <vt:lpstr>PowerPoint-esitys</vt:lpstr>
      <vt:lpstr>PowerPoint-esitys</vt:lpstr>
      <vt:lpstr>Perustietoja  </vt:lpstr>
      <vt:lpstr>Lukujärjestys</vt:lpstr>
      <vt:lpstr>Ruokailut</vt:lpstr>
      <vt:lpstr>Oppikirjat</vt:lpstr>
      <vt:lpstr>Viestintä</vt:lpstr>
      <vt:lpstr>JEA</vt:lpstr>
      <vt:lpstr>Sujuva luku- ja kirjoitustaito</vt:lpstr>
      <vt:lpstr>Matematiikka </vt:lpstr>
      <vt:lpstr>Ympäristöoppi </vt:lpstr>
      <vt:lpstr>Arviointi</vt:lpstr>
      <vt:lpstr>Oppilashuolto ja  psykososiaalinen tuki</vt:lpstr>
      <vt:lpstr>Arkiasioita </vt:lpstr>
      <vt:lpstr>Tulevia tapahtumia </vt:lpstr>
      <vt:lpstr>Koululaiseksi kasvaminen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Viitalo Maarit</dc:creator>
  <cp:lastModifiedBy>Viitalo Maarit</cp:lastModifiedBy>
  <cp:revision>500</cp:revision>
  <dcterms:created xsi:type="dcterms:W3CDTF">2025-08-13T12:08:31Z</dcterms:created>
  <dcterms:modified xsi:type="dcterms:W3CDTF">2026-09-09T11:26:32Z</dcterms:modified>
</cp:coreProperties>
</file>