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0" r:id="rId6"/>
    <p:sldId id="267" r:id="rId7"/>
    <p:sldId id="261" r:id="rId8"/>
    <p:sldId id="262" r:id="rId9"/>
    <p:sldId id="263" r:id="rId10"/>
    <p:sldId id="264" r:id="rId11"/>
    <p:sldId id="271" r:id="rId12"/>
    <p:sldId id="265" r:id="rId13"/>
    <p:sldId id="268" r:id="rId14"/>
    <p:sldId id="270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D412"/>
    <a:srgbClr val="FAF406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09AA17-C1B2-A519-8934-2FD48467E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0A34EE7-DFE6-1E04-515A-C57B1F344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F19C834-CA5C-8733-7B53-43FAE9A5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44263-7909-43A1-9D00-024B9BD4523C}" type="datetimeFigureOut">
              <a:rPr lang="fi-FI" smtClean="0"/>
              <a:t>20.8.2024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14C7BE3-AAAC-B63B-6A26-561D2A29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D212503-548B-E0DA-429F-24BA6EBD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4420-6599-41E0-88A4-9B8FC8D740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3419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69131B-1FF8-3354-2EBF-4136970B3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35E55F7-7E3D-5D08-2501-2D13EC993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7D1413-8037-8E8A-CE39-CCF20E3AD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44263-7909-43A1-9D00-024B9BD4523C}" type="datetimeFigureOut">
              <a:rPr lang="fi-FI" smtClean="0"/>
              <a:t>20.8.2024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CF015F-8388-C588-7FF8-1A82F83F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9B2D6E-4F9D-08CC-84B1-A38CC5C3D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4420-6599-41E0-88A4-9B8FC8D740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687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53F37DF-9D4C-D8C9-D32B-06E3F23E6F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8D00706-90D7-02A8-544D-B21D6A931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DC826EC-A0ED-A201-60D8-B189052F2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44263-7909-43A1-9D00-024B9BD4523C}" type="datetimeFigureOut">
              <a:rPr lang="fi-FI" smtClean="0"/>
              <a:t>20.8.2024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9999FBE-4493-2A60-7BB5-003CF1E62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D7441D-581E-4165-55FE-E21C7D03E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4420-6599-41E0-88A4-9B8FC8D740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8634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F0DDBB-2949-5E23-4C05-D5578EF9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3A97B9-EDDA-A32D-C774-7B70295A9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1816D23-105F-D4AA-1DFF-7CE1917D4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44263-7909-43A1-9D00-024B9BD4523C}" type="datetimeFigureOut">
              <a:rPr lang="fi-FI" smtClean="0"/>
              <a:t>20.8.2024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B34A462-272B-6C9E-634A-CDB213E83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4D2E28F-4610-414B-FC87-44A9366D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4420-6599-41E0-88A4-9B8FC8D740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1764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BC4745-BD3B-C099-7A1D-5F7CE25A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AB777A1-2C39-F5E3-349D-D12F673D5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B551B10-5F2B-B9AF-6FF1-D63296231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44263-7909-43A1-9D00-024B9BD4523C}" type="datetimeFigureOut">
              <a:rPr lang="fi-FI" smtClean="0"/>
              <a:t>20.8.2024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5EA05D3-74E7-43B1-63CD-EC1DFD2DD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E34CA90-45BA-4786-BBD7-AEB33CA6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4420-6599-41E0-88A4-9B8FC8D740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6298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A51112-2DBF-8524-89B8-0EB367FDD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DD2CBD-A65A-67FF-E56F-35A18088C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FE86790-0B3D-3827-EF95-6495F2D96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6581E50-813C-E004-B039-2267983A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44263-7909-43A1-9D00-024B9BD4523C}" type="datetimeFigureOut">
              <a:rPr lang="fi-FI" smtClean="0"/>
              <a:t>20.8.2024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53715FA-8B5B-7940-1B18-690029C7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BBF9650-79D5-E1CB-BD4D-1E7AA9F95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4420-6599-41E0-88A4-9B8FC8D740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498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F875E8-E759-09C6-2619-9EB5CEA2E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76F454B-C138-E144-3051-32A20711E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F60D3C6-54BC-0FCD-8F8A-6861D1155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8B5C67E-F9E0-BE0C-AF6D-4FE5633E9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70D6355-C663-EF44-E948-A965E9E714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9179F77-DA38-2893-CF50-956C38FDA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44263-7909-43A1-9D00-024B9BD4523C}" type="datetimeFigureOut">
              <a:rPr lang="fi-FI" smtClean="0"/>
              <a:t>20.8.2024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6B22089-4FC0-8553-6B8C-7D7917027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23CF58D-84BE-5A31-2EDD-B1FB79B6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4420-6599-41E0-88A4-9B8FC8D740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35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A21153-56A2-C1E7-53F8-A2730CC09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B0910FD-C882-9606-A1EF-7FF4F07FA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44263-7909-43A1-9D00-024B9BD4523C}" type="datetimeFigureOut">
              <a:rPr lang="fi-FI" smtClean="0"/>
              <a:t>20.8.2024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45A8343-FE38-D22E-976D-5D8DBEBF7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EB0C090-117E-9BBD-C6DC-F2EBF063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4420-6599-41E0-88A4-9B8FC8D740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446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BAC08D4-C8E1-4201-D28B-FF6F4B1F7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44263-7909-43A1-9D00-024B9BD4523C}" type="datetimeFigureOut">
              <a:rPr lang="fi-FI" smtClean="0"/>
              <a:t>20.8.2024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DBF7545-77A0-CAE4-833F-AF817B30F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A7DAB69-B0B2-0830-6BC6-B2BA47697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4420-6599-41E0-88A4-9B8FC8D740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32EA99-7E84-BEA0-4598-10269A46B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0A8943-35F3-1DB2-8372-32FCF8343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A0390C4-9312-F453-E91C-9764973F4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437F3E3-CBA8-EB10-121F-E95245F71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44263-7909-43A1-9D00-024B9BD4523C}" type="datetimeFigureOut">
              <a:rPr lang="fi-FI" smtClean="0"/>
              <a:t>20.8.2024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4DB1D1B-AAE9-6F9D-A165-F30C8C92B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560F7B6-855A-977C-2172-45D5F0A4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4420-6599-41E0-88A4-9B8FC8D740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6156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241D1F-EB9A-3E04-2421-315DD70E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7F1458E-CEA8-782E-1251-227A056C91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628BFC5-1AD0-5681-BB48-AFCDA51F1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BD604BE-FDE5-3C2E-5FF1-D547BB52D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44263-7909-43A1-9D00-024B9BD4523C}" type="datetimeFigureOut">
              <a:rPr lang="fi-FI" smtClean="0"/>
              <a:t>20.8.2024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C470EED-1E2B-B4FE-DBAD-D1AA7C60A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E23DEA-05A2-A5C2-00B8-49FBEFA5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34420-6599-41E0-88A4-9B8FC8D740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9784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560E457-22B8-1A41-8F5D-CF43B85A0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983A060-9EA1-533E-7449-74AF5EC58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0DCF040-472B-2CA4-18BC-59E1877A8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44263-7909-43A1-9D00-024B9BD4523C}" type="datetimeFigureOut">
              <a:rPr lang="fi-FI" smtClean="0"/>
              <a:t>20.8.2024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E9D9B76-DD42-2D48-5543-04109F218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5B7C10-CFBF-8F03-79BA-D0BC661D0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334420-6599-41E0-88A4-9B8FC8D740A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51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sisä-, seinä, auringonkukka, animaatio&#10;&#10;Kuvaus luotu automaattisesti">
            <a:extLst>
              <a:ext uri="{FF2B5EF4-FFF2-40B4-BE49-F238E27FC236}">
                <a16:creationId xmlns:a16="http://schemas.microsoft.com/office/drawing/2014/main" id="{D567A465-768D-39CE-65E7-E230401D7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548" y="129921"/>
            <a:ext cx="6834386" cy="512579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740D9EA-DD2E-78F5-117A-241477F49043}"/>
              </a:ext>
            </a:extLst>
          </p:cNvPr>
          <p:cNvSpPr txBox="1"/>
          <p:nvPr/>
        </p:nvSpPr>
        <p:spPr>
          <a:xfrm>
            <a:off x="0" y="533730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2B-luokan vanhempainilta 20.8.2024</a:t>
            </a:r>
          </a:p>
        </p:txBody>
      </p:sp>
    </p:spTree>
    <p:extLst>
      <p:ext uri="{BB962C8B-B14F-4D97-AF65-F5344CB8AC3E}">
        <p14:creationId xmlns:p14="http://schemas.microsoft.com/office/powerpoint/2010/main" val="1951803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7DF8F22B-FF2F-06E5-F220-03754231D8FE}"/>
              </a:ext>
            </a:extLst>
          </p:cNvPr>
          <p:cNvSpPr txBox="1"/>
          <p:nvPr/>
        </p:nvSpPr>
        <p:spPr>
          <a:xfrm>
            <a:off x="613880" y="283163"/>
            <a:ext cx="660885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Arviointi</a:t>
            </a:r>
            <a:br>
              <a:rPr lang="fi-FI" altLang="fi-FI" b="1" dirty="0">
                <a:solidFill>
                  <a:srgbClr val="F8F8F8"/>
                </a:solidFill>
                <a:latin typeface="Arial" panose="020B0604020202020204" pitchFamily="34" charset="0"/>
              </a:rPr>
            </a:br>
            <a:endParaRPr lang="fi-FI" altLang="fi-FI" b="1" dirty="0">
              <a:solidFill>
                <a:srgbClr val="F8F8F8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*Arviointi oppitunneilla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*Suullinen palaute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*Tarrat ja palautteet tehtäväkirjoissa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*Kokeet ja testit (AI, MA)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*Erityisopettajan testit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*Itsearviointi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*Arviointikeskustelut marras-joulukuussa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*Lukuvuositodistus 31.5.2025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*JEA-arviointijunat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133F2-3CB0-1BC1-4ACA-7965A66D7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801" y="283162"/>
            <a:ext cx="4503466" cy="600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175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7DF8F22B-FF2F-06E5-F220-03754231D8FE}"/>
              </a:ext>
            </a:extLst>
          </p:cNvPr>
          <p:cNvSpPr txBox="1"/>
          <p:nvPr/>
        </p:nvSpPr>
        <p:spPr>
          <a:xfrm>
            <a:off x="490590" y="324259"/>
            <a:ext cx="721502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JEA-arviointijuna</a:t>
            </a:r>
            <a:br>
              <a:rPr lang="fi-FI" altLang="fi-FI" b="1" dirty="0">
                <a:solidFill>
                  <a:srgbClr val="F8F8F8"/>
                </a:solidFill>
                <a:latin typeface="Arial" panose="020B0604020202020204" pitchFamily="34" charset="0"/>
              </a:rPr>
            </a:br>
            <a:endParaRPr lang="fi-FI" altLang="fi-FI" b="1" dirty="0">
              <a:solidFill>
                <a:srgbClr val="F8F8F8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*Tavoitteiden </a:t>
            </a:r>
            <a:r>
              <a:rPr lang="fi-FI" altLang="fi-FI" sz="2400" b="1">
                <a:solidFill>
                  <a:srgbClr val="F8F8F8"/>
                </a:solidFill>
                <a:latin typeface="Arial" panose="020B0604020202020204" pitchFamily="34" charset="0"/>
              </a:rPr>
              <a:t>asettaminen elokuussa</a:t>
            </a:r>
            <a:b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</a:b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  (JEA-junat lähtevät allekirjoitettaviksi koteihin)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fi-FI" altLang="fi-FI" sz="2400" b="1" dirty="0">
              <a:solidFill>
                <a:srgbClr val="F8F8F8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*Edistymisen arviointi arviointikeskustelussa</a:t>
            </a:r>
            <a:b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</a:b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 marras-joulukuussa (allekirjoitukset yhteises-</a:t>
            </a:r>
            <a:b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</a:b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F8F8F8"/>
                </a:solidFill>
                <a:latin typeface="Arial" panose="020B0604020202020204" pitchFamily="34" charset="0"/>
              </a:rPr>
              <a:t>sä</a:t>
            </a: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 tapaamisessa)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fi-FI" altLang="fi-FI" sz="2400" b="1" dirty="0">
              <a:solidFill>
                <a:srgbClr val="F8F8F8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*Edistymisen arviointi huhti-toukokuussa</a:t>
            </a:r>
            <a:b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</a:b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 (JEA-junat allekirjoitettaviksi koteihin)</a:t>
            </a:r>
          </a:p>
        </p:txBody>
      </p:sp>
      <p:pic>
        <p:nvPicPr>
          <p:cNvPr id="1026" name="Picture 2" descr="Arviointijunat">
            <a:extLst>
              <a:ext uri="{FF2B5EF4-FFF2-40B4-BE49-F238E27FC236}">
                <a16:creationId xmlns:a16="http://schemas.microsoft.com/office/drawing/2014/main" id="{3CCD2781-54CC-8748-1CA8-57D96990C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51" y="416728"/>
            <a:ext cx="4262745" cy="301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1BA062F3-22C9-5A47-5342-05630E9D6589}"/>
              </a:ext>
            </a:extLst>
          </p:cNvPr>
          <p:cNvSpPr txBox="1"/>
          <p:nvPr/>
        </p:nvSpPr>
        <p:spPr>
          <a:xfrm>
            <a:off x="1320230" y="3585682"/>
            <a:ext cx="4455236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fi-FI" altLang="fi-FI" sz="2200" b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DD40BDDA-6783-4197-230F-09788D555962}"/>
              </a:ext>
            </a:extLst>
          </p:cNvPr>
          <p:cNvSpPr/>
          <p:nvPr/>
        </p:nvSpPr>
        <p:spPr>
          <a:xfrm>
            <a:off x="7682351" y="3679452"/>
            <a:ext cx="4386036" cy="2485042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fi-FI" altLang="fi-FI" sz="1800" b="1" dirty="0">
                <a:solidFill>
                  <a:srgbClr val="7030A0"/>
                </a:solidFill>
                <a:latin typeface="Arial" panose="020B0604020202020204" pitchFamily="34" charset="0"/>
              </a:rPr>
              <a:t>*Äidinkieli ja kirjallisuus</a:t>
            </a:r>
            <a:br>
              <a:rPr lang="fi-FI" altLang="fi-FI" sz="1400" b="1" dirty="0">
                <a:solidFill>
                  <a:srgbClr val="F8F8F8"/>
                </a:solidFill>
                <a:latin typeface="Arial" panose="020B0604020202020204" pitchFamily="34" charset="0"/>
              </a:rPr>
            </a:br>
            <a:r>
              <a:rPr lang="fi-FI" altLang="fi-FI" sz="1400" b="1" dirty="0">
                <a:solidFill>
                  <a:srgbClr val="F8F8F8"/>
                </a:solidFill>
                <a:latin typeface="Arial" panose="020B0604020202020204" pitchFamily="34" charset="0"/>
              </a:rPr>
              <a:t>	</a:t>
            </a:r>
            <a:r>
              <a:rPr lang="fi-FI" altLang="fi-FI" b="1" dirty="0">
                <a:solidFill>
                  <a:srgbClr val="FF0000"/>
                </a:solidFill>
                <a:latin typeface="Arial" panose="020B0604020202020204" pitchFamily="34" charset="0"/>
              </a:rPr>
              <a:t>Lukeminen (punainen juna)</a:t>
            </a:r>
            <a:br>
              <a:rPr lang="fi-FI" altLang="fi-FI" b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fi-FI" altLang="fi-FI" b="1" dirty="0">
                <a:solidFill>
                  <a:srgbClr val="F8F8F8"/>
                </a:solidFill>
                <a:latin typeface="Arial" panose="020B0604020202020204" pitchFamily="34" charset="0"/>
              </a:rPr>
              <a:t>	</a:t>
            </a:r>
            <a:r>
              <a:rPr lang="fi-FI" altLang="fi-FI" b="1" dirty="0">
                <a:solidFill>
                  <a:srgbClr val="EED412"/>
                </a:solidFill>
                <a:latin typeface="Arial" panose="020B0604020202020204" pitchFamily="34" charset="0"/>
              </a:rPr>
              <a:t>Kirjoittaminen (keltainen juna)</a:t>
            </a:r>
            <a:br>
              <a:rPr lang="fi-FI" altLang="fi-FI" b="1" dirty="0">
                <a:solidFill>
                  <a:srgbClr val="EED412"/>
                </a:solidFill>
                <a:latin typeface="Arial" panose="020B0604020202020204" pitchFamily="34" charset="0"/>
              </a:rPr>
            </a:br>
            <a:r>
              <a:rPr lang="fi-FI" altLang="fi-FI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*M</a:t>
            </a:r>
            <a:r>
              <a:rPr lang="fi-FI" altLang="fi-FI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atematiikka (sininen juna)</a:t>
            </a:r>
            <a:br>
              <a:rPr lang="fi-FI" altLang="fi-FI" sz="1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</a:br>
            <a:r>
              <a:rPr lang="fi-FI" altLang="fi-FI" b="1" dirty="0">
                <a:solidFill>
                  <a:srgbClr val="00B050"/>
                </a:solidFill>
                <a:latin typeface="Arial" panose="020B0604020202020204" pitchFamily="34" charset="0"/>
              </a:rPr>
              <a:t>*K</a:t>
            </a:r>
            <a:r>
              <a:rPr lang="fi-FI" altLang="fi-FI" sz="1800" b="1" dirty="0">
                <a:solidFill>
                  <a:srgbClr val="00B050"/>
                </a:solidFill>
                <a:latin typeface="Arial" panose="020B0604020202020204" pitchFamily="34" charset="0"/>
              </a:rPr>
              <a:t>oululaisen taidot (vihreä juna)</a:t>
            </a:r>
          </a:p>
        </p:txBody>
      </p:sp>
    </p:spTree>
    <p:extLst>
      <p:ext uri="{BB962C8B-B14F-4D97-AF65-F5344CB8AC3E}">
        <p14:creationId xmlns:p14="http://schemas.microsoft.com/office/powerpoint/2010/main" val="2624317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7DF8F22B-FF2F-06E5-F220-03754231D8FE}"/>
              </a:ext>
            </a:extLst>
          </p:cNvPr>
          <p:cNvSpPr txBox="1"/>
          <p:nvPr/>
        </p:nvSpPr>
        <p:spPr>
          <a:xfrm>
            <a:off x="2392594" y="406452"/>
            <a:ext cx="966027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Kodin ja koulun yhteistyö</a:t>
            </a:r>
            <a:br>
              <a:rPr lang="fi-FI" altLang="fi-FI" b="1" dirty="0">
                <a:solidFill>
                  <a:srgbClr val="F8F8F8"/>
                </a:solidFill>
                <a:latin typeface="Arial" panose="020B0604020202020204" pitchFamily="34" charset="0"/>
              </a:rPr>
            </a:br>
            <a:endParaRPr lang="fi-FI" altLang="fi-FI" b="1" dirty="0">
              <a:solidFill>
                <a:srgbClr val="F8F8F8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*Tervetuloa koululle!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*Voit soittaa tai lähettää viestin </a:t>
            </a:r>
            <a:r>
              <a:rPr lang="fi-FI" altLang="fi-FI" b="1" dirty="0">
                <a:solidFill>
                  <a:srgbClr val="F8F8F8"/>
                </a:solidFill>
                <a:latin typeface="Arial" panose="020B0604020202020204" pitchFamily="34" charset="0"/>
              </a:rPr>
              <a:t>(myös open omaan puhelimeen).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*Sähköposti, Wilma, WhatsApp, </a:t>
            </a:r>
            <a:r>
              <a:rPr lang="fi-FI" altLang="fi-FI" sz="2400" b="1" dirty="0" err="1">
                <a:solidFill>
                  <a:srgbClr val="F8F8F8"/>
                </a:solidFill>
                <a:latin typeface="Arial" panose="020B0604020202020204" pitchFamily="34" charset="0"/>
              </a:rPr>
              <a:t>Pedanet</a:t>
            </a: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-sivut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*Vanhempaintoimikunta</a:t>
            </a:r>
          </a:p>
        </p:txBody>
      </p:sp>
      <p:pic>
        <p:nvPicPr>
          <p:cNvPr id="3" name="Kuva 2" descr="Kuva, joka sisältää kohteen Lapsitaide, maalaus, taide, keltainen&#10;&#10;Kuvaus luotu automaattisesti">
            <a:extLst>
              <a:ext uri="{FF2B5EF4-FFF2-40B4-BE49-F238E27FC236}">
                <a16:creationId xmlns:a16="http://schemas.microsoft.com/office/drawing/2014/main" id="{81E2D169-89E5-10E4-2005-E069A9CF1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7" y="3908137"/>
            <a:ext cx="7130266" cy="2906287"/>
          </a:xfrm>
          <a:prstGeom prst="rect">
            <a:avLst/>
          </a:prstGeom>
        </p:spPr>
      </p:pic>
      <p:pic>
        <p:nvPicPr>
          <p:cNvPr id="7" name="Kuva 6" descr="Kuva, joka sisältää kohteen Lapsitaide, piirros, taide, kuvitus&#10;&#10;Kuvaus luotu automaattisesti">
            <a:extLst>
              <a:ext uri="{FF2B5EF4-FFF2-40B4-BE49-F238E27FC236}">
                <a16:creationId xmlns:a16="http://schemas.microsoft.com/office/drawing/2014/main" id="{F6C7F968-E86C-21B6-EA64-37D73FE21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043" y="3908138"/>
            <a:ext cx="4802034" cy="2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59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7DF8F22B-FF2F-06E5-F220-03754231D8FE}"/>
              </a:ext>
            </a:extLst>
          </p:cNvPr>
          <p:cNvSpPr txBox="1"/>
          <p:nvPr/>
        </p:nvSpPr>
        <p:spPr>
          <a:xfrm>
            <a:off x="593331" y="509194"/>
            <a:ext cx="9660277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Muuta tärkeää</a:t>
            </a:r>
            <a:br>
              <a:rPr lang="fi-FI" altLang="fi-FI" b="1" dirty="0">
                <a:solidFill>
                  <a:srgbClr val="F8F8F8"/>
                </a:solidFill>
                <a:latin typeface="Arial" panose="020B0604020202020204" pitchFamily="34" charset="0"/>
              </a:rPr>
            </a:br>
            <a:endParaRPr lang="fi-FI" altLang="fi-FI" b="1" dirty="0">
              <a:solidFill>
                <a:srgbClr val="F8F8F8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*Koulukuvaus to 26.9.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*Kaveritietolistan päivitys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</a:t>
            </a:r>
            <a:r>
              <a:rPr lang="fi-FI" altLang="fi-FI" sz="2400" b="1" dirty="0" err="1">
                <a:solidFill>
                  <a:srgbClr val="F8F8F8"/>
                </a:solidFill>
                <a:latin typeface="Arial" panose="020B0604020202020204" pitchFamily="34" charset="0"/>
              </a:rPr>
              <a:t>Xylitol</a:t>
            </a: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-pastillit luokkaan?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*Joulujuhla 12.12. klo 18</a:t>
            </a:r>
            <a:b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</a:b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 (2B-luokan kahvitusvuoro?)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*Kännykät ja pyöräilykypärät</a:t>
            </a:r>
            <a:b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</a:b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 (kaavake koteihin täytettäväksi)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fi-FI" altLang="fi-FI" sz="2400" b="1" dirty="0">
              <a:solidFill>
                <a:srgbClr val="F8F8F8"/>
              </a:solidFill>
              <a:latin typeface="Arial" panose="020B0604020202020204" pitchFamily="34" charset="0"/>
            </a:endParaRPr>
          </a:p>
        </p:txBody>
      </p:sp>
      <p:pic>
        <p:nvPicPr>
          <p:cNvPr id="5" name="Kuva 4" descr="Kuva, joka sisältää kohteen piha-, taivas, seiväs, puu&#10;&#10;Kuvaus luotu automaattisesti">
            <a:extLst>
              <a:ext uri="{FF2B5EF4-FFF2-40B4-BE49-F238E27FC236}">
                <a16:creationId xmlns:a16="http://schemas.microsoft.com/office/drawing/2014/main" id="{683D1F3E-D5E7-2DBB-D314-6DBDFD1B6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72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sisä-, seinä, auringonkukka, animaatio&#10;&#10;Kuvaus luotu automaattisesti">
            <a:extLst>
              <a:ext uri="{FF2B5EF4-FFF2-40B4-BE49-F238E27FC236}">
                <a16:creationId xmlns:a16="http://schemas.microsoft.com/office/drawing/2014/main" id="{D567A465-768D-39CE-65E7-E230401D7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30" y="154112"/>
            <a:ext cx="7040242" cy="5280182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740D9EA-DD2E-78F5-117A-241477F49043}"/>
              </a:ext>
            </a:extLst>
          </p:cNvPr>
          <p:cNvSpPr txBox="1"/>
          <p:nvPr/>
        </p:nvSpPr>
        <p:spPr>
          <a:xfrm>
            <a:off x="79983" y="5537036"/>
            <a:ext cx="11735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Kiitos yhteisestä illasta!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5D11C97-D267-28A4-8A56-2E97CEA6C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52" y="5229792"/>
            <a:ext cx="1225033" cy="98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89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piha-, vaate, ruoho&#10;&#10;Kuvaus luotu automaattisesti">
            <a:extLst>
              <a:ext uri="{FF2B5EF4-FFF2-40B4-BE49-F238E27FC236}">
                <a16:creationId xmlns:a16="http://schemas.microsoft.com/office/drawing/2014/main" id="{16677BDB-B2C1-B83E-7082-3E58CB99E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1" y="0"/>
            <a:ext cx="11354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59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maa, piha-, urheiluvälineet, työkalu&#10;&#10;Kuvaus luotu automaattisesti">
            <a:extLst>
              <a:ext uri="{FF2B5EF4-FFF2-40B4-BE49-F238E27FC236}">
                <a16:creationId xmlns:a16="http://schemas.microsoft.com/office/drawing/2014/main" id="{6A3D09CF-5157-562C-FDF8-B95F30AA3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3732027"/>
            <a:ext cx="3920668" cy="2940501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E77A76BE-F9B0-D75B-D23B-9E7FDBA6EC47}"/>
              </a:ext>
            </a:extLst>
          </p:cNvPr>
          <p:cNvSpPr txBox="1"/>
          <p:nvPr/>
        </p:nvSpPr>
        <p:spPr>
          <a:xfrm>
            <a:off x="0" y="604275"/>
            <a:ext cx="714507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Lukuvuoden teema:</a:t>
            </a:r>
          </a:p>
          <a:p>
            <a:pPr algn="ctr"/>
            <a:endParaRPr lang="fi-FI" sz="4400" b="1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Liiku ja kukoista!</a:t>
            </a:r>
          </a:p>
        </p:txBody>
      </p:sp>
      <p:pic>
        <p:nvPicPr>
          <p:cNvPr id="8" name="Kuva 7" descr="Kuva, joka sisältää kohteen urheilu, piha-, urheilupeli, maa&#10;&#10;Kuvaus luotu automaattisesti">
            <a:extLst>
              <a:ext uri="{FF2B5EF4-FFF2-40B4-BE49-F238E27FC236}">
                <a16:creationId xmlns:a16="http://schemas.microsoft.com/office/drawing/2014/main" id="{D504EC47-5F14-8207-F814-77FFE1F44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125" y="3732028"/>
            <a:ext cx="7436949" cy="2940500"/>
          </a:xfrm>
          <a:prstGeom prst="rect">
            <a:avLst/>
          </a:prstGeom>
        </p:spPr>
      </p:pic>
      <p:pic>
        <p:nvPicPr>
          <p:cNvPr id="10" name="Kuva 9" descr="Kuva, joka sisältää kohteen piha-, jalkineet, maa, leikkikenttä&#10;&#10;Kuvaus luotu automaattisesti">
            <a:extLst>
              <a:ext uri="{FF2B5EF4-FFF2-40B4-BE49-F238E27FC236}">
                <a16:creationId xmlns:a16="http://schemas.microsoft.com/office/drawing/2014/main" id="{DB74758B-BCDE-3CE5-2867-92D173358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079" y="604275"/>
            <a:ext cx="4802995" cy="29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12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juliste, graafinen suunnittelu, taide&#10;&#10;Kuvaus luotu automaattisesti">
            <a:extLst>
              <a:ext uri="{FF2B5EF4-FFF2-40B4-BE49-F238E27FC236}">
                <a16:creationId xmlns:a16="http://schemas.microsoft.com/office/drawing/2014/main" id="{EB140337-1C24-1B39-1B1E-010D60C02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5159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D2FEC37C-1E73-DD5E-7A32-3331773E34B9}"/>
              </a:ext>
            </a:extLst>
          </p:cNvPr>
          <p:cNvSpPr txBox="1"/>
          <p:nvPr/>
        </p:nvSpPr>
        <p:spPr>
          <a:xfrm>
            <a:off x="5385159" y="390684"/>
            <a:ext cx="671587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Turvallinen ja kannustava ilmapiiri</a:t>
            </a:r>
          </a:p>
          <a:p>
            <a:pPr algn="ctr"/>
            <a:endParaRPr lang="fi-FI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Hyvä yhteishenki</a:t>
            </a:r>
          </a:p>
          <a:p>
            <a:pPr algn="ctr"/>
            <a:endParaRPr lang="fi-FI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Reipas tekemisen meininki</a:t>
            </a:r>
          </a:p>
          <a:p>
            <a:pPr algn="ctr"/>
            <a:endParaRPr lang="fi-FI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Työrauhan kunnioittaminen</a:t>
            </a:r>
          </a:p>
          <a:p>
            <a:pPr algn="ctr"/>
            <a:endParaRPr lang="fi-FI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Kauniit käytöstavat</a:t>
            </a:r>
          </a:p>
        </p:txBody>
      </p:sp>
    </p:spTree>
    <p:extLst>
      <p:ext uri="{BB962C8B-B14F-4D97-AF65-F5344CB8AC3E}">
        <p14:creationId xmlns:p14="http://schemas.microsoft.com/office/powerpoint/2010/main" val="2715949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12"/>
            <a:ext cx="9689523" cy="6858000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936013" y="1853585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8.00-8.45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920248" y="2255151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9.00-9.45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826306" y="2674480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10.00-10.45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804736" y="3105834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11.15-12.00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808592" y="3543745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12.15-13.00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804735" y="3945345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13.15-14.00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2233494" y="216231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2236882" y="260864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2233494" y="308234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2233494" y="352867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19" name="Tekstiruutu 18"/>
          <p:cNvSpPr txBox="1"/>
          <p:nvPr/>
        </p:nvSpPr>
        <p:spPr>
          <a:xfrm>
            <a:off x="3707639" y="260864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20" name="Tekstiruutu 19"/>
          <p:cNvSpPr txBox="1"/>
          <p:nvPr/>
        </p:nvSpPr>
        <p:spPr>
          <a:xfrm>
            <a:off x="3715489" y="3052785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21" name="Tekstiruutu 20"/>
          <p:cNvSpPr txBox="1"/>
          <p:nvPr/>
        </p:nvSpPr>
        <p:spPr>
          <a:xfrm>
            <a:off x="3707639" y="220898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22" name="Tekstiruutu 21"/>
          <p:cNvSpPr txBox="1"/>
          <p:nvPr/>
        </p:nvSpPr>
        <p:spPr>
          <a:xfrm>
            <a:off x="5178396" y="260864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23" name="Tekstiruutu 22"/>
          <p:cNvSpPr txBox="1"/>
          <p:nvPr/>
        </p:nvSpPr>
        <p:spPr>
          <a:xfrm>
            <a:off x="5186247" y="303782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24" name="Tekstiruutu 23"/>
          <p:cNvSpPr txBox="1"/>
          <p:nvPr/>
        </p:nvSpPr>
        <p:spPr>
          <a:xfrm>
            <a:off x="5186247" y="345141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25" name="Tekstiruutu 24"/>
          <p:cNvSpPr txBox="1"/>
          <p:nvPr/>
        </p:nvSpPr>
        <p:spPr>
          <a:xfrm>
            <a:off x="3452381" y="3526071"/>
            <a:ext cx="92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liikunta</a:t>
            </a:r>
          </a:p>
        </p:txBody>
      </p:sp>
      <p:sp>
        <p:nvSpPr>
          <p:cNvPr id="26" name="Tekstiruutu 25"/>
          <p:cNvSpPr txBox="1"/>
          <p:nvPr/>
        </p:nvSpPr>
        <p:spPr>
          <a:xfrm>
            <a:off x="6648224" y="213058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27" name="Tekstiruutu 26"/>
          <p:cNvSpPr txBox="1"/>
          <p:nvPr/>
        </p:nvSpPr>
        <p:spPr>
          <a:xfrm>
            <a:off x="6649153" y="259877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28" name="Tekstiruutu 27"/>
          <p:cNvSpPr txBox="1"/>
          <p:nvPr/>
        </p:nvSpPr>
        <p:spPr>
          <a:xfrm>
            <a:off x="6643436" y="302753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29" name="Tekstiruutu 28"/>
          <p:cNvSpPr txBox="1"/>
          <p:nvPr/>
        </p:nvSpPr>
        <p:spPr>
          <a:xfrm>
            <a:off x="6649153" y="345141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30" name="Tekstiruutu 29"/>
          <p:cNvSpPr txBox="1"/>
          <p:nvPr/>
        </p:nvSpPr>
        <p:spPr>
          <a:xfrm>
            <a:off x="7976368" y="2606500"/>
            <a:ext cx="501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JEA</a:t>
            </a:r>
          </a:p>
        </p:txBody>
      </p:sp>
      <p:sp>
        <p:nvSpPr>
          <p:cNvPr id="31" name="Suorakulmio 30"/>
          <p:cNvSpPr/>
          <p:nvPr/>
        </p:nvSpPr>
        <p:spPr>
          <a:xfrm>
            <a:off x="7976368" y="2171438"/>
            <a:ext cx="501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JEA</a:t>
            </a:r>
          </a:p>
        </p:txBody>
      </p:sp>
      <p:sp>
        <p:nvSpPr>
          <p:cNvPr id="32" name="Suorakulmio 31"/>
          <p:cNvSpPr/>
          <p:nvPr/>
        </p:nvSpPr>
        <p:spPr>
          <a:xfrm>
            <a:off x="6218601" y="1792978"/>
            <a:ext cx="1186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tukiopetus</a:t>
            </a:r>
          </a:p>
        </p:txBody>
      </p:sp>
      <p:sp>
        <p:nvSpPr>
          <p:cNvPr id="34" name="Suorakulmio 33"/>
          <p:cNvSpPr/>
          <p:nvPr/>
        </p:nvSpPr>
        <p:spPr>
          <a:xfrm>
            <a:off x="8090817" y="3082080"/>
            <a:ext cx="304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35" name="Suorakulmio 34"/>
          <p:cNvSpPr/>
          <p:nvPr/>
        </p:nvSpPr>
        <p:spPr>
          <a:xfrm>
            <a:off x="7807823" y="3477905"/>
            <a:ext cx="870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liikunta</a:t>
            </a:r>
          </a:p>
        </p:txBody>
      </p:sp>
      <p:sp>
        <p:nvSpPr>
          <p:cNvPr id="2" name="Tekstiruutu 1"/>
          <p:cNvSpPr txBox="1"/>
          <p:nvPr/>
        </p:nvSpPr>
        <p:spPr>
          <a:xfrm>
            <a:off x="7014831" y="735071"/>
            <a:ext cx="781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>
                <a:latin typeface="Maiandra GD" panose="020E0502030308020204" pitchFamily="34" charset="0"/>
              </a:rPr>
              <a:t>2B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9775280" y="392917"/>
            <a:ext cx="233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Lukuvuoden teema:</a:t>
            </a:r>
          </a:p>
          <a:p>
            <a:r>
              <a:rPr lang="fi-FI" b="1" dirty="0">
                <a:solidFill>
                  <a:srgbClr val="FF0000"/>
                </a:solidFill>
              </a:rPr>
              <a:t>Liiku ja kukoista!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9817693" y="749003"/>
            <a:ext cx="934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400" b="1" dirty="0">
              <a:solidFill>
                <a:srgbClr val="FF0000"/>
              </a:solidFill>
            </a:endParaRPr>
          </a:p>
          <a:p>
            <a:endParaRPr lang="fi-FI" sz="1400" dirty="0"/>
          </a:p>
        </p:txBody>
      </p:sp>
      <p:sp>
        <p:nvSpPr>
          <p:cNvPr id="36" name="Tekstiruutu 35"/>
          <p:cNvSpPr txBox="1"/>
          <p:nvPr/>
        </p:nvSpPr>
        <p:spPr>
          <a:xfrm>
            <a:off x="10988127" y="749003"/>
            <a:ext cx="934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400" b="1" dirty="0">
              <a:solidFill>
                <a:srgbClr val="FF0000"/>
              </a:solidFill>
            </a:endParaRPr>
          </a:p>
        </p:txBody>
      </p:sp>
      <p:sp>
        <p:nvSpPr>
          <p:cNvPr id="37" name="Tekstiruutu 36"/>
          <p:cNvSpPr txBox="1"/>
          <p:nvPr/>
        </p:nvSpPr>
        <p:spPr>
          <a:xfrm>
            <a:off x="9783318" y="3339405"/>
            <a:ext cx="2328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Oppiaineiden</a:t>
            </a:r>
          </a:p>
          <a:p>
            <a:r>
              <a:rPr lang="fi-FI" b="1" dirty="0"/>
              <a:t>viikkotuntimäärät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9812965" y="4083844"/>
            <a:ext cx="235032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Äidinkieli ja kirjallisuus	7 h</a:t>
            </a:r>
          </a:p>
          <a:p>
            <a:r>
              <a:rPr lang="fi-FI" sz="1400" dirty="0"/>
              <a:t>Matematiikka	3 h</a:t>
            </a:r>
          </a:p>
          <a:p>
            <a:r>
              <a:rPr lang="fi-FI" sz="1400" dirty="0"/>
              <a:t>Englanti		1 h</a:t>
            </a:r>
          </a:p>
          <a:p>
            <a:r>
              <a:rPr lang="fi-FI" sz="1400" dirty="0"/>
              <a:t>Ympäristöoppi	2 h</a:t>
            </a:r>
          </a:p>
          <a:p>
            <a:r>
              <a:rPr lang="fi-FI" sz="1400" dirty="0"/>
              <a:t>Uskonto		1 h</a:t>
            </a:r>
          </a:p>
          <a:p>
            <a:r>
              <a:rPr lang="fi-FI" sz="1400" dirty="0"/>
              <a:t>Käsityö		2 h</a:t>
            </a:r>
          </a:p>
          <a:p>
            <a:r>
              <a:rPr lang="fi-FI" sz="1400" dirty="0"/>
              <a:t>Kuvataide		1 h</a:t>
            </a:r>
          </a:p>
          <a:p>
            <a:r>
              <a:rPr lang="fi-FI" sz="1400" dirty="0"/>
              <a:t>Musiikki		1 h</a:t>
            </a:r>
          </a:p>
          <a:p>
            <a:r>
              <a:rPr lang="fi-FI" sz="1400" dirty="0"/>
              <a:t>Liikunta		2 h</a:t>
            </a:r>
          </a:p>
          <a:p>
            <a:r>
              <a:rPr lang="fi-FI" sz="1400" b="1" dirty="0"/>
              <a:t>Yhteensä		20 h</a:t>
            </a:r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9704B716-9BCB-85AF-14A0-9E5154C67367}"/>
              </a:ext>
            </a:extLst>
          </p:cNvPr>
          <p:cNvSpPr txBox="1"/>
          <p:nvPr/>
        </p:nvSpPr>
        <p:spPr>
          <a:xfrm>
            <a:off x="5186247" y="2239309"/>
            <a:ext cx="304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X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C7DFB254-43E6-FDFB-DF4A-EA66929951CF}"/>
              </a:ext>
            </a:extLst>
          </p:cNvPr>
          <p:cNvSpPr txBox="1"/>
          <p:nvPr/>
        </p:nvSpPr>
        <p:spPr>
          <a:xfrm>
            <a:off x="9661425" y="1351041"/>
            <a:ext cx="25639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Erityisopettaja Varpu </a:t>
            </a:r>
            <a:r>
              <a:rPr lang="fi-FI" sz="1400" dirty="0" err="1"/>
              <a:t>Roimola</a:t>
            </a:r>
            <a:endParaRPr lang="fi-FI" sz="1400" dirty="0"/>
          </a:p>
          <a:p>
            <a:r>
              <a:rPr lang="fi-FI" sz="1400" dirty="0"/>
              <a:t>Napan koululla maanantaisin klo 9-12.</a:t>
            </a:r>
          </a:p>
          <a:p>
            <a:endParaRPr lang="fi-FI" sz="1400" dirty="0"/>
          </a:p>
          <a:p>
            <a:r>
              <a:rPr lang="fi-FI" sz="1400" dirty="0"/>
              <a:t>Kirjastoauto Napalla joka toinen keskiviikko (parittomat viikot).</a:t>
            </a:r>
          </a:p>
        </p:txBody>
      </p:sp>
    </p:spTree>
    <p:extLst>
      <p:ext uri="{BB962C8B-B14F-4D97-AF65-F5344CB8AC3E}">
        <p14:creationId xmlns:p14="http://schemas.microsoft.com/office/powerpoint/2010/main" val="1044546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395BD1C1-7667-3038-2B18-BB19CB3B7E48}"/>
              </a:ext>
            </a:extLst>
          </p:cNvPr>
          <p:cNvSpPr txBox="1"/>
          <p:nvPr/>
        </p:nvSpPr>
        <p:spPr>
          <a:xfrm>
            <a:off x="603397" y="313650"/>
            <a:ext cx="8253523" cy="6014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/>
            <a:r>
              <a:rPr lang="fi-FI" altLang="fi-FI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Syyslukukauden JEA-jaksot</a:t>
            </a:r>
          </a:p>
          <a:p>
            <a:pPr algn="l" eaLnBrk="1" hangingPunct="1"/>
            <a:endParaRPr lang="fi-FI" altLang="fi-FI" b="1" dirty="0">
              <a:solidFill>
                <a:srgbClr val="F8F8F8"/>
              </a:solidFill>
              <a:latin typeface="Arial" panose="020B0604020202020204" pitchFamily="34" charset="0"/>
            </a:endParaRPr>
          </a:p>
          <a:p>
            <a:pPr algn="l" eaLnBrk="1" hangingPunct="1">
              <a:lnSpc>
                <a:spcPct val="150000"/>
              </a:lnSpc>
            </a:pPr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*Liikunnalliset rastit lähimetsässä</a:t>
            </a:r>
          </a:p>
          <a:p>
            <a:pPr algn="l" eaLnBrk="1" hangingPunct="1">
              <a:lnSpc>
                <a:spcPct val="150000"/>
              </a:lnSpc>
            </a:pPr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*Tunne- ja kaveritaidot</a:t>
            </a:r>
          </a:p>
          <a:p>
            <a:pPr algn="l" eaLnBrk="1" hangingPunct="1">
              <a:lnSpc>
                <a:spcPct val="150000"/>
              </a:lnSpc>
            </a:pPr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*Matikka: lukujonotaidot</a:t>
            </a:r>
          </a:p>
          <a:p>
            <a:pPr algn="l" eaLnBrk="1" hangingPunct="1">
              <a:lnSpc>
                <a:spcPct val="150000"/>
              </a:lnSpc>
            </a:pPr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*Syysretki Pioneeripuistoon</a:t>
            </a:r>
          </a:p>
          <a:p>
            <a:pPr algn="l" eaLnBrk="1" hangingPunct="1">
              <a:lnSpc>
                <a:spcPct val="150000"/>
              </a:lnSpc>
            </a:pPr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*Lukeminen</a:t>
            </a:r>
          </a:p>
          <a:p>
            <a:pPr algn="l" eaLnBrk="1" hangingPunct="1">
              <a:lnSpc>
                <a:spcPct val="150000"/>
              </a:lnSpc>
            </a:pPr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*Kirjoittaminen</a:t>
            </a:r>
          </a:p>
          <a:p>
            <a:pPr algn="l" eaLnBrk="1" hangingPunct="1">
              <a:lnSpc>
                <a:spcPct val="150000"/>
              </a:lnSpc>
            </a:pPr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*Joulujuhlaharjoitukset</a:t>
            </a:r>
          </a:p>
          <a:p>
            <a:pPr algn="l" eaLnBrk="1" hangingPunct="1">
              <a:lnSpc>
                <a:spcPct val="150000"/>
              </a:lnSpc>
            </a:pPr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*Joulupajat</a:t>
            </a:r>
          </a:p>
        </p:txBody>
      </p:sp>
      <p:pic>
        <p:nvPicPr>
          <p:cNvPr id="10" name="Kuva 9" descr="Kuva, joka sisältää kohteen vaate, henkilö, maa, piha-&#10;&#10;Kuvaus luotu automaattisesti">
            <a:extLst>
              <a:ext uri="{FF2B5EF4-FFF2-40B4-BE49-F238E27FC236}">
                <a16:creationId xmlns:a16="http://schemas.microsoft.com/office/drawing/2014/main" id="{BDF70AE2-D4AD-57F4-0677-4AF3F8849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675" y="99253"/>
            <a:ext cx="4498732" cy="3374050"/>
          </a:xfrm>
          <a:prstGeom prst="rect">
            <a:avLst/>
          </a:prstGeom>
        </p:spPr>
      </p:pic>
      <p:pic>
        <p:nvPicPr>
          <p:cNvPr id="12" name="Kuva 11" descr="Kuva, joka sisältää kohteen teksti, toimistotarvikkeet, käsiala, henkilö&#10;&#10;Kuvaus luotu automaattisesti">
            <a:extLst>
              <a:ext uri="{FF2B5EF4-FFF2-40B4-BE49-F238E27FC236}">
                <a16:creationId xmlns:a16="http://schemas.microsoft.com/office/drawing/2014/main" id="{83A2054F-DEB5-ADFB-D5A0-C4A6D85C6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39" y="3635623"/>
            <a:ext cx="2181545" cy="2908727"/>
          </a:xfrm>
          <a:prstGeom prst="rect">
            <a:avLst/>
          </a:prstGeom>
        </p:spPr>
      </p:pic>
      <p:pic>
        <p:nvPicPr>
          <p:cNvPr id="14" name="Kuva 13" descr="Kuva, joka sisältää kohteen Tarralappu, teksti, Lapsitaide, sisä-&#10;&#10;Kuvaus luotu automaattisesti">
            <a:extLst>
              <a:ext uri="{FF2B5EF4-FFF2-40B4-BE49-F238E27FC236}">
                <a16:creationId xmlns:a16="http://schemas.microsoft.com/office/drawing/2014/main" id="{E8B0303F-E087-6003-315E-11C9F7DF3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675" y="3635624"/>
            <a:ext cx="2181545" cy="290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29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395BD1C1-7667-3038-2B18-BB19CB3B7E48}"/>
              </a:ext>
            </a:extLst>
          </p:cNvPr>
          <p:cNvSpPr txBox="1"/>
          <p:nvPr/>
        </p:nvSpPr>
        <p:spPr>
          <a:xfrm>
            <a:off x="603397" y="432061"/>
            <a:ext cx="825352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/>
            <a:r>
              <a:rPr lang="fi-FI" altLang="fi-FI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Äidinkieli</a:t>
            </a:r>
          </a:p>
          <a:p>
            <a:pPr algn="l" eaLnBrk="1" hangingPunct="1"/>
            <a:endParaRPr lang="fi-FI" altLang="fi-FI" b="1" dirty="0">
              <a:solidFill>
                <a:srgbClr val="F8F8F8"/>
              </a:solidFill>
              <a:latin typeface="Arial" panose="020B0604020202020204" pitchFamily="34" charset="0"/>
            </a:endParaRPr>
          </a:p>
          <a:p>
            <a:pPr algn="l" eaLnBrk="1" hangingPunct="1"/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*Lukemisen sujuvuus</a:t>
            </a:r>
          </a:p>
          <a:p>
            <a:pPr algn="l" eaLnBrk="1" hangingPunct="1"/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*Luetun ymmärtäminen</a:t>
            </a:r>
          </a:p>
          <a:p>
            <a:pPr algn="l" eaLnBrk="1" hangingPunct="1"/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*Kielenhuolto/oikeinkirjoitus</a:t>
            </a:r>
          </a:p>
          <a:p>
            <a:pPr algn="l" eaLnBrk="1" hangingPunct="1"/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*Omien tarinoiden kirjoittaminen</a:t>
            </a:r>
          </a:p>
          <a:p>
            <a:pPr algn="l" eaLnBrk="1" hangingPunct="1"/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*Kielen ja mielikuvituksen rikastuttaminen</a:t>
            </a:r>
          </a:p>
          <a:p>
            <a:pPr algn="l" eaLnBrk="1" hangingPunct="1"/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*Sana- ja käsitevaraston kartuttaminen</a:t>
            </a:r>
          </a:p>
          <a:p>
            <a:pPr algn="l" eaLnBrk="1" hangingPunct="1"/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*Kirjallisuuteen tutustuminen</a:t>
            </a:r>
          </a:p>
          <a:p>
            <a:pPr algn="l" eaLnBrk="1" hangingPunct="1"/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*Vuorovaikutus- ja ilmaisutaitojen kehittäminen</a:t>
            </a:r>
          </a:p>
          <a:p>
            <a:pPr algn="l" eaLnBrk="1" hangingPunct="1"/>
            <a:r>
              <a:rPr lang="fi-FI" altLang="fi-FI" sz="2800" b="1" dirty="0">
                <a:solidFill>
                  <a:srgbClr val="F8F8F8"/>
                </a:solidFill>
                <a:latin typeface="Arial" panose="020B0604020202020204" pitchFamily="34" charset="0"/>
              </a:rPr>
              <a:t>*Näppäintaidot</a:t>
            </a:r>
          </a:p>
        </p:txBody>
      </p:sp>
      <p:pic>
        <p:nvPicPr>
          <p:cNvPr id="5" name="Picture 9" descr="Ystävien lukukirja">
            <a:extLst>
              <a:ext uri="{FF2B5EF4-FFF2-40B4-BE49-F238E27FC236}">
                <a16:creationId xmlns:a16="http://schemas.microsoft.com/office/drawing/2014/main" id="{39AEC056-43DA-AAD0-19B4-BD4B13721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405" y="226827"/>
            <a:ext cx="2229994" cy="28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Ystävien lukukirja Harjoituskirja 2 Kielitietäjä">
            <a:extLst>
              <a:ext uri="{FF2B5EF4-FFF2-40B4-BE49-F238E27FC236}">
                <a16:creationId xmlns:a16="http://schemas.microsoft.com/office/drawing/2014/main" id="{77FED38D-337A-26BB-78A4-663C90FD5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405" y="3241158"/>
            <a:ext cx="2229994" cy="315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701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395BD1C1-7667-3038-2B18-BB19CB3B7E48}"/>
              </a:ext>
            </a:extLst>
          </p:cNvPr>
          <p:cNvSpPr txBox="1"/>
          <p:nvPr/>
        </p:nvSpPr>
        <p:spPr>
          <a:xfrm>
            <a:off x="603398" y="321753"/>
            <a:ext cx="9114760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Matematiikka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600" b="1" dirty="0">
              <a:solidFill>
                <a:srgbClr val="F8F8F8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*Lukualueen 0-20 kertausta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*Yhteen- ja vähennyslaskua lukualueella 0-100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*Kymmenylitys yhteen- ja vähennyslaskuissa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*Tutustutaan lukuihin 0-1000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*Kertotaulut 1-5 ja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*Jakolaskun alkeita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*Sanalliset tehtävät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*Geometriaa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*Mittaaminen (pituus, tilavuus, massa)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*Kellonajat (yli ja vaille)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*Rahalaskut (eurot ja sentit)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*Ongelmanratkaisutehtävät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*Päässälaskut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*Koodausta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E44ED5E0-763A-45A2-4E4B-F8DB7DD65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52" y="222269"/>
            <a:ext cx="2404245" cy="311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9" descr="Milli 2B">
            <a:extLst>
              <a:ext uri="{FF2B5EF4-FFF2-40B4-BE49-F238E27FC236}">
                <a16:creationId xmlns:a16="http://schemas.microsoft.com/office/drawing/2014/main" id="{51F6BEAA-AC74-2104-7DF3-CBEBDB3A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60" y="3517437"/>
            <a:ext cx="2388237" cy="301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488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395BD1C1-7667-3038-2B18-BB19CB3B7E48}"/>
              </a:ext>
            </a:extLst>
          </p:cNvPr>
          <p:cNvSpPr txBox="1"/>
          <p:nvPr/>
        </p:nvSpPr>
        <p:spPr>
          <a:xfrm>
            <a:off x="572160" y="393320"/>
            <a:ext cx="993788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VILLE-oppimisympäristö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2400" b="1" dirty="0">
              <a:solidFill>
                <a:srgbClr val="F8F8F8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*Turun yliopiston Informaatioteknologian laitoksella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 kehitetty oppimisympäristö.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*Järjestelmä sisältää äidinkielen, matematiikan,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 kielten ja muiden aineiden oppimiseen kehitettyjä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 tehtävätyyppejä.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*Jokaisella oppilaalla omat tunnukset. Ohjelma kirjaa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 ylös oppilaiden edistymistä tehtävissä.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2400" b="1" dirty="0">
              <a:solidFill>
                <a:srgbClr val="F8F8F8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D8ADDE9-D741-7033-711B-2FCAB35DE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806" y="280304"/>
            <a:ext cx="2553090" cy="265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LukiMat - Ekapeli-Sujuvuus on tarkoitettu lapsille, jotka osaavat lukea  tarkasti, mutta tarvitsevat harjoitusta lukemisen sujuvuudessa. | Facebook">
            <a:extLst>
              <a:ext uri="{FF2B5EF4-FFF2-40B4-BE49-F238E27FC236}">
                <a16:creationId xmlns:a16="http://schemas.microsoft.com/office/drawing/2014/main" id="{8D4E5B60-3637-9B70-B93F-655AF6880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971" y="5208795"/>
            <a:ext cx="3724215" cy="136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8414635-5E35-20C3-D1EC-A926ADD22FA9}"/>
              </a:ext>
            </a:extLst>
          </p:cNvPr>
          <p:cNvSpPr txBox="1"/>
          <p:nvPr/>
        </p:nvSpPr>
        <p:spPr>
          <a:xfrm>
            <a:off x="582849" y="4281444"/>
            <a:ext cx="76981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ARTTU-sovellus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2000" b="1" dirty="0">
              <a:solidFill>
                <a:srgbClr val="F8F8F8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</a:t>
            </a:r>
            <a:r>
              <a:rPr lang="fi-FI" altLang="fi-FI" sz="2400" b="1" dirty="0" err="1">
                <a:solidFill>
                  <a:srgbClr val="F8F8F8"/>
                </a:solidFill>
                <a:latin typeface="Arial" panose="020B0604020202020204" pitchFamily="34" charset="0"/>
              </a:rPr>
              <a:t>Sanomapro:n</a:t>
            </a: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 maksuton sovellus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*Opetusvideot, laulut ja digitaaliset välineet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i-FI" altLang="fi-FI" sz="2400" b="1" dirty="0">
                <a:solidFill>
                  <a:srgbClr val="F8F8F8"/>
                </a:solidFill>
                <a:latin typeface="Arial" panose="020B0604020202020204" pitchFamily="34" charset="0"/>
              </a:rPr>
              <a:t> oppimisen tueksi</a:t>
            </a:r>
          </a:p>
        </p:txBody>
      </p:sp>
      <p:pic>
        <p:nvPicPr>
          <p:cNvPr id="8" name="Picture 4" descr="Arttu – Google Play ‑sovellukset">
            <a:extLst>
              <a:ext uri="{FF2B5EF4-FFF2-40B4-BE49-F238E27FC236}">
                <a16:creationId xmlns:a16="http://schemas.microsoft.com/office/drawing/2014/main" id="{9B0437E4-C041-F533-E8C1-A3CA3906B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861" y="3059479"/>
            <a:ext cx="2028979" cy="202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773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488</Words>
  <Application>Microsoft Office PowerPoint</Application>
  <PresentationFormat>Laajakuva</PresentationFormat>
  <Paragraphs>143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Maiandra GD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Viitalo Maarit</dc:creator>
  <cp:lastModifiedBy>Viitalo Maarit</cp:lastModifiedBy>
  <cp:revision>17</cp:revision>
  <dcterms:created xsi:type="dcterms:W3CDTF">2024-08-19T14:10:44Z</dcterms:created>
  <dcterms:modified xsi:type="dcterms:W3CDTF">2024-08-20T16:53:22Z</dcterms:modified>
</cp:coreProperties>
</file>