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A04067-7694-4466-400E-1CBE24D0B094}" v="14" dt="2024-09-23T08:58:18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i-FI" sz="2000" b="0" strike="noStrike" spc="-1">
                <a:latin typeface="Arial"/>
              </a:rPr>
              <a:t>Napsauta muokataksesi muistiinpanojen muotoilua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i-FI" sz="1400" b="0" strike="noStrike" spc="-1">
                <a:latin typeface="Times New Roman"/>
              </a:rPr>
              <a:t>&lt;ylätunniste&gt;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i-FI" sz="1400" b="0" strike="noStrike" spc="-1">
                <a:latin typeface="Times New Roman"/>
              </a:rPr>
              <a:t>&lt;päivämäärä/kellonaika&gt;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i-FI" sz="1400" b="0" strike="noStrike" spc="-1">
                <a:latin typeface="Times New Roman"/>
              </a:rPr>
              <a:t>&lt;alatunniste&gt;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0089BFF-E83E-4D0B-8171-9A284768F894}" type="slidenum">
              <a:rPr lang="fi-FI" sz="1400" b="0" strike="noStrike" spc="-1">
                <a:latin typeface="Times New Roman"/>
              </a:rPr>
              <a:t>‹#›</a:t>
            </a:fld>
            <a:endParaRPr lang="fi-FI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2124360" y="750960"/>
            <a:ext cx="2548800" cy="3702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79680" y="4690440"/>
            <a:ext cx="5434560" cy="443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2124360" y="750960"/>
            <a:ext cx="2548800" cy="3702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79680" y="4690440"/>
            <a:ext cx="5434560" cy="443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6453360"/>
            <a:ext cx="9143640" cy="431640"/>
          </a:xfrm>
          <a:prstGeom prst="rect">
            <a:avLst/>
          </a:prstGeom>
          <a:solidFill>
            <a:srgbClr val="006DB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" name="Kuva 36"/>
          <p:cNvPicPr/>
          <p:nvPr/>
        </p:nvPicPr>
        <p:blipFill>
          <a:blip r:embed="rId14"/>
          <a:stretch/>
        </p:blipFill>
        <p:spPr>
          <a:xfrm>
            <a:off x="6434640" y="6045480"/>
            <a:ext cx="2961720" cy="812160"/>
          </a:xfrm>
          <a:prstGeom prst="rect">
            <a:avLst/>
          </a:prstGeom>
          <a:ln>
            <a:noFill/>
          </a:ln>
        </p:spPr>
      </p:pic>
      <p:pic>
        <p:nvPicPr>
          <p:cNvPr id="2" name="Kuva 38"/>
          <p:cNvPicPr/>
          <p:nvPr/>
        </p:nvPicPr>
        <p:blipFill>
          <a:blip r:embed="rId15"/>
          <a:stretch/>
        </p:blipFill>
        <p:spPr>
          <a:xfrm>
            <a:off x="8156160" y="6341760"/>
            <a:ext cx="393840" cy="399240"/>
          </a:xfrm>
          <a:prstGeom prst="rect">
            <a:avLst/>
          </a:prstGeom>
          <a:ln>
            <a:noFill/>
          </a:ln>
        </p:spPr>
      </p:pic>
      <p:sp>
        <p:nvSpPr>
          <p:cNvPr id="3" name="CustomShape 2"/>
          <p:cNvSpPr/>
          <p:nvPr/>
        </p:nvSpPr>
        <p:spPr>
          <a:xfrm>
            <a:off x="0" y="0"/>
            <a:ext cx="9143640" cy="6885000"/>
          </a:xfrm>
          <a:prstGeom prst="rect">
            <a:avLst/>
          </a:prstGeom>
          <a:solidFill>
            <a:srgbClr val="006DB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" name="KiVaLogo_animaatio_taustalla"/>
          <p:cNvPicPr/>
          <p:nvPr/>
        </p:nvPicPr>
        <p:blipFill>
          <a:blip r:embed="rId16"/>
          <a:stretch/>
        </p:blipFill>
        <p:spPr>
          <a:xfrm>
            <a:off x="6480" y="856800"/>
            <a:ext cx="9145080" cy="5143680"/>
          </a:xfrm>
          <a:prstGeom prst="rect">
            <a:avLst/>
          </a:prstGeom>
          <a:ln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3200" b="0" strike="noStrike" spc="-1">
                <a:solidFill>
                  <a:srgbClr val="FFFFFF"/>
                </a:solidFill>
                <a:latin typeface="Arial"/>
              </a:rPr>
              <a:t>Muokkaa otsikon tekstimuotoa napsauttamalla</a:t>
            </a:r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</a:rPr>
              <a:t>Muokkaa jäsennyksen tekstimuotoa napsauttamalla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200" b="0" strike="noStrike" spc="-1">
                <a:solidFill>
                  <a:srgbClr val="4D4D4D"/>
                </a:solidFill>
                <a:latin typeface="Calibri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6453360"/>
            <a:ext cx="9143640" cy="431640"/>
          </a:xfrm>
          <a:prstGeom prst="rect">
            <a:avLst/>
          </a:prstGeom>
          <a:solidFill>
            <a:srgbClr val="006DB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4" name="Kuva 36"/>
          <p:cNvPicPr/>
          <p:nvPr/>
        </p:nvPicPr>
        <p:blipFill>
          <a:blip r:embed="rId14"/>
          <a:stretch/>
        </p:blipFill>
        <p:spPr>
          <a:xfrm>
            <a:off x="6434640" y="6045480"/>
            <a:ext cx="2961720" cy="812160"/>
          </a:xfrm>
          <a:prstGeom prst="rect">
            <a:avLst/>
          </a:prstGeom>
          <a:ln>
            <a:noFill/>
          </a:ln>
        </p:spPr>
      </p:pic>
      <p:pic>
        <p:nvPicPr>
          <p:cNvPr id="45" name="Kuva 38"/>
          <p:cNvPicPr/>
          <p:nvPr/>
        </p:nvPicPr>
        <p:blipFill>
          <a:blip r:embed="rId15"/>
          <a:stretch/>
        </p:blipFill>
        <p:spPr>
          <a:xfrm>
            <a:off x="8156160" y="6341760"/>
            <a:ext cx="393840" cy="399240"/>
          </a:xfrm>
          <a:prstGeom prst="rect">
            <a:avLst/>
          </a:prstGeom>
          <a:ln>
            <a:noFill/>
          </a:ln>
        </p:spPr>
      </p:pic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611640" y="586440"/>
            <a:ext cx="7920360" cy="10663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Click to edit Master title style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11640" y="1848600"/>
            <a:ext cx="7920360" cy="393984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38040" indent="-337680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•"/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  <a:ea typeface="MS Gothic"/>
              </a:rPr>
              <a:t>Click to edit Master text styles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738360" lvl="1" indent="-280800">
              <a:lnSpc>
                <a:spcPct val="100000"/>
              </a:lnSpc>
              <a:spcBef>
                <a:spcPts val="601"/>
              </a:spcBef>
              <a:buClr>
                <a:srgbClr val="006DB1"/>
              </a:buClr>
              <a:buFont typeface="Calibri"/>
              <a:buChar char="‒"/>
            </a:pPr>
            <a:r>
              <a:rPr lang="en-GB" sz="2400" b="0" strike="noStrike" spc="-1">
                <a:solidFill>
                  <a:srgbClr val="4D4D4D"/>
                </a:solidFill>
                <a:latin typeface="Calibri"/>
                <a:ea typeface="MS Gothic"/>
              </a:rPr>
              <a:t>Second level</a:t>
            </a:r>
            <a:endParaRPr lang="en-GB" sz="2400" b="0" strike="noStrike" spc="-1">
              <a:solidFill>
                <a:srgbClr val="4D4D4D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550"/>
              </a:spcBef>
              <a:buClr>
                <a:srgbClr val="006DB1"/>
              </a:buClr>
              <a:buFont typeface="Calibri"/>
              <a:buChar char="»"/>
            </a:pPr>
            <a:r>
              <a:rPr lang="en-GB" sz="2200" b="0" strike="noStrike" spc="-1">
                <a:solidFill>
                  <a:srgbClr val="4D4D4D"/>
                </a:solidFill>
                <a:latin typeface="Calibri"/>
                <a:ea typeface="MS Gothic"/>
              </a:rPr>
              <a:t>Third level</a:t>
            </a:r>
            <a:endParaRPr lang="en-GB" sz="2200" b="0" strike="noStrike" spc="-1">
              <a:solidFill>
                <a:srgbClr val="4D4D4D"/>
              </a:solid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6DB1"/>
              </a:buClr>
              <a:buFont typeface="Wingdings" charset="2"/>
              <a:buChar char="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  <a:ea typeface="MS Gothic"/>
              </a:rPr>
              <a:t>Fourth level</a:t>
            </a:r>
            <a:endParaRPr lang="en-GB" sz="2000" b="0" strike="noStrike" spc="-1">
              <a:solidFill>
                <a:srgbClr val="4D4D4D"/>
              </a:solid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6DB1"/>
              </a:buClr>
              <a:buFont typeface="Calibri"/>
              <a:buChar char="»"/>
            </a:pPr>
            <a:r>
              <a:rPr lang="en-GB" sz="2000" b="0" strike="noStrike" spc="-1">
                <a:solidFill>
                  <a:srgbClr val="4D4D4D"/>
                </a:solidFill>
                <a:latin typeface="Calibri"/>
                <a:ea typeface="MS Gothic"/>
              </a:rPr>
              <a:t>Fifth level</a:t>
            </a:r>
            <a:endParaRPr lang="en-GB" sz="20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0" y="0"/>
            <a:ext cx="9143640" cy="836280"/>
          </a:xfrm>
          <a:prstGeom prst="rect">
            <a:avLst/>
          </a:prstGeom>
          <a:solidFill>
            <a:srgbClr val="F7941E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90" name="CustomShape 2"/>
          <p:cNvSpPr/>
          <p:nvPr/>
        </p:nvSpPr>
        <p:spPr>
          <a:xfrm>
            <a:off x="0" y="6021360"/>
            <a:ext cx="9143640" cy="836280"/>
          </a:xfrm>
          <a:prstGeom prst="rect">
            <a:avLst/>
          </a:prstGeom>
          <a:solidFill>
            <a:srgbClr val="F7941E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pic>
        <p:nvPicPr>
          <p:cNvPr id="91" name="Kuva 4"/>
          <p:cNvPicPr/>
          <p:nvPr/>
        </p:nvPicPr>
        <p:blipFill>
          <a:blip r:embed="rId3"/>
          <a:stretch/>
        </p:blipFill>
        <p:spPr>
          <a:xfrm>
            <a:off x="-22320" y="-133920"/>
            <a:ext cx="9188280" cy="7029000"/>
          </a:xfrm>
          <a:prstGeom prst="rect">
            <a:avLst/>
          </a:prstGeom>
          <a:ln>
            <a:noFill/>
          </a:ln>
        </p:spPr>
      </p:pic>
      <p:pic>
        <p:nvPicPr>
          <p:cNvPr id="92" name="Kuva 5"/>
          <p:cNvPicPr/>
          <p:nvPr/>
        </p:nvPicPr>
        <p:blipFill>
          <a:blip r:embed="rId4"/>
          <a:stretch/>
        </p:blipFill>
        <p:spPr>
          <a:xfrm>
            <a:off x="3060000" y="332640"/>
            <a:ext cx="2448000" cy="2479680"/>
          </a:xfrm>
          <a:prstGeom prst="rect">
            <a:avLst/>
          </a:prstGeom>
          <a:ln>
            <a:noFill/>
          </a:ln>
        </p:spPr>
      </p:pic>
      <p:sp>
        <p:nvSpPr>
          <p:cNvPr id="93" name="CustomShape 3"/>
          <p:cNvSpPr/>
          <p:nvPr/>
        </p:nvSpPr>
        <p:spPr>
          <a:xfrm>
            <a:off x="755640" y="3040920"/>
            <a:ext cx="777636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r>
              <a:rPr lang="fi-FI" sz="4000" b="0" strike="noStrike" spc="-1" dirty="0" err="1">
                <a:solidFill>
                  <a:srgbClr val="006DB1"/>
                </a:solidFill>
                <a:latin typeface="Arial"/>
                <a:ea typeface="MS Gothic"/>
              </a:rPr>
              <a:t>KiVa</a:t>
            </a:r>
            <a:r>
              <a:rPr lang="fi-FI" sz="4000" b="0" strike="noStrike" spc="-1" dirty="0">
                <a:solidFill>
                  <a:srgbClr val="006DB1"/>
                </a:solidFill>
                <a:latin typeface="Arial"/>
                <a:ea typeface="MS Gothic"/>
              </a:rPr>
              <a:t> suunnitelma lv </a:t>
            </a:r>
            <a:r>
              <a:rPr lang="fi-FI" sz="4000" spc="-1" dirty="0">
                <a:solidFill>
                  <a:srgbClr val="006DB1"/>
                </a:solidFill>
                <a:latin typeface="Arial"/>
                <a:ea typeface="MS Gothic"/>
              </a:rPr>
              <a:t>2024-2025</a:t>
            </a:r>
            <a:endParaRPr lang="fi-FI" sz="4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4000" b="0" strike="noStrike" spc="-1" dirty="0">
                <a:solidFill>
                  <a:srgbClr val="006DB1"/>
                </a:solidFill>
                <a:latin typeface="Arial"/>
                <a:ea typeface="MS Gothic"/>
              </a:rPr>
              <a:t>Korian ja Napan koulut</a:t>
            </a:r>
            <a:endParaRPr lang="fi-FI" sz="4000" b="0" strike="noStrike" spc="-1" dirty="0">
              <a:latin typeface="Arial"/>
            </a:endParaRPr>
          </a:p>
        </p:txBody>
      </p:sp>
      <p:pic>
        <p:nvPicPr>
          <p:cNvPr id="94" name="Picture 2"/>
          <p:cNvPicPr/>
          <p:nvPr/>
        </p:nvPicPr>
        <p:blipFill>
          <a:blip r:embed="rId5"/>
          <a:srcRect r="32862" b="46384"/>
          <a:stretch/>
        </p:blipFill>
        <p:spPr>
          <a:xfrm>
            <a:off x="3618000" y="4582800"/>
            <a:ext cx="1331280" cy="151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br/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A) Ohjelman hallinnointi koulussa: koordinointi, suunnittelu, tiedottaminen ja seuranta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611640" y="2205000"/>
            <a:ext cx="7920360" cy="3583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 marL="514350" indent="-513715">
              <a:spcBef>
                <a:spcPts val="649"/>
              </a:spcBef>
              <a:buClr>
                <a:srgbClr val="006DB1"/>
              </a:buClr>
              <a:buFont typeface="Arial"/>
              <a:buAutoNum type="arabicPeriod"/>
            </a:pP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ovat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Reija Lappalainen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Mia-Kristina Sillanpää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. 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  <a:p>
            <a:pPr marL="514350" indent="-513715">
              <a:spcBef>
                <a:spcPts val="649"/>
              </a:spcBef>
              <a:buClr>
                <a:srgbClr val="006DB1"/>
              </a:buClr>
              <a:buFont typeface="Arial"/>
              <a:buAutoNum type="arabicPeriod"/>
            </a:pP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KiVa-oppitunnit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pidetään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1.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4.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luokalla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omien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luokanopettajien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toimesta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KiVa-tiimi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kokoontuu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tarvittaessa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selvittelemään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esiin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tulleita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kiusaamistapauksia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tai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suunnittelemaan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toteuttamaan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ennaltaehkäisevää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KiVa-työtä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KiVa-tiimille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resurssoitu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viikoittaiseen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lukujärjestykseen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yksi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oppitunti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joka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tänä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lukuvuonna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tiistaisin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klo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9-10.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Kiusaamistapaukset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ohjataan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tiimille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KiVa-lähetelomakkeella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joka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löytyy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opettajanhuoneesta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000" b="0" strike="noStrike" spc="-1" dirty="0">
              <a:solidFill>
                <a:srgbClr val="4D4D4D"/>
              </a:solidFill>
              <a:latin typeface="Calibri"/>
              <a:ea typeface="MS Gothic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	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582120" y="6426000"/>
            <a:ext cx="7920360" cy="43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11640" y="586440"/>
            <a:ext cx="828072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A) Ohjelman hallinnointi koulussa: koordinointi, suunnittelu, tiedottaminen ja seuranta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11640" y="1848600"/>
            <a:ext cx="7920360" cy="46044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>
              <a:lnSpc>
                <a:spcPct val="100000"/>
              </a:lnSpc>
              <a:spcBef>
                <a:spcPts val="649"/>
              </a:spcBef>
            </a:pP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3.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tiedottaa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Koulu-ohjelmasta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seuraavasti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: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  <a:p>
            <a:pPr>
              <a:spcBef>
                <a:spcPts val="649"/>
              </a:spcBef>
            </a:pP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-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  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tiedottaa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oppituntivuorossa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olevia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opettajia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sekä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varmistaa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että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niihin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kuuluvat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materiaalit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löytyvät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luokista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myös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kertoo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mitkä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ovat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tunnukset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kivakoulu.fi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sivustolle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peleihin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sekä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kyselyihin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000" spc="-1" dirty="0">
              <a:solidFill>
                <a:srgbClr val="4D4D4D"/>
              </a:solidFill>
              <a:latin typeface="Calibri"/>
              <a:ea typeface="MS Gothic"/>
            </a:endParaRPr>
          </a:p>
          <a:p>
            <a:pPr>
              <a:spcBef>
                <a:spcPts val="649"/>
              </a:spcBef>
            </a:pP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- 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KiVa-vastuuhenkilö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muistuttaa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kuukausittain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luokissa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pidettävistä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tunneista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ja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toimittaa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luokkiin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seurantataulukon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  <a:cs typeface="Calibri"/>
              </a:rPr>
              <a:t>.</a:t>
            </a:r>
            <a:endParaRPr lang="en-GB" sz="2000" spc="-1" dirty="0">
              <a:solidFill>
                <a:srgbClr val="4D4D4D"/>
              </a:solidFill>
              <a:latin typeface="Calibri"/>
              <a:ea typeface="MS Gothic"/>
            </a:endParaRPr>
          </a:p>
          <a:p>
            <a:pPr>
              <a:spcBef>
                <a:spcPts val="649"/>
              </a:spcBef>
            </a:pP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-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pitää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kaikille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yhteisen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päivänavauksen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14.8.2024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KiVa-kouluinfo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vanhemmille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nähtävillä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Pedanet-sivuilla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Ohjelma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esitellään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kaikissa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vanhempainilloissa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000" spc="-1" dirty="0" err="1">
              <a:solidFill>
                <a:srgbClr val="4D4D4D"/>
              </a:solidFill>
              <a:latin typeface="Calibri"/>
              <a:ea typeface="MS Gothic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varmistaa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uusien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henkilökunnan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jäsenten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tietämyksen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Koulu-ohjelmaan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Opetushenkilökunnan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kokouksissa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palataan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Kiva-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asioihin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tarvittaessa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mutta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säännöllisesti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A) Ohjelman hallinnointi koulussa: koordinointi, suunnittelu, tiedottaminen ja seuranta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611640" y="1848600"/>
            <a:ext cx="7920360" cy="3939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649"/>
              </a:spcBef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  <a:ea typeface="MS Gothic"/>
              </a:rPr>
              <a:t>4. Korian koulu seuraa KiVa Koulu-ohjelman toteuttamista    vuosittain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338040" indent="-337680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  <a:ea typeface="MS Gothic"/>
              </a:rPr>
              <a:t>Kaikki kohdehenkilöt vastaavat kyselyihin keväällä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338040" indent="-337680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  <a:ea typeface="MS Gothic"/>
              </a:rPr>
              <a:t>KiVa-toimintaa arvioidaan yhteisöllisessä oppilashuollossa vähintään kerran lukuvuodessa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338040" indent="-337680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>
                <a:solidFill>
                  <a:srgbClr val="4D4D4D"/>
                </a:solidFill>
                <a:latin typeface="Calibri"/>
                <a:ea typeface="MS Gothic"/>
              </a:rPr>
              <a:t>KiVa Koulu-ohjelma on kirjattu sekä koulun lukuvuosisuunnitelmaan että oppilashuoltosuunnitelmaan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br/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B) Ohjelman toteuttaminen koulussa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611640" y="1848600"/>
            <a:ext cx="7920360" cy="3939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>
              <a:lnSpc>
                <a:spcPct val="100000"/>
              </a:lnSpc>
              <a:spcBef>
                <a:spcPts val="649"/>
              </a:spcBef>
            </a:pP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Yleiset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toimenpiteet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/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Koulu-materiaalin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käyttö</a:t>
            </a:r>
            <a:endParaRPr lang="en-GB" sz="2600" b="0" strike="noStrike" spc="-1" dirty="0" err="1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Lukuvuoden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aikana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pidetään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KiVa-oppitunnit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1.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4.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luokilla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Oppitunnit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pitää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oma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luokanopettaja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Lyhytaikaiselle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sijaiselle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osoiteta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Kiva-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oppitunteja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Kiva-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ilmoitustaulu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josta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oppilaat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voivat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seurata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vuorossa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olevia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KiVa-oppitunteja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sekä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muuta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ajankohtaista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asiaan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liittyvää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 err="1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käytetään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virtuaalisia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pelejä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 err="1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spc="-1" dirty="0" err="1">
                <a:solidFill>
                  <a:srgbClr val="4D4D4D"/>
                </a:solidFill>
                <a:latin typeface="Calibri"/>
                <a:ea typeface="MS Gothic"/>
              </a:rPr>
              <a:t>Välituntivalvojat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käyttävät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KiVa-logolla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varustettuja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huomioliivejä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br/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B) Ohjelman toteuttaminen koulussa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611640" y="1848600"/>
            <a:ext cx="7920360" cy="3939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>
              <a:lnSpc>
                <a:spcPct val="100000"/>
              </a:lnSpc>
              <a:spcBef>
                <a:spcPts val="649"/>
              </a:spcBef>
            </a:pP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Yleiset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toimenpiteet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/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-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materiaalin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käyttö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Jokaisessa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Kiva-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huoneentaulu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KiVa-tiimi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tekee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heti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lukuvuoden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alkaessa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infokäynnit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jokaisessa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oppilasryhmässä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Keväisin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jaetaan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Kiva-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stipendi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koulu-ohjelman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periaatteiden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mukaisesti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toimineelle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oppilaalle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KiVa-vastuuhenkilö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perehdyttää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spc="-1" dirty="0" err="1">
                <a:solidFill>
                  <a:srgbClr val="4D4D4D"/>
                </a:solidFill>
                <a:latin typeface="Calibri"/>
                <a:ea typeface="MS Gothic"/>
              </a:rPr>
              <a:t>tarvittaessa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lukuvuoden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aikana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Pulmikas-peliin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 err="1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br/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B) Ohjelman toteuttaminen koulussa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611640" y="1848600"/>
            <a:ext cx="7920360" cy="3939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>
              <a:spcBef>
                <a:spcPts val="649"/>
              </a:spcBef>
            </a:pP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Kohdennetut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toimenpiteet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/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KiVa-tiimien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toiminta</a:t>
            </a:r>
            <a:r>
              <a:rPr lang="en-GB" sz="2600" b="1" spc="-1" dirty="0">
                <a:solidFill>
                  <a:srgbClr val="4D4D4D"/>
                </a:solidFill>
                <a:latin typeface="Calibri"/>
                <a:ea typeface="MS Gothic"/>
              </a:rPr>
              <a:t> 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337820" indent="-337185"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KiVa-tiimi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(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ensisijaisesti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 Mia-Kristina Sillanpää </a:t>
            </a:r>
            <a:r>
              <a:rPr lang="en-GB" sz="2600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 Reija Lappalainen)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selvittää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tarvittaessa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esiin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tulevia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kiusaamistapauksia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joista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tullut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tiimille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lähete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tai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tieto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jotakin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muuta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kautta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(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esim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suoraan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huoltajalta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).</a:t>
            </a:r>
            <a:r>
              <a:rPr lang="en-GB" sz="2600" spc="-1" dirty="0">
                <a:solidFill>
                  <a:srgbClr val="4D4D4D"/>
                </a:solidFill>
                <a:latin typeface="Calibri"/>
                <a:ea typeface="MS Gothic"/>
              </a:rPr>
              <a:t> </a:t>
            </a:r>
            <a:endParaRPr lang="en-GB" sz="2600" b="0" strike="noStrike" spc="-1">
              <a:solidFill>
                <a:srgbClr val="4D4D4D"/>
              </a:solidFill>
              <a:latin typeface="Calibri"/>
            </a:endParaRPr>
          </a:p>
          <a:p>
            <a:pPr marL="337820" indent="-337185">
              <a:lnSpc>
                <a:spcPct val="100000"/>
              </a:lnSpc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Luokanopettaja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selvittää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aina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ensin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itse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omassa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luokassa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ilmenevää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mutta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mikäli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tilanne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ei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korjaannu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hän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tekee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lähetteen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Kiva-</a:t>
            </a:r>
            <a:r>
              <a:rPr lang="en-GB" sz="26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tiimille</a:t>
            </a:r>
            <a:r>
              <a:rPr lang="en-GB" sz="26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611640" y="586440"/>
            <a:ext cx="7920360" cy="1066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GB" sz="3200" b="0" strike="noStrike" spc="-1">
                <a:solidFill>
                  <a:srgbClr val="222B6A"/>
                </a:solidFill>
                <a:latin typeface="Calibri"/>
                <a:ea typeface="MS Gothic"/>
              </a:rPr>
              <a:t> </a:t>
            </a:r>
            <a:r>
              <a:rPr lang="en-GB" sz="3200" b="1" strike="noStrike" spc="-1">
                <a:solidFill>
                  <a:srgbClr val="222B6A"/>
                </a:solidFill>
                <a:latin typeface="Calibri"/>
                <a:ea typeface="MS Gothic"/>
              </a:rPr>
              <a:t>B) Ohjelman toteuttaminen koulussa 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611640" y="1848600"/>
            <a:ext cx="7920360" cy="44229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/>
          <a:lstStyle/>
          <a:p>
            <a:pPr>
              <a:spcBef>
                <a:spcPts val="649"/>
              </a:spcBef>
            </a:pP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Kohdennetut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toimenpiteet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/KiVa-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tiimien</a:t>
            </a:r>
            <a:r>
              <a:rPr lang="en-GB" sz="2600" b="1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600" b="1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toiminta</a:t>
            </a:r>
            <a:r>
              <a:rPr lang="en-GB" sz="2600" b="1" spc="-1" dirty="0">
                <a:solidFill>
                  <a:srgbClr val="4D4D4D"/>
                </a:solidFill>
                <a:latin typeface="Calibri"/>
                <a:ea typeface="MS Gothic"/>
              </a:rPr>
              <a:t> </a:t>
            </a:r>
            <a:endParaRPr lang="en-GB" sz="2600" b="0" strike="noStrike" spc="-1" dirty="0">
              <a:solidFill>
                <a:srgbClr val="4D4D4D"/>
              </a:solidFill>
              <a:latin typeface="Calibri"/>
            </a:endParaRPr>
          </a:p>
          <a:p>
            <a:pPr>
              <a:spcBef>
                <a:spcPts val="649"/>
              </a:spcBef>
            </a:pP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- Korian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Napan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kouluissa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noudatetaan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KiVa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Koulu-ohjelman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kiusaamistapausten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käsittelymallia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tapaukset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kirjataan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ohjelmaan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kuuluville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lomakkeille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</a:p>
          <a:p>
            <a:pPr>
              <a:spcBef>
                <a:spcPts val="649"/>
              </a:spcBef>
            </a:pP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-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Seurantakeskustelut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toteutetaan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ohjelman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mukaisesti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ja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niitä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järjestetään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tapauskohtaisesti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niin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pitkään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että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loppumisesta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saadaan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varmuus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.</a:t>
            </a:r>
            <a:endParaRPr lang="en-GB" sz="2000" b="0" strike="noStrike" spc="-1" dirty="0">
              <a:solidFill>
                <a:srgbClr val="4D4D4D"/>
              </a:solidFill>
              <a:latin typeface="Calibri"/>
            </a:endParaRPr>
          </a:p>
          <a:p>
            <a:pPr marL="337820" indent="-337185"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Mikäli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kiusaaminen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selvittämiskeskusteluista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huolimatta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jatkuu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,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luokanopettaja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tai KiVa-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tiimi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voi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kutsua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koolle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monialaisen</a:t>
            </a:r>
            <a:r>
              <a:rPr lang="en-GB" sz="2000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spc="-1" dirty="0" err="1">
                <a:solidFill>
                  <a:srgbClr val="4D4D4D"/>
                </a:solidFill>
                <a:latin typeface="Calibri"/>
                <a:ea typeface="MS Gothic"/>
              </a:rPr>
              <a:t>asiantuntijaryhmän</a:t>
            </a:r>
            <a:endParaRPr lang="en-GB" sz="2000" spc="-1" dirty="0">
              <a:solidFill>
                <a:srgbClr val="4D4D4D"/>
              </a:solidFill>
              <a:latin typeface="Calibri"/>
              <a:ea typeface="MS Gothic"/>
            </a:endParaRPr>
          </a:p>
          <a:p>
            <a:pPr marL="337820" indent="-337185">
              <a:spcBef>
                <a:spcPts val="649"/>
              </a:spcBef>
              <a:buClr>
                <a:srgbClr val="006DB1"/>
              </a:buClr>
              <a:buFont typeface="Arial"/>
              <a:buChar char="-"/>
            </a:pP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Kouvolan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kiusaamiseen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ja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väkivaltaan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puuttumisen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mallin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mukaisten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yhteistyötahojen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konsultointi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on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mahdollista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 dirty="0" err="1">
                <a:solidFill>
                  <a:srgbClr val="4D4D4D"/>
                </a:solidFill>
                <a:latin typeface="Calibri"/>
                <a:ea typeface="MS Gothic"/>
              </a:rPr>
              <a:t>kaikissa</a:t>
            </a:r>
            <a:r>
              <a:rPr lang="en-GB" sz="2000" b="0" strike="noStrike" spc="-1" dirty="0">
                <a:solidFill>
                  <a:srgbClr val="4D4D4D"/>
                </a:solidFill>
                <a:latin typeface="Calibri"/>
                <a:ea typeface="MS Gothic"/>
              </a:rPr>
              <a:t> </a:t>
            </a:r>
            <a:r>
              <a:rPr lang="en-GB" sz="2000" b="0" strike="noStrike" spc="-1">
                <a:solidFill>
                  <a:srgbClr val="4D4D4D"/>
                </a:solidFill>
                <a:latin typeface="Calibri"/>
                <a:ea typeface="MS Gothic"/>
              </a:rPr>
              <a:t>vaiheissa</a:t>
            </a:r>
            <a:endParaRPr lang="en-GB" sz="2000" b="0" strike="noStrike" spc="-1" dirty="0" err="1">
              <a:solidFill>
                <a:srgbClr val="4D4D4D"/>
              </a:solidFill>
              <a:latin typeface="Calibri"/>
              <a:ea typeface="MS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0"/>
            <a:ext cx="9143640" cy="836280"/>
          </a:xfrm>
          <a:prstGeom prst="rect">
            <a:avLst/>
          </a:prstGeom>
          <a:solidFill>
            <a:srgbClr val="F7941E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11" name="CustomShape 2"/>
          <p:cNvSpPr/>
          <p:nvPr/>
        </p:nvSpPr>
        <p:spPr>
          <a:xfrm>
            <a:off x="0" y="6021360"/>
            <a:ext cx="9143640" cy="836280"/>
          </a:xfrm>
          <a:prstGeom prst="rect">
            <a:avLst/>
          </a:prstGeom>
          <a:solidFill>
            <a:srgbClr val="F7941E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pic>
        <p:nvPicPr>
          <p:cNvPr id="112" name="Kuva 4"/>
          <p:cNvPicPr/>
          <p:nvPr/>
        </p:nvPicPr>
        <p:blipFill>
          <a:blip r:embed="rId3"/>
          <a:stretch/>
        </p:blipFill>
        <p:spPr>
          <a:xfrm>
            <a:off x="-36360" y="-171360"/>
            <a:ext cx="9188280" cy="7029000"/>
          </a:xfrm>
          <a:prstGeom prst="rect">
            <a:avLst/>
          </a:prstGeom>
          <a:ln>
            <a:noFill/>
          </a:ln>
        </p:spPr>
      </p:pic>
      <p:pic>
        <p:nvPicPr>
          <p:cNvPr id="113" name="Kuva 5"/>
          <p:cNvPicPr/>
          <p:nvPr/>
        </p:nvPicPr>
        <p:blipFill>
          <a:blip r:embed="rId4"/>
          <a:stretch/>
        </p:blipFill>
        <p:spPr>
          <a:xfrm>
            <a:off x="5967720" y="3975120"/>
            <a:ext cx="2040840" cy="2067120"/>
          </a:xfrm>
          <a:prstGeom prst="rect">
            <a:avLst/>
          </a:prstGeom>
          <a:ln>
            <a:noFill/>
          </a:ln>
        </p:spPr>
      </p:pic>
      <p:pic>
        <p:nvPicPr>
          <p:cNvPr id="114" name="Kuva 1"/>
          <p:cNvPicPr/>
          <p:nvPr/>
        </p:nvPicPr>
        <p:blipFill>
          <a:blip r:embed="rId5"/>
          <a:stretch/>
        </p:blipFill>
        <p:spPr>
          <a:xfrm>
            <a:off x="2195640" y="188640"/>
            <a:ext cx="4587480" cy="3439800"/>
          </a:xfrm>
          <a:prstGeom prst="rect">
            <a:avLst/>
          </a:prstGeom>
          <a:ln>
            <a:noFill/>
          </a:ln>
        </p:spPr>
      </p:pic>
      <p:sp>
        <p:nvSpPr>
          <p:cNvPr id="115" name="CustomShape 3"/>
          <p:cNvSpPr/>
          <p:nvPr/>
        </p:nvSpPr>
        <p:spPr>
          <a:xfrm>
            <a:off x="857160" y="3933000"/>
            <a:ext cx="3966840" cy="201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800" b="0" strike="noStrike" spc="-1">
                <a:solidFill>
                  <a:srgbClr val="262699"/>
                </a:solidFill>
                <a:latin typeface="Arial"/>
                <a:ea typeface="MS Gothic"/>
              </a:rPr>
              <a:t>On muistettava, että jokaisella äänellä on merkitystä. Ja että muutos syntyy yhdessä. Sanotaan, että lasten kasvattamiseen tarvitaan koko kylä. Myös koulukiusaamisen kierteen katkaisemiseen tarvitaan meidät kaikki. – Virpi Pöyhönen</a:t>
            </a:r>
            <a:endParaRPr lang="fi-FI" sz="1800" b="0" strike="noStrike" spc="-1">
              <a:latin typeface="Arial"/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2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4180</TotalTime>
  <Words>513</Words>
  <Application>Microsoft Office PowerPoint</Application>
  <PresentationFormat>Näytössä katseltava diaesitys (4:3)</PresentationFormat>
  <Paragraphs>42</Paragraphs>
  <Slides>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KiVa Koulu</dc:title>
  <dc:subject>KiVa</dc:subject>
  <dc:creator>A1 Media Oy</dc:creator>
  <cp:keywords>KiVa Koulu KiVa Program</cp:keywords>
  <dc:description/>
  <cp:lastModifiedBy>Kytömäki Sinikka</cp:lastModifiedBy>
  <cp:revision>187</cp:revision>
  <cp:lastPrinted>2021-09-10T05:09:05Z</cp:lastPrinted>
  <dcterms:modified xsi:type="dcterms:W3CDTF">2024-09-23T08:59:59Z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0x0101000B382E62B8BFD64A8D75723C6A1F1CCA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Näytössä katseltava diaesitys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