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  <p:sldMasterId id="2147483939" r:id="rId2"/>
  </p:sldMasterIdLst>
  <p:sldIdLst>
    <p:sldId id="261" r:id="rId3"/>
    <p:sldId id="275" r:id="rId4"/>
    <p:sldId id="262" r:id="rId5"/>
    <p:sldId id="279" r:id="rId6"/>
    <p:sldId id="256" r:id="rId7"/>
    <p:sldId id="280" r:id="rId8"/>
    <p:sldId id="287" r:id="rId9"/>
    <p:sldId id="289" r:id="rId10"/>
    <p:sldId id="293" r:id="rId11"/>
    <p:sldId id="282" r:id="rId12"/>
    <p:sldId id="29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1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minen Kimmo" userId="aee53d3d-61b8-44a4-bb59-a7eb5c5eaeda" providerId="ADAL" clId="{6B7972B9-0217-4209-9F6E-ED5462A91698}"/>
    <pc:docChg chg="undo custSel addSld modSld">
      <pc:chgData name="Salminen Kimmo" userId="aee53d3d-61b8-44a4-bb59-a7eb5c5eaeda" providerId="ADAL" clId="{6B7972B9-0217-4209-9F6E-ED5462A91698}" dt="2024-08-23T06:17:04.915" v="754" actId="27636"/>
      <pc:docMkLst>
        <pc:docMk/>
      </pc:docMkLst>
      <pc:sldChg chg="modSp mod">
        <pc:chgData name="Salminen Kimmo" userId="aee53d3d-61b8-44a4-bb59-a7eb5c5eaeda" providerId="ADAL" clId="{6B7972B9-0217-4209-9F6E-ED5462A91698}" dt="2024-08-23T06:17:04.915" v="754" actId="27636"/>
        <pc:sldMkLst>
          <pc:docMk/>
          <pc:sldMk cId="2610601894" sldId="262"/>
        </pc:sldMkLst>
        <pc:spChg chg="mod">
          <ac:chgData name="Salminen Kimmo" userId="aee53d3d-61b8-44a4-bb59-a7eb5c5eaeda" providerId="ADAL" clId="{6B7972B9-0217-4209-9F6E-ED5462A91698}" dt="2024-08-23T06:17:04.915" v="754" actId="27636"/>
          <ac:spMkLst>
            <pc:docMk/>
            <pc:sldMk cId="2610601894" sldId="262"/>
            <ac:spMk id="2" creationId="{3E634736-17D9-46F7-DF2F-2553F01D8562}"/>
          </ac:spMkLst>
        </pc:spChg>
        <pc:spChg chg="mod">
          <ac:chgData name="Salminen Kimmo" userId="aee53d3d-61b8-44a4-bb59-a7eb5c5eaeda" providerId="ADAL" clId="{6B7972B9-0217-4209-9F6E-ED5462A91698}" dt="2024-08-21T10:47:22.795" v="415" actId="20577"/>
          <ac:spMkLst>
            <pc:docMk/>
            <pc:sldMk cId="2610601894" sldId="262"/>
            <ac:spMk id="3" creationId="{E9350A6D-169B-B639-4963-D43A5701E063}"/>
          </ac:spMkLst>
        </pc:spChg>
      </pc:sldChg>
      <pc:sldChg chg="modSp mod">
        <pc:chgData name="Salminen Kimmo" userId="aee53d3d-61b8-44a4-bb59-a7eb5c5eaeda" providerId="ADAL" clId="{6B7972B9-0217-4209-9F6E-ED5462A91698}" dt="2024-08-21T13:37:50.298" v="689" actId="20577"/>
        <pc:sldMkLst>
          <pc:docMk/>
          <pc:sldMk cId="1757244291" sldId="275"/>
        </pc:sldMkLst>
        <pc:spChg chg="mod">
          <ac:chgData name="Salminen Kimmo" userId="aee53d3d-61b8-44a4-bb59-a7eb5c5eaeda" providerId="ADAL" clId="{6B7972B9-0217-4209-9F6E-ED5462A91698}" dt="2024-08-21T13:37:50.298" v="689" actId="20577"/>
          <ac:spMkLst>
            <pc:docMk/>
            <pc:sldMk cId="1757244291" sldId="275"/>
            <ac:spMk id="3" creationId="{00000000-0000-0000-0000-000000000000}"/>
          </ac:spMkLst>
        </pc:spChg>
      </pc:sldChg>
      <pc:sldChg chg="modSp mod">
        <pc:chgData name="Salminen Kimmo" userId="aee53d3d-61b8-44a4-bb59-a7eb5c5eaeda" providerId="ADAL" clId="{6B7972B9-0217-4209-9F6E-ED5462A91698}" dt="2024-08-21T13:49:19.435" v="698" actId="20577"/>
        <pc:sldMkLst>
          <pc:docMk/>
          <pc:sldMk cId="1146563788" sldId="279"/>
        </pc:sldMkLst>
        <pc:spChg chg="mod">
          <ac:chgData name="Salminen Kimmo" userId="aee53d3d-61b8-44a4-bb59-a7eb5c5eaeda" providerId="ADAL" clId="{6B7972B9-0217-4209-9F6E-ED5462A91698}" dt="2024-08-21T13:49:19.435" v="698" actId="20577"/>
          <ac:spMkLst>
            <pc:docMk/>
            <pc:sldMk cId="1146563788" sldId="279"/>
            <ac:spMk id="3" creationId="{00000000-0000-0000-0000-000000000000}"/>
          </ac:spMkLst>
        </pc:spChg>
      </pc:sldChg>
      <pc:sldChg chg="modSp mod">
        <pc:chgData name="Salminen Kimmo" userId="aee53d3d-61b8-44a4-bb59-a7eb5c5eaeda" providerId="ADAL" clId="{6B7972B9-0217-4209-9F6E-ED5462A91698}" dt="2024-08-20T07:35:36.874" v="414" actId="20577"/>
        <pc:sldMkLst>
          <pc:docMk/>
          <pc:sldMk cId="3088697819" sldId="280"/>
        </pc:sldMkLst>
        <pc:spChg chg="mod">
          <ac:chgData name="Salminen Kimmo" userId="aee53d3d-61b8-44a4-bb59-a7eb5c5eaeda" providerId="ADAL" clId="{6B7972B9-0217-4209-9F6E-ED5462A91698}" dt="2024-08-20T07:35:36.874" v="414" actId="20577"/>
          <ac:spMkLst>
            <pc:docMk/>
            <pc:sldMk cId="3088697819" sldId="280"/>
            <ac:spMk id="3" creationId="{00000000-0000-0000-0000-000000000000}"/>
          </ac:spMkLst>
        </pc:spChg>
      </pc:sldChg>
      <pc:sldChg chg="modSp mod">
        <pc:chgData name="Salminen Kimmo" userId="aee53d3d-61b8-44a4-bb59-a7eb5c5eaeda" providerId="ADAL" clId="{6B7972B9-0217-4209-9F6E-ED5462A91698}" dt="2024-08-21T13:55:48.807" v="735" actId="20577"/>
        <pc:sldMkLst>
          <pc:docMk/>
          <pc:sldMk cId="3794716618" sldId="282"/>
        </pc:sldMkLst>
        <pc:spChg chg="mod">
          <ac:chgData name="Salminen Kimmo" userId="aee53d3d-61b8-44a4-bb59-a7eb5c5eaeda" providerId="ADAL" clId="{6B7972B9-0217-4209-9F6E-ED5462A91698}" dt="2024-08-21T13:55:48.807" v="735" actId="20577"/>
          <ac:spMkLst>
            <pc:docMk/>
            <pc:sldMk cId="3794716618" sldId="282"/>
            <ac:spMk id="3" creationId="{00000000-0000-0000-0000-000000000000}"/>
          </ac:spMkLst>
        </pc:spChg>
      </pc:sldChg>
      <pc:sldChg chg="modSp mod">
        <pc:chgData name="Salminen Kimmo" userId="aee53d3d-61b8-44a4-bb59-a7eb5c5eaeda" providerId="ADAL" clId="{6B7972B9-0217-4209-9F6E-ED5462A91698}" dt="2024-08-21T13:27:04.276" v="679" actId="14100"/>
        <pc:sldMkLst>
          <pc:docMk/>
          <pc:sldMk cId="1789030700" sldId="289"/>
        </pc:sldMkLst>
        <pc:spChg chg="mod">
          <ac:chgData name="Salminen Kimmo" userId="aee53d3d-61b8-44a4-bb59-a7eb5c5eaeda" providerId="ADAL" clId="{6B7972B9-0217-4209-9F6E-ED5462A91698}" dt="2024-08-21T13:27:04.276" v="679" actId="14100"/>
          <ac:spMkLst>
            <pc:docMk/>
            <pc:sldMk cId="1789030700" sldId="289"/>
            <ac:spMk id="3" creationId="{00000000-0000-0000-0000-000000000000}"/>
          </ac:spMkLst>
        </pc:spChg>
      </pc:sldChg>
      <pc:sldChg chg="modSp mod">
        <pc:chgData name="Salminen Kimmo" userId="aee53d3d-61b8-44a4-bb59-a7eb5c5eaeda" providerId="ADAL" clId="{6B7972B9-0217-4209-9F6E-ED5462A91698}" dt="2024-08-21T14:05:16.800" v="746" actId="14100"/>
        <pc:sldMkLst>
          <pc:docMk/>
          <pc:sldMk cId="3468253332" sldId="292"/>
        </pc:sldMkLst>
        <pc:spChg chg="mod">
          <ac:chgData name="Salminen Kimmo" userId="aee53d3d-61b8-44a4-bb59-a7eb5c5eaeda" providerId="ADAL" clId="{6B7972B9-0217-4209-9F6E-ED5462A91698}" dt="2024-08-21T14:05:16.800" v="746" actId="14100"/>
          <ac:spMkLst>
            <pc:docMk/>
            <pc:sldMk cId="3468253332" sldId="292"/>
            <ac:spMk id="3" creationId="{00000000-0000-0000-0000-000000000000}"/>
          </ac:spMkLst>
        </pc:spChg>
      </pc:sldChg>
      <pc:sldChg chg="modSp new mod">
        <pc:chgData name="Salminen Kimmo" userId="aee53d3d-61b8-44a4-bb59-a7eb5c5eaeda" providerId="ADAL" clId="{6B7972B9-0217-4209-9F6E-ED5462A91698}" dt="2024-08-21T13:56:43.610" v="742" actId="20577"/>
        <pc:sldMkLst>
          <pc:docMk/>
          <pc:sldMk cId="2198122098" sldId="293"/>
        </pc:sldMkLst>
        <pc:spChg chg="mod">
          <ac:chgData name="Salminen Kimmo" userId="aee53d3d-61b8-44a4-bb59-a7eb5c5eaeda" providerId="ADAL" clId="{6B7972B9-0217-4209-9F6E-ED5462A91698}" dt="2024-08-21T10:58:16.060" v="654" actId="14100"/>
          <ac:spMkLst>
            <pc:docMk/>
            <pc:sldMk cId="2198122098" sldId="293"/>
            <ac:spMk id="2" creationId="{49CE1CCF-19C3-0E76-DCE6-A66C76B457CE}"/>
          </ac:spMkLst>
        </pc:spChg>
        <pc:spChg chg="mod">
          <ac:chgData name="Salminen Kimmo" userId="aee53d3d-61b8-44a4-bb59-a7eb5c5eaeda" providerId="ADAL" clId="{6B7972B9-0217-4209-9F6E-ED5462A91698}" dt="2024-08-21T13:56:43.610" v="742" actId="20577"/>
          <ac:spMkLst>
            <pc:docMk/>
            <pc:sldMk cId="2198122098" sldId="293"/>
            <ac:spMk id="3" creationId="{F7C0A73A-35D4-C4A7-41BB-994A934D87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59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88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4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F05B-5FA7-5F45-81A6-C19A0F146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45282" y="915684"/>
            <a:ext cx="6534411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1A42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/>
              <a:t>Kirjoita pääotsikko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38AA3-8E0E-FD49-9E88-22D25E321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45282" y="3464307"/>
            <a:ext cx="6534411" cy="1182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rgbClr val="EB526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Kirjoita alaotsikko tähän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A8D35B-E1DD-AB42-9EB5-F706508312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430" y="149761"/>
            <a:ext cx="1984680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00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8F05B-5FA7-5F45-81A6-C19A0F146E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9891" y="1867662"/>
            <a:ext cx="6534411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rgbClr val="1A42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/>
              <a:t>Kirjoita pääotsikko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38AA3-8E0E-FD49-9E88-22D25E321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9891" y="4416285"/>
            <a:ext cx="6534411" cy="11829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rgbClr val="EB526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Kirjoita alaotsikko tähän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9A8D35B-E1DD-AB42-9EB5-F706508312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430" y="149761"/>
            <a:ext cx="1984680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77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dia –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7298D2-192F-4640-8BEB-EB5DABB39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3557" y="0"/>
            <a:ext cx="4088443" cy="30612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E4E77-E7D7-E949-AD86-05D7E4C044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724" y="1103818"/>
            <a:ext cx="7692067" cy="1118596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A42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 dirty="0"/>
              <a:t>Kirjoita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53D06-0EAD-3A44-A31B-D573524176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1724" y="2455101"/>
            <a:ext cx="9526074" cy="3721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 dirty="0"/>
              <a:t>Tekstiä</a:t>
            </a:r>
          </a:p>
          <a:p>
            <a:pPr lvl="1"/>
            <a:r>
              <a:rPr lang="fi-FI" noProof="0" dirty="0"/>
              <a:t>Tekstiä</a:t>
            </a:r>
          </a:p>
          <a:p>
            <a:pPr lvl="2"/>
            <a:r>
              <a:rPr lang="fi-FI" noProof="0" dirty="0"/>
              <a:t>Tekstiä</a:t>
            </a:r>
          </a:p>
          <a:p>
            <a:pPr lvl="3"/>
            <a:r>
              <a:rPr lang="fi-FI" noProof="0" dirty="0"/>
              <a:t>Tekstiä</a:t>
            </a:r>
          </a:p>
          <a:p>
            <a:pPr lvl="4"/>
            <a:r>
              <a:rPr lang="fi-FI" noProof="0" dirty="0"/>
              <a:t>Tekstiä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F94B27-03AC-2E4B-843C-675D5E0F3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" y="136679"/>
            <a:ext cx="1984680" cy="52790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F5078D-3B28-2740-91FE-65CB499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282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680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– pilvipo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7298D2-192F-4640-8BEB-EB5DABB39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3557" y="0"/>
            <a:ext cx="4088443" cy="30612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F94B27-03AC-2E4B-843C-675D5E0F3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" y="136679"/>
            <a:ext cx="1984680" cy="52790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F5078D-3B28-2740-91FE-65CB499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282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7EA3AB-E6DC-E047-B085-B3F315866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724" y="1103818"/>
            <a:ext cx="7692067" cy="1118596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00A3B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 dirty="0"/>
              <a:t>Kirjoita otsikko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3EFDA9-E033-AC41-A3AB-BBA9AC9916F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1724" y="2455101"/>
            <a:ext cx="9526074" cy="3721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 dirty="0"/>
              <a:t>Tekstiä</a:t>
            </a:r>
          </a:p>
          <a:p>
            <a:pPr lvl="1"/>
            <a:r>
              <a:rPr lang="fi-FI" noProof="0" dirty="0"/>
              <a:t>Tekstiä</a:t>
            </a:r>
          </a:p>
          <a:p>
            <a:pPr lvl="2"/>
            <a:r>
              <a:rPr lang="fi-FI" noProof="0" dirty="0"/>
              <a:t>Tekstiä</a:t>
            </a:r>
          </a:p>
          <a:p>
            <a:pPr lvl="3"/>
            <a:r>
              <a:rPr lang="fi-FI" noProof="0" dirty="0"/>
              <a:t>Tekstiä</a:t>
            </a:r>
          </a:p>
          <a:p>
            <a:pPr lvl="4"/>
            <a:r>
              <a:rPr lang="fi-FI" noProof="0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70666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dia –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57298D2-192F-4640-8BEB-EB5DABB39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3557" y="0"/>
            <a:ext cx="4088443" cy="3061297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2F94B27-03AC-2E4B-843C-675D5E0F36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" y="136679"/>
            <a:ext cx="1984680" cy="527902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9F5078D-3B28-2740-91FE-65CB4995A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282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670073-D8B1-8D4C-B069-CE22E22D28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1724" y="1103818"/>
            <a:ext cx="7692067" cy="1118596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EB526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 dirty="0"/>
              <a:t>Kirjoita otsikko tähän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AFD957-9A81-CD45-A3D3-416D3B19313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51724" y="2455101"/>
            <a:ext cx="9526074" cy="3721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 dirty="0"/>
              <a:t>Tekstiä</a:t>
            </a:r>
          </a:p>
          <a:p>
            <a:pPr lvl="1"/>
            <a:r>
              <a:rPr lang="fi-FI" noProof="0" dirty="0"/>
              <a:t>Tekstiä</a:t>
            </a:r>
          </a:p>
          <a:p>
            <a:pPr lvl="2"/>
            <a:r>
              <a:rPr lang="fi-FI" noProof="0" dirty="0"/>
              <a:t>Tekstiä</a:t>
            </a:r>
          </a:p>
          <a:p>
            <a:pPr lvl="3"/>
            <a:r>
              <a:rPr lang="fi-FI" noProof="0" dirty="0"/>
              <a:t>Tekstiä</a:t>
            </a:r>
          </a:p>
          <a:p>
            <a:pPr lvl="4"/>
            <a:r>
              <a:rPr lang="fi-FI" noProof="0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149350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tsikkodia – vadelma">
    <p:bg>
      <p:bgPr>
        <a:solidFill>
          <a:srgbClr val="EB52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1AEB7754-CBEB-F84A-B44A-AAF68107BE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0800" y="0"/>
            <a:ext cx="1981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5B7694-6E2C-EB4B-BA38-6BFCD752F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311" y="1117741"/>
            <a:ext cx="8593377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/>
              <a:t>Kirjoita pääotsikko tähän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0CED7-9952-244B-AD39-24E567BB5A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9311" y="4201157"/>
            <a:ext cx="85933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Kirjoita alaotsikko tai täsmennys tähän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B2E3B-F9BD-C74A-93BC-1747DE5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94BDF23F-5059-1C4D-B73E-BD9A27C20C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56" y="5195209"/>
            <a:ext cx="2392471" cy="167531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483EB15-1FD5-094A-9F2D-32F0442E50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" y="136679"/>
            <a:ext cx="1984679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44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– pilvipouta">
    <p:bg>
      <p:bgPr>
        <a:solidFill>
          <a:srgbClr val="00A3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B2E3B-F9BD-C74A-93BC-1747DE5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B13A96D1-F9CD-2E44-A979-E7861595C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526"/>
            <a:ext cx="19812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FB29AD-CCC4-614D-9B00-FE4A93B4B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311" y="1117741"/>
            <a:ext cx="8593377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1"/>
              <a:t>Kirjoita pääotsikko tähän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FDA40C-C835-8A4B-81DD-A3DB92AF8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9311" y="4201157"/>
            <a:ext cx="85933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Kirjoita alaotsikko tai täsmennys tähän</a:t>
            </a:r>
          </a:p>
        </p:txBody>
      </p:sp>
      <p:pic>
        <p:nvPicPr>
          <p:cNvPr id="15" name="Picture 14" descr="A picture containing gear&#10;&#10;Description automatically generated">
            <a:extLst>
              <a:ext uri="{FF2B5EF4-FFF2-40B4-BE49-F238E27FC236}">
                <a16:creationId xmlns:a16="http://schemas.microsoft.com/office/drawing/2014/main" id="{FCC5135E-D968-CA44-A06B-42A8D6F3B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358" y="5461348"/>
            <a:ext cx="1778798" cy="1409178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81165E6A-3925-2444-A3B7-A5CB463E32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" y="136679"/>
            <a:ext cx="1984679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– mustikka">
    <p:bg>
      <p:bgPr>
        <a:solidFill>
          <a:srgbClr val="1A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B2E3B-F9BD-C74A-93BC-1747DE5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B13A96D1-F9CD-2E44-A979-E7861595CE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V="1">
            <a:off x="2438400" y="2438400"/>
            <a:ext cx="19812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7FB29AD-CCC4-614D-9B00-FE4A93B4B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9311" y="1117741"/>
            <a:ext cx="8593377" cy="285273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1"/>
              <a:t>Kirjoita pääotsikko tähän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4FDA40C-C835-8A4B-81DD-A3DB92AF83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99311" y="4201157"/>
            <a:ext cx="8593378" cy="15001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Kirjoita alaotsikko tai täsmennys tähän</a:t>
            </a:r>
          </a:p>
        </p:txBody>
      </p:sp>
      <p:pic>
        <p:nvPicPr>
          <p:cNvPr id="7" name="Picture 6" descr="A picture containing gear&#10;&#10;Description automatically generated">
            <a:extLst>
              <a:ext uri="{FF2B5EF4-FFF2-40B4-BE49-F238E27FC236}">
                <a16:creationId xmlns:a16="http://schemas.microsoft.com/office/drawing/2014/main" id="{F881682F-3455-2141-98D9-D92FC3964F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9980705" y="-5002"/>
            <a:ext cx="1778798" cy="1409178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30153BC-0528-BE4E-BA6D-CFA52D23A3A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786" y="136679"/>
            <a:ext cx="1984679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4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705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&amp; teksti – must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E62260B-4DDD-6541-BC43-33B0CCBC3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3358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i-FI" dirty="0"/>
              <a:t>Lataa kuva klikkaamalla </a:t>
            </a:r>
            <a:br>
              <a:rPr lang="fi-FI" dirty="0"/>
            </a:br>
            <a:r>
              <a:rPr lang="fi-FI" dirty="0"/>
              <a:t>TÄTÄ </a:t>
            </a:r>
            <a:br>
              <a:rPr lang="fi-FI" dirty="0"/>
            </a:br>
            <a:r>
              <a:rPr lang="fi-FI" dirty="0"/>
              <a:t>tai pudottamalla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9D088-FD6A-AE4D-9D40-65FAC6092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7676" y="1103818"/>
            <a:ext cx="6456122" cy="1118596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1A4282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/>
              <a:t>Kirjoita otsikko tähän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07463-5840-8F41-990D-1A519FEE9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7676" y="2455101"/>
            <a:ext cx="6456123" cy="3721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/>
              <a:t>Tekstiä</a:t>
            </a:r>
          </a:p>
          <a:p>
            <a:pPr lvl="1"/>
            <a:r>
              <a:rPr lang="fi-FI" noProof="0"/>
              <a:t>Tekstiä</a:t>
            </a:r>
          </a:p>
          <a:p>
            <a:pPr lvl="2"/>
            <a:r>
              <a:rPr lang="fi-FI" noProof="0"/>
              <a:t>Tekstiä</a:t>
            </a:r>
          </a:p>
          <a:p>
            <a:pPr lvl="3"/>
            <a:r>
              <a:rPr lang="fi-FI" noProof="0"/>
              <a:t>Tekstiä</a:t>
            </a:r>
          </a:p>
          <a:p>
            <a:pPr lvl="4"/>
            <a:r>
              <a:rPr lang="fi-FI" noProof="0"/>
              <a:t>Tekstiä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7DCC47-ED94-7B47-86F5-70A563C4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282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38EDDF2-1806-E643-A1E9-CF4D073047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534" y="149761"/>
            <a:ext cx="1984680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93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&amp; teksti – pilvipo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E62260B-4DDD-6541-BC43-33B0CCBC3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3358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i-FI" dirty="0"/>
              <a:t>Lataa kuva klikkaamalla </a:t>
            </a:r>
            <a:br>
              <a:rPr lang="fi-FI" dirty="0"/>
            </a:br>
            <a:r>
              <a:rPr lang="fi-FI" dirty="0"/>
              <a:t>TÄTÄ </a:t>
            </a:r>
            <a:br>
              <a:rPr lang="fi-FI" dirty="0"/>
            </a:br>
            <a:r>
              <a:rPr lang="fi-FI" dirty="0"/>
              <a:t>tai pudottamalla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9D088-FD6A-AE4D-9D40-65FAC6092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7676" y="1103818"/>
            <a:ext cx="6456122" cy="1118596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00A3B8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/>
              <a:t>Kirjoita otsikko tähän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07463-5840-8F41-990D-1A519FEE9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7676" y="2455101"/>
            <a:ext cx="6456123" cy="3721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/>
              <a:t>Tekstiä</a:t>
            </a:r>
          </a:p>
          <a:p>
            <a:pPr lvl="1"/>
            <a:r>
              <a:rPr lang="fi-FI" noProof="0"/>
              <a:t>Tekstiä</a:t>
            </a:r>
          </a:p>
          <a:p>
            <a:pPr lvl="2"/>
            <a:r>
              <a:rPr lang="fi-FI" noProof="0"/>
              <a:t>Tekstiä</a:t>
            </a:r>
          </a:p>
          <a:p>
            <a:pPr lvl="3"/>
            <a:r>
              <a:rPr lang="fi-FI" noProof="0"/>
              <a:t>Tekstiä</a:t>
            </a:r>
          </a:p>
          <a:p>
            <a:pPr lvl="4"/>
            <a:r>
              <a:rPr lang="fi-FI" noProof="0"/>
              <a:t>Tekstiä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7DCC47-ED94-7B47-86F5-70A563C4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282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37B856B-A5C4-FC42-AF4A-E30794C043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534" y="149761"/>
            <a:ext cx="1984680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&amp; teksti – vad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E62260B-4DDD-6541-BC43-33B0CCBC3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33589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fi-FI" dirty="0"/>
              <a:t>Lataa kuva klikkaamalla </a:t>
            </a:r>
            <a:br>
              <a:rPr lang="fi-FI" dirty="0"/>
            </a:br>
            <a:r>
              <a:rPr lang="fi-FI" dirty="0"/>
              <a:t>TÄTÄ </a:t>
            </a:r>
            <a:br>
              <a:rPr lang="fi-FI" dirty="0"/>
            </a:br>
            <a:r>
              <a:rPr lang="fi-FI" dirty="0"/>
              <a:t>tai pudottamalla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A9D088-FD6A-AE4D-9D40-65FAC60927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7676" y="1103818"/>
            <a:ext cx="6456122" cy="1118596"/>
          </a:xfrm>
          <a:prstGeom prst="rect">
            <a:avLst/>
          </a:prstGeom>
        </p:spPr>
        <p:txBody>
          <a:bodyPr anchor="b"/>
          <a:lstStyle>
            <a:lvl1pPr>
              <a:defRPr b="1" i="0">
                <a:solidFill>
                  <a:srgbClr val="EB526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fi-FI" noProof="0"/>
              <a:t>Kirjoita otsikko tähän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907463-5840-8F41-990D-1A519FEE979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7676" y="2455101"/>
            <a:ext cx="6456123" cy="372186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i-FI" noProof="0"/>
              <a:t>Tekstiä</a:t>
            </a:r>
          </a:p>
          <a:p>
            <a:pPr lvl="1"/>
            <a:r>
              <a:rPr lang="fi-FI" noProof="0"/>
              <a:t>Tekstiä</a:t>
            </a:r>
          </a:p>
          <a:p>
            <a:pPr lvl="2"/>
            <a:r>
              <a:rPr lang="fi-FI" noProof="0"/>
              <a:t>Tekstiä</a:t>
            </a:r>
          </a:p>
          <a:p>
            <a:pPr lvl="3"/>
            <a:r>
              <a:rPr lang="fi-FI" noProof="0"/>
              <a:t>Tekstiä</a:t>
            </a:r>
          </a:p>
          <a:p>
            <a:pPr lvl="4"/>
            <a:r>
              <a:rPr lang="fi-FI" noProof="0"/>
              <a:t>Tekstiä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97DCC47-ED94-7B47-86F5-70A563C43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481" y="6318772"/>
            <a:ext cx="9196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A4282"/>
                </a:solidFill>
              </a:defRPr>
            </a:lvl1pPr>
          </a:lstStyle>
          <a:p>
            <a:fld id="{5CB7A3FE-F62E-F94B-BE7E-917CD63ECDA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470FB44-01A6-2A47-B8C4-25882BC236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534" y="149761"/>
            <a:ext cx="1984680" cy="52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15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511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31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18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8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6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3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32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091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07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96189" y="642294"/>
            <a:ext cx="9908423" cy="4184229"/>
          </a:xfrm>
        </p:spPr>
        <p:txBody>
          <a:bodyPr>
            <a:normAutofit/>
          </a:bodyPr>
          <a:lstStyle/>
          <a:p>
            <a:r>
              <a:rPr lang="fi-FI" sz="9600" dirty="0"/>
              <a:t>TERVETULOA KOULULLE!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flipV="1">
            <a:off x="2589213" y="5903662"/>
            <a:ext cx="8915399" cy="59256"/>
          </a:xfrm>
        </p:spPr>
        <p:txBody>
          <a:bodyPr>
            <a:normAutofit fontScale="25000" lnSpcReduction="20000"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624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242596"/>
            <a:ext cx="8911687" cy="1662404"/>
          </a:xfrm>
        </p:spPr>
        <p:txBody>
          <a:bodyPr>
            <a:normAutofit fontScale="90000"/>
          </a:bodyPr>
          <a:lstStyle/>
          <a:p>
            <a:r>
              <a:rPr lang="fi-FI" sz="4800" dirty="0"/>
              <a:t>Vanhempain yhteistyöryhmä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59673" y="1725105"/>
            <a:ext cx="10144939" cy="4899629"/>
          </a:xfrm>
        </p:spPr>
        <p:txBody>
          <a:bodyPr>
            <a:normAutofit/>
          </a:bodyPr>
          <a:lstStyle/>
          <a:p>
            <a:r>
              <a:rPr lang="fi-FI" sz="4400" dirty="0"/>
              <a:t>Vanhempien ääni koulussa: 6 vanhempaa mukana: mm. kännykkäsopimus, jättöpaikka</a:t>
            </a:r>
          </a:p>
          <a:p>
            <a:r>
              <a:rPr lang="fi-FI" sz="4400" dirty="0"/>
              <a:t>Yhteistyö; kokoontuu 2-4x vuosi</a:t>
            </a:r>
          </a:p>
          <a:p>
            <a:r>
              <a:rPr lang="fi-FI" sz="4400" dirty="0"/>
              <a:t>Uudet jäsenet tervetuloa! Yhteys luokanopeen tai rehtoriin</a:t>
            </a:r>
          </a:p>
        </p:txBody>
      </p:sp>
    </p:spTree>
    <p:extLst>
      <p:ext uri="{BB962C8B-B14F-4D97-AF65-F5344CB8AC3E}">
        <p14:creationId xmlns:p14="http://schemas.microsoft.com/office/powerpoint/2010/main" val="379471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168442"/>
            <a:ext cx="8911687" cy="1395663"/>
          </a:xfrm>
        </p:spPr>
        <p:txBody>
          <a:bodyPr>
            <a:normAutofit/>
          </a:bodyPr>
          <a:lstStyle/>
          <a:p>
            <a:r>
              <a:rPr lang="fi-FI" sz="4800" dirty="0"/>
              <a:t>Pari arkista toivetta </a:t>
            </a:r>
            <a:r>
              <a:rPr lang="fi-FI" sz="4800" dirty="0">
                <a:sym typeface="Wingdings" panose="05000000000000000000" pitchFamily="2" charset="2"/>
              </a:rPr>
              <a:t></a:t>
            </a: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09816" y="1208599"/>
            <a:ext cx="10494796" cy="4702624"/>
          </a:xfrm>
        </p:spPr>
        <p:txBody>
          <a:bodyPr>
            <a:normAutofit/>
          </a:bodyPr>
          <a:lstStyle/>
          <a:p>
            <a:r>
              <a:rPr lang="fi-FI" sz="3200" dirty="0"/>
              <a:t>Jos oppilas kotiin tulessaan kertoo koulupäivästä jotain, mikä jää askarruttamaan, niin tarkista asia luokanopelta tai muulta aikuiselta.</a:t>
            </a:r>
          </a:p>
          <a:p>
            <a:r>
              <a:rPr lang="fi-FI" sz="3200" dirty="0"/>
              <a:t>Kurkkaa Wilmaan ja oppilaan reppuun säännöllisesti</a:t>
            </a:r>
          </a:p>
          <a:p>
            <a:r>
              <a:rPr lang="fi-FI" sz="3200" dirty="0"/>
              <a:t>Kiinnostuksellasi lapsen koulun käyntiä kohtaan on suuri merkitys lapselle.</a:t>
            </a:r>
          </a:p>
        </p:txBody>
      </p:sp>
    </p:spTree>
    <p:extLst>
      <p:ext uri="{BB962C8B-B14F-4D97-AF65-F5344CB8AC3E}">
        <p14:creationId xmlns:p14="http://schemas.microsoft.com/office/powerpoint/2010/main" val="3468253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-1"/>
            <a:ext cx="8911687" cy="1677726"/>
          </a:xfrm>
        </p:spPr>
        <p:txBody>
          <a:bodyPr>
            <a:normAutofit/>
          </a:bodyPr>
          <a:lstStyle/>
          <a:p>
            <a:r>
              <a:rPr lang="fi-FI" dirty="0"/>
              <a:t>KOULUYHTEISÖN KOKOONPANO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1789043"/>
            <a:ext cx="8915400" cy="506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Keskustan oppilaita 324, joista 1. luokalla 37</a:t>
            </a:r>
            <a:br>
              <a:rPr lang="fi-FI" sz="3600" dirty="0"/>
            </a:br>
            <a:r>
              <a:rPr lang="fi-FI" sz="3600" dirty="0"/>
              <a:t>opettajia 21 ja ohjaajia 5</a:t>
            </a:r>
          </a:p>
          <a:p>
            <a:pPr marL="0" indent="0">
              <a:buNone/>
            </a:pPr>
            <a:r>
              <a:rPr lang="fi-FI" sz="3600" dirty="0"/>
              <a:t>Svenska </a:t>
            </a:r>
            <a:r>
              <a:rPr lang="fi-FI" sz="3600" dirty="0" err="1"/>
              <a:t>skolanissa</a:t>
            </a:r>
            <a:r>
              <a:rPr lang="fi-FI" sz="3600" dirty="0"/>
              <a:t> oppilaita 16, joista 1.luokalla 3</a:t>
            </a:r>
            <a:br>
              <a:rPr lang="fi-FI" sz="3600" dirty="0"/>
            </a:br>
            <a:r>
              <a:rPr lang="fi-FI" sz="3600" dirty="0"/>
              <a:t>opettajia 2</a:t>
            </a:r>
            <a:br>
              <a:rPr lang="fi-FI" sz="2400" dirty="0"/>
            </a:b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TERVETULOA KAIKKI UUSIEN OPPILAIDEN VANHEMMAT!</a:t>
            </a:r>
          </a:p>
        </p:txBody>
      </p:sp>
    </p:spTree>
    <p:extLst>
      <p:ext uri="{BB962C8B-B14F-4D97-AF65-F5344CB8AC3E}">
        <p14:creationId xmlns:p14="http://schemas.microsoft.com/office/powerpoint/2010/main" val="175724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634736-17D9-46F7-DF2F-2553F01D8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000" dirty="0"/>
              <a:t>Painopisteitä </a:t>
            </a:r>
            <a:r>
              <a:rPr lang="fi-FI" sz="4000"/>
              <a:t>lukuvuonna 2024-2025</a:t>
            </a:r>
            <a:endParaRPr lang="fi-FI" sz="4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9350A6D-169B-B639-4963-D43A5701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536466"/>
            <a:ext cx="8915400" cy="3979744"/>
          </a:xfrm>
        </p:spPr>
        <p:txBody>
          <a:bodyPr>
            <a:noAutofit/>
          </a:bodyPr>
          <a:lstStyle/>
          <a:p>
            <a:r>
              <a:rPr lang="fi-FI" sz="3200" dirty="0"/>
              <a:t>Kaupungin yhteiset: hyvinvoinnin lisääminen ja digitaidot</a:t>
            </a:r>
            <a:br>
              <a:rPr lang="fi-FI" sz="3200" dirty="0"/>
            </a:br>
            <a:r>
              <a:rPr lang="fi-FI" sz="3200" dirty="0"/>
              <a:t>- koululla on oma digitutor</a:t>
            </a:r>
          </a:p>
          <a:p>
            <a:r>
              <a:rPr lang="fi-FI" sz="3200" dirty="0"/>
              <a:t>Koulun tasolla: yhteisöllisyys (=sosiaaliset taidot/kaveritaidot, ystävällinen puhe) ja psyykkinen hyvinvointi</a:t>
            </a:r>
            <a:br>
              <a:rPr lang="fi-FI" sz="3200" dirty="0"/>
            </a:b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61060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115910"/>
            <a:ext cx="8911687" cy="1442434"/>
          </a:xfrm>
        </p:spPr>
        <p:txBody>
          <a:bodyPr/>
          <a:lstStyle/>
          <a:p>
            <a:r>
              <a:rPr lang="fi-FI" dirty="0"/>
              <a:t>Oppilaiden poissaoloista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486894" y="628154"/>
            <a:ext cx="10017718" cy="5875678"/>
          </a:xfrm>
        </p:spPr>
        <p:txBody>
          <a:bodyPr>
            <a:normAutofit/>
          </a:bodyPr>
          <a:lstStyle/>
          <a:p>
            <a:r>
              <a:rPr lang="fi-FI" sz="2400" dirty="0"/>
              <a:t>Opetuksen järjestäjällä velvollisuus seurata: </a:t>
            </a:r>
            <a:r>
              <a:rPr lang="fi-FI" sz="2400" dirty="0" err="1"/>
              <a:t>Pol</a:t>
            </a:r>
            <a:r>
              <a:rPr lang="fi-FI" sz="2400" dirty="0"/>
              <a:t> 26§</a:t>
            </a:r>
          </a:p>
          <a:p>
            <a:r>
              <a:rPr lang="fi-FI" sz="2400" dirty="0"/>
              <a:t>Tieto opelle ennen koulupäivän alkua; erit. ruokavaliot ruokalaan tekstiviestillä: 02061 54085</a:t>
            </a:r>
          </a:p>
          <a:p>
            <a:r>
              <a:rPr lang="fi-FI" sz="2400" dirty="0"/>
              <a:t>Hammaslääkärikäynnit yms. tieto opelle</a:t>
            </a:r>
          </a:p>
          <a:p>
            <a:r>
              <a:rPr lang="fi-FI" sz="2400" dirty="0"/>
              <a:t>Oppilashuoltolaki velvoittaa puuttumaan poissaoloihin ennalta kuvatun toimintamallin mukaisesti. -&gt; </a:t>
            </a:r>
            <a:r>
              <a:rPr lang="fi-FI" sz="2400" dirty="0" err="1"/>
              <a:t>Pedanetsivuilla</a:t>
            </a:r>
            <a:endParaRPr lang="fi-FI" sz="2400" dirty="0"/>
          </a:p>
          <a:p>
            <a:r>
              <a:rPr lang="fi-FI" sz="2400" dirty="0"/>
              <a:t>Luokanope on yhteydessä kotiin, kun poissaoloja on kertynyt kahden –kolmen viikon oppituntien määrä, kun 3-4 viikon verran, niin koolle palaveri/puhelinkeskustelu, johon osallistuu joku oppilashuoltoryhmän jäsen esim. terveydenhoitaja tai kuraattori luokanopettajan lisäksi</a:t>
            </a:r>
          </a:p>
          <a:p>
            <a:r>
              <a:rPr lang="fi-FI" sz="2400" dirty="0"/>
              <a:t>Tavoitteena vähentää poissaoloja ja varmistaa tarvittava tuki oppilaalle 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656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20"/>
          <p:cNvSpPr txBox="1"/>
          <p:nvPr/>
        </p:nvSpPr>
        <p:spPr>
          <a:xfrm>
            <a:off x="284941" y="132581"/>
            <a:ext cx="4679367" cy="8634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Oppivelvollisen huoltajan on huolehdittava siitä, että oppivelvollinen suorittaa oppivelvollisuuden (Oppivelvollisuuslaki, 9 §).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Opetuksen järjestäjän tulee ennaltaehkäistä perusopetukseen osallistuvan oppilaan poissaoloja sekä seurata ja puuttua niihin suunnitelmallisesti. Opettajalla on lainmukainen velvoite puuttua oppilaan poissaoloihin (</a:t>
            </a:r>
            <a:r>
              <a:rPr kumimoji="0" lang="fi-FI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</a:t>
            </a: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26§).</a:t>
            </a:r>
          </a:p>
        </p:txBody>
      </p:sp>
      <p:sp>
        <p:nvSpPr>
          <p:cNvPr id="7" name="Tekstiruutu 1"/>
          <p:cNvSpPr txBox="1"/>
          <p:nvPr/>
        </p:nvSpPr>
        <p:spPr>
          <a:xfrm>
            <a:off x="141207" y="2325879"/>
            <a:ext cx="2177478" cy="376056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Lisätään yhteisöllisen opiskeluhuollon keinoin oppilaiden hyvinvointia, osallisuutta, luokkaan ja ryhmään kuulumista sekä yhteisöllisyyttä.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Vahvistetaan sujuvaa yhteistyötä kodin ja koulun välillä.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 seuraa systemaattisesti ja jatkuvasti oppilaiden poissaoloja.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 merkitsee poissaolot Wilmaan heti, viimeistään koulupäivän loppuun mennessä.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41207" y="1938528"/>
            <a:ext cx="2177478" cy="387351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Ennaltaehkäisevä toiminta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iruutu 12"/>
          <p:cNvSpPr txBox="1"/>
          <p:nvPr/>
        </p:nvSpPr>
        <p:spPr>
          <a:xfrm rot="10800000" flipV="1">
            <a:off x="141207" y="6157132"/>
            <a:ext cx="11814927" cy="214956"/>
          </a:xfrm>
          <a:prstGeom prst="rect">
            <a:avLst/>
          </a:prstGeom>
          <a:solidFill>
            <a:schemeClr val="lt1"/>
          </a:solidFill>
          <a:ln w="12700">
            <a:solidFill>
              <a:prstClr val="black"/>
            </a:solidFill>
            <a:prstDash val="sysDot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TIIVIS YHTEISTYÖ OPPILAAN JA HUOLTAJAN KANSSA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kstiruutu 18"/>
          <p:cNvSpPr txBox="1"/>
          <p:nvPr/>
        </p:nvSpPr>
        <p:spPr>
          <a:xfrm>
            <a:off x="141207" y="6442778"/>
            <a:ext cx="11814927" cy="233466"/>
          </a:xfrm>
          <a:prstGeom prst="rect">
            <a:avLst/>
          </a:prstGeom>
          <a:solidFill>
            <a:sysClr val="window" lastClr="FFFFFF"/>
          </a:solidFill>
          <a:ln w="6350">
            <a:solidFill>
              <a:srgbClr val="00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 tarkentaa poissaoloihin puuttumisen prosessin, seurannan ja vastuut koulun lukuvuosisuunnitelmassa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1" name="Tekstiruutu 6"/>
          <p:cNvSpPr txBox="1"/>
          <p:nvPr/>
        </p:nvSpPr>
        <p:spPr>
          <a:xfrm>
            <a:off x="2548695" y="1861226"/>
            <a:ext cx="2185603" cy="4217534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Oppilaan poissaolosta herää huoli kotona / koulussa: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Huoltaja ilmoittaa poissaolosta koululle heti ensimmäisenä poissaolo päivänä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Huoltajille ilmoitetaan luvattomasta poissaolosta viipymättä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 keskustelee asiasta oppilaan kanssa, on yhteydessä huoltajiin ja sopii yhteydenotosta opiskeluhuollonpalveluiden ammattilaisiin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Opettaja konsultoi tarvittaessa sosiaalihuollon asiakasneuvontaa tai tekee yhteydenoton / lastensuojeluilmoituksen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Tekstiruutu 8"/>
          <p:cNvSpPr txBox="1"/>
          <p:nvPr/>
        </p:nvSpPr>
        <p:spPr>
          <a:xfrm>
            <a:off x="2548695" y="1475549"/>
            <a:ext cx="2185603" cy="387351"/>
          </a:xfrm>
          <a:prstGeom prst="rect">
            <a:avLst/>
          </a:prstGeom>
          <a:solidFill>
            <a:schemeClr val="bg1"/>
          </a:solidFill>
          <a:ln w="19050">
            <a:solidFill>
              <a:srgbClr val="FFFF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Huoli puheeksi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iruutu 5"/>
          <p:cNvSpPr txBox="1"/>
          <p:nvPr/>
        </p:nvSpPr>
        <p:spPr>
          <a:xfrm>
            <a:off x="9735511" y="457593"/>
            <a:ext cx="2177478" cy="553331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Koulu on selvittänyt poissaolojen syitä omalta osaltaan ja järjestänyt koulun tukitoimia monipuolisesti.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Mikäli tehdyt toimenpiteet eivät auta ja poissaoloja on siitä huolimatta jatkuvasti / runsaasti, tehdään ensisijaisesti sosiaalihuoltolain mukainen yhteydenotto yhdessä huoltajan kanssa tai lastensuojeluilmoitus.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Lastensuojeluilmoituksen pohjana on huoli poissaolojen aiheuttamasta syrjäytymisriskistä ja normaalin kehityksen sekä koulunkäynnin vaarantumisesta. Ilmoituksessa mainitaan koulussa jo tehdyt kartoitukset, tukitoimet ja huoltajan kanssa tehty yhteistyö.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Sovitaan seurantapalaverin ajankohta ja vastuuhenkilöt oppilaan asioissa. </a:t>
            </a:r>
          </a:p>
        </p:txBody>
      </p:sp>
      <p:sp>
        <p:nvSpPr>
          <p:cNvPr id="14" name="Tekstiruutu 3"/>
          <p:cNvSpPr txBox="1"/>
          <p:nvPr/>
        </p:nvSpPr>
        <p:spPr>
          <a:xfrm>
            <a:off x="4958863" y="995981"/>
            <a:ext cx="2184845" cy="50904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Vahvistetaan yhteistyötä. Opettaja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selvittää oppilaan tilannetta huoltajan ja oppilaan kanssa sekä tekee yhteistyötä opiskeluhuollonpalveluiden työntekijöiden kanssa.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Muodostetaan oppilaan / huoltajan suostumukseen perustuva monialainen asiantuntijaryhmä 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Sovitaan kokonaistilanteen ja poissaolojen syiden kartoittamisesta erilaisten arviointimenetelmien avulla 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Suunnitellaan koulun sekä muiden toimijoiden tukitoimet ja vastuut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Sovitaan yksilöllisesti poissaolojen kohdennetusta seurannasta 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Konsultoidaan tarvittaessa sosiaalihuollon asiakasneuvontaa tai tehdään yhteydenotto / lastensuojeluilmoitus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kstiruutu 9"/>
          <p:cNvSpPr txBox="1"/>
          <p:nvPr/>
        </p:nvSpPr>
        <p:spPr>
          <a:xfrm>
            <a:off x="4966923" y="598995"/>
            <a:ext cx="2179614" cy="396986"/>
          </a:xfrm>
          <a:prstGeom prst="rect">
            <a:avLst/>
          </a:prstGeom>
          <a:solidFill>
            <a:schemeClr val="bg1"/>
          </a:solidFill>
          <a:ln w="19050">
            <a:solidFill>
              <a:srgbClr val="FF66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Poissaoloja 30 tuntia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kstiruutu 3"/>
          <p:cNvSpPr txBox="1"/>
          <p:nvPr/>
        </p:nvSpPr>
        <p:spPr>
          <a:xfrm>
            <a:off x="7349802" y="797488"/>
            <a:ext cx="2184845" cy="528895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Tehdään yhteistyötä monialaisen asiantuntijaryhmän jäsenten sekä muiden tarvittavien verkostojen kanssa,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mikäli se on käynnistynyt oppilaan / huoltajan suostumuksella.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Vahvistetaan tarvittavia tukitoimia.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Sovitaan yhdessä: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Miten oppilaan tilanteen etenemistä seurataan ja kuka siitä miltäkin osin vastaa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Seurantapalaverin ajankohta ja vastuuhenkilöt </a:t>
            </a:r>
          </a:p>
          <a:p>
            <a:pPr marL="180340" marR="0" lvl="0" indent="-18034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80340" algn="l"/>
              </a:tabLst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Konsultoidaan tarvittaessa sosiaalihuollon asiakasneuvontaa tai tehdään yhteydenotto / lastensuojeluilmoitus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180340" algn="l"/>
              </a:tabLst>
              <a:defRPr/>
            </a:pPr>
            <a:endParaRPr kumimoji="0" lang="fi-FI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kstiruutu 10"/>
          <p:cNvSpPr txBox="1"/>
          <p:nvPr/>
        </p:nvSpPr>
        <p:spPr>
          <a:xfrm>
            <a:off x="7349802" y="394777"/>
            <a:ext cx="2184845" cy="402711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Poissaoloja 50 tuntia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kstiruutu 11"/>
          <p:cNvSpPr txBox="1"/>
          <p:nvPr/>
        </p:nvSpPr>
        <p:spPr>
          <a:xfrm>
            <a:off x="9735511" y="83434"/>
            <a:ext cx="2177478" cy="389346"/>
          </a:xfrm>
          <a:prstGeom prst="rect">
            <a:avLst/>
          </a:prstGeom>
          <a:solidFill>
            <a:schemeClr val="bg1"/>
          </a:solidFill>
          <a:ln w="19050">
            <a:solidFill>
              <a:srgbClr val="FF33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Poissaoloja 70 tuntia</a:t>
            </a: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7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115910"/>
            <a:ext cx="8911687" cy="1468191"/>
          </a:xfrm>
        </p:spPr>
        <p:txBody>
          <a:bodyPr>
            <a:normAutofit/>
          </a:bodyPr>
          <a:lstStyle/>
          <a:p>
            <a:r>
              <a:rPr lang="fi-FI" sz="4400" dirty="0"/>
              <a:t>Koulumatkoista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1243262"/>
            <a:ext cx="8915400" cy="5398169"/>
          </a:xfrm>
        </p:spPr>
        <p:txBody>
          <a:bodyPr>
            <a:normAutofit/>
          </a:bodyPr>
          <a:lstStyle/>
          <a:p>
            <a:r>
              <a:rPr lang="fi-FI" sz="3200" dirty="0"/>
              <a:t>Rohkaisemme kulkemaan jalan tai pyörällä, kypäränkäyttösopimus</a:t>
            </a:r>
          </a:p>
          <a:p>
            <a:r>
              <a:rPr lang="fi-FI" sz="3200" dirty="0"/>
              <a:t>Pyörän valot ja heijastimet sekä lukitus!!</a:t>
            </a:r>
          </a:p>
          <a:p>
            <a:r>
              <a:rPr lang="fi-FI" sz="3200" dirty="0"/>
              <a:t>Jos oppilas kuljetaan autolla, niin Kalliosuojan parkkipaikka/liikenneympyrä</a:t>
            </a:r>
          </a:p>
          <a:p>
            <a:r>
              <a:rPr lang="fi-FI" sz="3200" dirty="0"/>
              <a:t>Mäenpäänkujan pääty varattu koulutakseille</a:t>
            </a:r>
          </a:p>
          <a:p>
            <a:r>
              <a:rPr lang="fi-FI" sz="3200" dirty="0"/>
              <a:t>Mäenpääntiellä pysähtymiskielto koulun kohdalla Sairaalanmäeltä päin tultaessa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869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13" y="954239"/>
            <a:ext cx="10860087" cy="6248400"/>
          </a:xfrm>
        </p:spPr>
      </p:pic>
    </p:spTree>
    <p:extLst>
      <p:ext uri="{BB962C8B-B14F-4D97-AF65-F5344CB8AC3E}">
        <p14:creationId xmlns:p14="http://schemas.microsoft.com/office/powerpoint/2010/main" val="121207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92925" y="136358"/>
            <a:ext cx="8911687" cy="986589"/>
          </a:xfrm>
        </p:spPr>
        <p:txBody>
          <a:bodyPr>
            <a:normAutofit/>
          </a:bodyPr>
          <a:lstStyle/>
          <a:p>
            <a:r>
              <a:rPr lang="fi-FI" dirty="0"/>
              <a:t>Huoltajat ovat koulun tärkein yhteistyökumppani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593273" y="1122947"/>
            <a:ext cx="9911339" cy="55965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br>
              <a:rPr lang="fi-FI" sz="2400" dirty="0"/>
            </a:br>
            <a:r>
              <a:rPr lang="fi-FI" sz="2400" dirty="0"/>
              <a:t>    Huoltajat suhtautuvat toimintaamme hyvin myönteisesti edellisen mittauksen perusteella: keskiarvojen vaihtelu välillä   4,45-5,6</a:t>
            </a:r>
            <a:br>
              <a:rPr lang="fi-FI" sz="2400" dirty="0"/>
            </a:br>
            <a:r>
              <a:rPr lang="fi-FI" sz="2400" dirty="0"/>
              <a:t>- 33 / 38 väitteessä näkemys myönteisempi kuin verrokkiryhmällä 1-6 </a:t>
            </a:r>
            <a:r>
              <a:rPr lang="fi-FI" sz="2400" dirty="0" err="1"/>
              <a:t>lk:n</a:t>
            </a:r>
            <a:r>
              <a:rPr lang="fi-FI" sz="2400" dirty="0"/>
              <a:t> koulut (87%)</a:t>
            </a:r>
            <a:br>
              <a:rPr lang="fi-FI" sz="2400" dirty="0"/>
            </a:br>
            <a:r>
              <a:rPr lang="fi-FI" sz="2400" dirty="0"/>
              <a:t>10/38 näkemys merkittävästi myönteisempi: ero suurempi kuin 0,2 (26%)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- kaikkia opp. kannustetaan yhtä paljon 5,41/4,96</a:t>
            </a:r>
            <a:br>
              <a:rPr lang="fi-FI" sz="2400" dirty="0"/>
            </a:br>
            <a:r>
              <a:rPr lang="fi-FI" sz="2400" dirty="0"/>
              <a:t>- opettajat kohtelevat kaikkia oppilaita samalla tavalla 5,03/4,75</a:t>
            </a:r>
            <a:br>
              <a:rPr lang="fi-FI" sz="2400" dirty="0"/>
            </a:br>
            <a:r>
              <a:rPr lang="fi-FI" sz="2400" dirty="0"/>
              <a:t>- koulun aikuisilla on aikaa oppilaalle 5,29/4,93</a:t>
            </a:r>
            <a:br>
              <a:rPr lang="fi-FI" sz="2400" dirty="0"/>
            </a:br>
            <a:r>
              <a:rPr lang="fi-FI" sz="2400" dirty="0"/>
              <a:t>- erilaisuuden hyväksyminen  5,41/5,19</a:t>
            </a:r>
            <a:br>
              <a:rPr lang="fi-FI" sz="2400" dirty="0"/>
            </a:br>
            <a:r>
              <a:rPr lang="fi-FI" sz="2400" dirty="0"/>
              <a:t>- oppilashuollon palveluista tiedottaminen 5,51/5,16</a:t>
            </a:r>
            <a:br>
              <a:rPr lang="fi-FI" sz="2400" dirty="0"/>
            </a:br>
            <a:r>
              <a:rPr lang="fi-FI" sz="2400" dirty="0"/>
              <a:t>- tyytyväisyys koulun opetukseen 5,55/5,33</a:t>
            </a:r>
            <a:br>
              <a:rPr lang="fi-FI" sz="2400" dirty="0"/>
            </a:br>
            <a:r>
              <a:rPr lang="fi-FI" sz="2400" dirty="0"/>
              <a:t>- tyytyväisyys tiedottamiseen 5,55/5,32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9030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CE1CCF-19C3-0E76-DCE6-A66C76B4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54443"/>
            <a:ext cx="9603275" cy="1073425"/>
          </a:xfrm>
        </p:spPr>
        <p:txBody>
          <a:bodyPr>
            <a:normAutofit/>
          </a:bodyPr>
          <a:lstStyle/>
          <a:p>
            <a:r>
              <a:rPr lang="fi-FI" sz="4800" dirty="0" err="1"/>
              <a:t>Pedanet</a:t>
            </a:r>
            <a:endParaRPr lang="fi-FI" sz="48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C0A73A-35D4-C4A7-41BB-994A934D87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327868"/>
            <a:ext cx="9603275" cy="4138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Koulun </a:t>
            </a:r>
            <a:r>
              <a:rPr lang="fi-FI" sz="3200" dirty="0" err="1"/>
              <a:t>kotivut</a:t>
            </a:r>
            <a:r>
              <a:rPr lang="fi-FI" sz="3200" dirty="0"/>
              <a:t>: Keskustan koulu ja Svenska </a:t>
            </a:r>
            <a:r>
              <a:rPr lang="fi-FI" sz="3200" dirty="0" err="1"/>
              <a:t>skolan</a:t>
            </a:r>
            <a:endParaRPr lang="fi-FI" sz="3200" dirty="0"/>
          </a:p>
          <a:p>
            <a:pPr marL="0" indent="0">
              <a:buNone/>
            </a:pPr>
            <a:r>
              <a:rPr lang="fi-FI" sz="3200" dirty="0"/>
              <a:t>- mm. esittelyvideo</a:t>
            </a:r>
          </a:p>
          <a:p>
            <a:r>
              <a:rPr lang="fi-FI" sz="3200" dirty="0"/>
              <a:t>yleisesite, yhteystiedot</a:t>
            </a:r>
          </a:p>
          <a:p>
            <a:r>
              <a:rPr lang="fi-FI" sz="3200" dirty="0"/>
              <a:t>loma-anomukset, muuton ilmoittaminen</a:t>
            </a:r>
          </a:p>
          <a:p>
            <a:r>
              <a:rPr lang="fi-FI" sz="3200" dirty="0"/>
              <a:t>koko koulun lukujärjestykset</a:t>
            </a:r>
          </a:p>
        </p:txBody>
      </p:sp>
    </p:spTree>
    <p:extLst>
      <p:ext uri="{BB962C8B-B14F-4D97-AF65-F5344CB8AC3E}">
        <p14:creationId xmlns:p14="http://schemas.microsoft.com/office/powerpoint/2010/main" val="21981220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a">
  <a:themeElements>
    <a:clrScheme name="Gal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1156</TotalTime>
  <Words>738</Words>
  <Application>Microsoft Office PowerPoint</Application>
  <PresentationFormat>Laajakuva</PresentationFormat>
  <Paragraphs>77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Gill Sans MT</vt:lpstr>
      <vt:lpstr>Lato</vt:lpstr>
      <vt:lpstr>Lato Black</vt:lpstr>
      <vt:lpstr>Wingdings</vt:lpstr>
      <vt:lpstr>Galleria</vt:lpstr>
      <vt:lpstr>Office Theme</vt:lpstr>
      <vt:lpstr>TERVETULOA KOULULLE!</vt:lpstr>
      <vt:lpstr>KOULUYHTEISÖN KOKOONPANO</vt:lpstr>
      <vt:lpstr>Painopisteitä lukuvuonna 2024-2025</vt:lpstr>
      <vt:lpstr>Oppilaiden poissaoloista</vt:lpstr>
      <vt:lpstr>PowerPoint-esitys</vt:lpstr>
      <vt:lpstr>Koulumatkoista</vt:lpstr>
      <vt:lpstr>PowerPoint-esitys</vt:lpstr>
      <vt:lpstr>Huoltajat ovat koulun tärkein yhteistyökumppani</vt:lpstr>
      <vt:lpstr>Pedanet</vt:lpstr>
      <vt:lpstr>Vanhempain yhteistyöryhmä </vt:lpstr>
      <vt:lpstr>Pari arkista toivetta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TERVETULOA!</dc:title>
  <dc:creator>Salminen Kimmo</dc:creator>
  <cp:lastModifiedBy>Salminen Kimmo</cp:lastModifiedBy>
  <cp:revision>3</cp:revision>
  <dcterms:created xsi:type="dcterms:W3CDTF">2022-08-23T16:48:27Z</dcterms:created>
  <dcterms:modified xsi:type="dcterms:W3CDTF">2024-08-23T06:17:10Z</dcterms:modified>
</cp:coreProperties>
</file>