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1" r:id="rId9"/>
    <p:sldId id="267" r:id="rId10"/>
    <p:sldId id="260" r:id="rId11"/>
    <p:sldId id="268" r:id="rId12"/>
    <p:sldId id="262" r:id="rId13"/>
    <p:sldId id="263" r:id="rId14"/>
    <p:sldId id="264" r:id="rId15"/>
    <p:sldId id="270" r:id="rId16"/>
    <p:sldId id="271" r:id="rId1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unismäki Antti" userId="dc6dddc3-3fc5-47c5-bd0c-7b353608620e" providerId="ADAL" clId="{9F5332CD-F9D0-4C26-A8D1-3C779D08F013}"/>
    <pc:docChg chg="modSld">
      <pc:chgData name="Kaunismäki Antti" userId="dc6dddc3-3fc5-47c5-bd0c-7b353608620e" providerId="ADAL" clId="{9F5332CD-F9D0-4C26-A8D1-3C779D08F013}" dt="2026-08-25T06:30:05.579" v="205" actId="20577"/>
      <pc:docMkLst>
        <pc:docMk/>
      </pc:docMkLst>
      <pc:sldChg chg="modSp mod">
        <pc:chgData name="Kaunismäki Antti" userId="dc6dddc3-3fc5-47c5-bd0c-7b353608620e" providerId="ADAL" clId="{9F5332CD-F9D0-4C26-A8D1-3C779D08F013}" dt="2026-08-25T06:29:37.682" v="184" actId="113"/>
        <pc:sldMkLst>
          <pc:docMk/>
          <pc:sldMk cId="2330937079" sldId="257"/>
        </pc:sldMkLst>
        <pc:spChg chg="mod">
          <ac:chgData name="Kaunismäki Antti" userId="dc6dddc3-3fc5-47c5-bd0c-7b353608620e" providerId="ADAL" clId="{9F5332CD-F9D0-4C26-A8D1-3C779D08F013}" dt="2026-08-25T06:29:37.682" v="184" actId="113"/>
          <ac:spMkLst>
            <pc:docMk/>
            <pc:sldMk cId="2330937079" sldId="257"/>
            <ac:spMk id="2" creationId="{00000000-0000-0000-0000-000000000000}"/>
          </ac:spMkLst>
        </pc:spChg>
      </pc:sldChg>
      <pc:sldChg chg="modSp mod">
        <pc:chgData name="Kaunismäki Antti" userId="dc6dddc3-3fc5-47c5-bd0c-7b353608620e" providerId="ADAL" clId="{9F5332CD-F9D0-4C26-A8D1-3C779D08F013}" dt="2026-08-25T06:30:05.579" v="205" actId="20577"/>
        <pc:sldMkLst>
          <pc:docMk/>
          <pc:sldMk cId="2095438279" sldId="258"/>
        </pc:sldMkLst>
        <pc:spChg chg="mod">
          <ac:chgData name="Kaunismäki Antti" userId="dc6dddc3-3fc5-47c5-bd0c-7b353608620e" providerId="ADAL" clId="{9F5332CD-F9D0-4C26-A8D1-3C779D08F013}" dt="2026-08-25T06:30:05.579" v="205" actId="20577"/>
          <ac:spMkLst>
            <pc:docMk/>
            <pc:sldMk cId="2095438279" sldId="258"/>
            <ac:spMk id="2" creationId="{00000000-0000-0000-0000-000000000000}"/>
          </ac:spMkLst>
        </pc:spChg>
      </pc:sldChg>
      <pc:sldChg chg="modSp mod">
        <pc:chgData name="Kaunismäki Antti" userId="dc6dddc3-3fc5-47c5-bd0c-7b353608620e" providerId="ADAL" clId="{9F5332CD-F9D0-4C26-A8D1-3C779D08F013}" dt="2026-08-25T06:29:22.033" v="183" actId="20577"/>
        <pc:sldMkLst>
          <pc:docMk/>
          <pc:sldMk cId="1399826900" sldId="263"/>
        </pc:sldMkLst>
        <pc:spChg chg="mod">
          <ac:chgData name="Kaunismäki Antti" userId="dc6dddc3-3fc5-47c5-bd0c-7b353608620e" providerId="ADAL" clId="{9F5332CD-F9D0-4C26-A8D1-3C779D08F013}" dt="2026-08-25T06:29:22.033" v="183" actId="20577"/>
          <ac:spMkLst>
            <pc:docMk/>
            <pc:sldMk cId="1399826900" sldId="263"/>
            <ac:spMk id="2" creationId="{00000000-0000-0000-0000-000000000000}"/>
          </ac:spMkLst>
        </pc:spChg>
      </pc:sldChg>
      <pc:sldChg chg="modSp mod">
        <pc:chgData name="Kaunismäki Antti" userId="dc6dddc3-3fc5-47c5-bd0c-7b353608620e" providerId="ADAL" clId="{9F5332CD-F9D0-4C26-A8D1-3C779D08F013}" dt="2026-08-25T06:27:36.823" v="87" actId="255"/>
        <pc:sldMkLst>
          <pc:docMk/>
          <pc:sldMk cId="261317106" sldId="264"/>
        </pc:sldMkLst>
        <pc:spChg chg="mod">
          <ac:chgData name="Kaunismäki Antti" userId="dc6dddc3-3fc5-47c5-bd0c-7b353608620e" providerId="ADAL" clId="{9F5332CD-F9D0-4C26-A8D1-3C779D08F013}" dt="2026-08-25T06:27:36.823" v="87" actId="255"/>
          <ac:spMkLst>
            <pc:docMk/>
            <pc:sldMk cId="261317106" sldId="264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5EEE2-654E-FE49-BD85-005F2834FC5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EE9A8-617B-594C-B730-A2C79CCFC5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615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78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031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14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015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987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270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96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398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157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650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618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4CA76-3B71-48A9-91D4-4D977124511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C9C7A-F18E-4ECE-806E-B6CE4715C9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862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omaoppilaskunta.fi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solidFill>
                  <a:srgbClr val="FF0000"/>
                </a:solidFill>
                <a:latin typeface="Rubik" panose="02000604000000020004" pitchFamily="2" charset="-79"/>
                <a:cs typeface="Rubik"/>
              </a:rPr>
              <a:t>INKEROISTEN YHTENÄISKOULU</a:t>
            </a:r>
            <a:endParaRPr lang="fi-FI" dirty="0">
              <a:solidFill>
                <a:srgbClr val="FF0000"/>
              </a:solidFill>
              <a:latin typeface="Rubik" panose="02000604000000020004" pitchFamily="2" charset="-79"/>
              <a:cs typeface="Rubik" panose="02000604000000020004" pitchFamily="2" charset="-79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619500"/>
            <a:ext cx="6400800" cy="1952065"/>
          </a:xfrm>
        </p:spPr>
        <p:txBody>
          <a:bodyPr/>
          <a:lstStyle/>
          <a:p>
            <a:r>
              <a:rPr lang="fi-FI" dirty="0">
                <a:latin typeface="Rubik" panose="02000604000000020004" pitchFamily="2" charset="-79"/>
                <a:cs typeface="Rubik" panose="02000604000000020004" pitchFamily="2" charset="-79"/>
              </a:rPr>
              <a:t>OPPILASKUNTA, HALLITUS, LUOTTAMUSOPPILAS-VAALIT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633" y="4840523"/>
            <a:ext cx="2792343" cy="180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17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>
            <a:spLocks noChangeArrowheads="1"/>
          </p:cNvSpPr>
          <p:nvPr/>
        </p:nvSpPr>
        <p:spPr bwMode="auto">
          <a:xfrm>
            <a:off x="323726" y="1020792"/>
            <a:ext cx="860425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OLETKO KIINNOSTUNUT OLEMAAN OMAN LUOKKASI EDUSTAJA?</a:t>
            </a:r>
            <a:b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</a:br>
            <a:b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</a:br>
            <a:b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</a:br>
            <a:endParaRPr lang="fi-FI" altLang="fi-FI" sz="2400" b="1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KOOTAAN TAULULLE EHDOKKAIDEN NIMET</a:t>
            </a: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Jos ehdokkaita on vain 1-2, ja ehdokkaat voivat sopia, kumpi aloittaa varsinaisena edustajana,  ei äänestystä tarvita.</a:t>
            </a: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Jos ehdokkaita on useampi, mikä on toivottavaa, toteutetaan äänestys. 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76994"/>
            <a:ext cx="2587708" cy="16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26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611560" y="980728"/>
            <a:ext cx="74888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ÄÄNESTYS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200" dirty="0">
                <a:latin typeface="Rubik" panose="02000604000000020004" pitchFamily="2" charset="-79"/>
                <a:cs typeface="Rubik" panose="02000604000000020004" pitchFamily="2" charset="-79"/>
              </a:rPr>
              <a:t>Kirjoitetaan ehdokkaiden nimet taululle. </a:t>
            </a:r>
          </a:p>
          <a:p>
            <a:r>
              <a:rPr lang="fi-FI" altLang="fi-FI" sz="2200" dirty="0">
                <a:latin typeface="Rubik" panose="02000604000000020004" pitchFamily="2" charset="-79"/>
                <a:cs typeface="Rubik" panose="02000604000000020004" pitchFamily="2" charset="-79"/>
              </a:rPr>
              <a:t>Voidaan myös numeroida.</a:t>
            </a:r>
          </a:p>
          <a:p>
            <a:endParaRPr lang="fi-FI" altLang="fi-FI" sz="22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200" dirty="0">
                <a:latin typeface="Rubik" panose="02000604000000020004" pitchFamily="2" charset="-79"/>
                <a:cs typeface="Rubik" panose="02000604000000020004" pitchFamily="2" charset="-79"/>
              </a:rPr>
              <a:t>Jokainen oppilas saa yhden äänestyslapun, myös ehdokkaat. </a:t>
            </a:r>
          </a:p>
          <a:p>
            <a:endParaRPr lang="fi-FI" altLang="fi-FI" sz="22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200" dirty="0">
                <a:latin typeface="Rubik" panose="02000604000000020004" pitchFamily="2" charset="-79"/>
                <a:cs typeface="Rubik" panose="02000604000000020004" pitchFamily="2" charset="-79"/>
              </a:rPr>
              <a:t>Jokainen kirjoittaa lapulle oman valinnan mukaan ja taittaa äänestyslapun. Laput kerätään uurnaan tai laatikkoon.</a:t>
            </a:r>
          </a:p>
          <a:p>
            <a:endParaRPr lang="fi-FI" altLang="fi-FI" sz="22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200" dirty="0">
                <a:latin typeface="Rubik" panose="02000604000000020004" pitchFamily="2" charset="-79"/>
                <a:cs typeface="Rubik" panose="02000604000000020004" pitchFamily="2" charset="-79"/>
              </a:rPr>
              <a:t>Opettaja voi toimia ääntenlaskijana tai valitaan muutaman oppilaan ryhmä laskemaan äänet. </a:t>
            </a:r>
          </a:p>
          <a:p>
            <a:endParaRPr lang="fi-FI" altLang="fi-FI" sz="22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200" dirty="0">
                <a:latin typeface="Rubik" panose="02000604000000020004" pitchFamily="2" charset="-79"/>
                <a:cs typeface="Rubik" panose="02000604000000020004" pitchFamily="2" charset="-79"/>
              </a:rPr>
              <a:t>Eniten ääniä saanut valitaan varsinaiseksi edustajaksi ja toiseksi eniten varaedustajaksi. </a:t>
            </a:r>
          </a:p>
          <a:p>
            <a:endParaRPr lang="fi-FI" altLang="fi-FI" dirty="0">
              <a:latin typeface="Rubik" panose="02000604000000020004" pitchFamily="2" charset="-79"/>
              <a:cs typeface="Rubik" panose="02000604000000020004" pitchFamily="2" charset="-79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4223"/>
            <a:ext cx="2587708" cy="16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7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611560" y="980728"/>
            <a:ext cx="748883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HALLITUKSEN KOKOONPANO 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Eri luokkien luottamusoppilaat muodostavat hallituksen ja hallituksen työtä ohjaa ja tukee oppilaskunnan ohjaava opettaja.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Hallituksen yhteystiedot ovat koulun Peda.net-sivuilla. 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Hallitus kokoontuu säännöllisesti kokouksiin. 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Kokouksista tehdyt pöytäkirjat ja muistiot ovat nähtävillä koulun Peda.net-sivuilla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endParaRPr lang="fi-FI" altLang="fi-FI" dirty="0">
              <a:latin typeface="Rubik" panose="02000604000000020004" pitchFamily="2" charset="-79"/>
              <a:cs typeface="Rubik" panose="02000604000000020004" pitchFamily="2" charset="-79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2" y="-19116"/>
            <a:ext cx="2587708" cy="16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82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611560" y="980728"/>
            <a:ext cx="748883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OMAOPPILASKUNTA.FI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Oppilaskuntatoimintaan, hallituksen työhön ja ohjaavan opettajan rooliin löytyy tukea sivulta </a:t>
            </a:r>
            <a:r>
              <a:rPr lang="fi-FI" altLang="fi-FI" sz="2400" dirty="0">
                <a:solidFill>
                  <a:srgbClr val="0070C0"/>
                </a:solidFill>
                <a:latin typeface="Rubik" panose="02000604000000020004" pitchFamily="2" charset="-79"/>
                <a:cs typeface="Rubik" panose="02000604000000020004" pitchFamily="2" charset="-79"/>
                <a:hlinkClick r:id="rId2"/>
              </a:rPr>
              <a:t>www.omaoppilaskunta.fi</a:t>
            </a:r>
            <a:r>
              <a:rPr lang="fi-FI" altLang="fi-FI" sz="2400" dirty="0">
                <a:solidFill>
                  <a:srgbClr val="0070C0"/>
                </a:solidFill>
                <a:latin typeface="Rubik" panose="02000604000000020004" pitchFamily="2" charset="-79"/>
                <a:cs typeface="Rubik" panose="02000604000000020004" pitchFamily="2" charset="-79"/>
              </a:rPr>
              <a:t> 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Facebook-ryhmä </a:t>
            </a:r>
            <a:r>
              <a:rPr lang="fi-FI" altLang="fi-FI" sz="2400" dirty="0">
                <a:solidFill>
                  <a:srgbClr val="0070C0"/>
                </a:solidFill>
                <a:latin typeface="Rubik" panose="02000604000000020004" pitchFamily="2" charset="-79"/>
                <a:cs typeface="Rubik" panose="02000604000000020004" pitchFamily="2" charset="-79"/>
              </a:rPr>
              <a:t>Oppilaskunnat ja osallisuus </a:t>
            </a: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tarjoaa vertaistukea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Tämän esityksen pohjana on käytetty Tiina </a:t>
            </a:r>
            <a:r>
              <a:rPr lang="fi-FI" altLang="fi-FI" sz="2400" dirty="0" err="1">
                <a:latin typeface="Rubik" panose="02000604000000020004" pitchFamily="2" charset="-79"/>
                <a:cs typeface="Rubik" panose="02000604000000020004" pitchFamily="2" charset="-79"/>
              </a:rPr>
              <a:t>Tunkkarin</a:t>
            </a: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 esitystä </a:t>
            </a:r>
            <a:r>
              <a:rPr lang="fi-FI" altLang="fi-FI" sz="2400">
                <a:latin typeface="Rubik" panose="02000604000000020004" pitchFamily="2" charset="-79"/>
                <a:cs typeface="Rubik" panose="02000604000000020004" pitchFamily="2" charset="-79"/>
              </a:rPr>
              <a:t>Nurmeksen Kirkkokadun </a:t>
            </a: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koulusta. </a:t>
            </a:r>
          </a:p>
          <a:p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endParaRPr lang="fi-FI" altLang="fi-FI" dirty="0">
              <a:latin typeface="Rubik" panose="02000604000000020004" pitchFamily="2" charset="-79"/>
              <a:cs typeface="Rubik" panose="02000604000000020004" pitchFamily="2" charset="-79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2" y="-19116"/>
            <a:ext cx="2587708" cy="16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0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539552" y="764704"/>
            <a:ext cx="8424936" cy="4431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0"/>
              </a:spcAft>
            </a:pPr>
            <a:r>
              <a:rPr lang="fi-FI" sz="4400" b="1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MIKÄ ON OPPILASKUNTA ?</a:t>
            </a:r>
          </a:p>
          <a:p>
            <a:pPr>
              <a:spcAft>
                <a:spcPts val="0"/>
              </a:spcAft>
            </a:pPr>
            <a:endParaRPr lang="fi-FI" dirty="0">
              <a:effectLst/>
              <a:latin typeface="Rubik" panose="02000604000000020004" pitchFamily="2" charset="-79"/>
              <a:ea typeface="Times New Roman"/>
              <a:cs typeface="Rubik" panose="02000604000000020004" pitchFamily="2" charset="-79"/>
            </a:endParaRPr>
          </a:p>
          <a:p>
            <a:pPr marL="342900" lvl="0" indent="-342900"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fi-FI" sz="2200" b="1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Kaikki koulun oppilaat</a:t>
            </a: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 </a:t>
            </a:r>
            <a:r>
              <a:rPr lang="fi-FI" sz="2200" b="1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kuuluvat koulun oppilaskuntaan</a:t>
            </a:r>
          </a:p>
          <a:p>
            <a:pPr marL="342900" indent="-342900">
              <a:buFont typeface="Times New Roman"/>
              <a:buChar char="-"/>
              <a:tabLst>
                <a:tab pos="457200" algn="l"/>
              </a:tabLst>
            </a:pP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Toimintaa johtaa hallitus, joka koostuu luottamusoppilaista</a:t>
            </a:r>
            <a:br>
              <a:rPr lang="fi-FI" sz="2200" dirty="0">
                <a:latin typeface="Rubik" panose="02000604000000020004" pitchFamily="2" charset="-79"/>
                <a:ea typeface="Times New Roman"/>
                <a:cs typeface="Rubik"/>
              </a:rPr>
            </a:br>
            <a:endParaRPr lang="fi-FI" sz="2200" dirty="0">
              <a:effectLst/>
              <a:latin typeface="Rubik" panose="02000604000000020004" pitchFamily="2" charset="-79"/>
              <a:ea typeface="Times New Roman"/>
              <a:cs typeface="Rubik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fi-FI" sz="2200" b="1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Oppilaskuntatoiminta: </a:t>
            </a: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	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  <a:tabLst>
                <a:tab pos="914400" algn="l"/>
              </a:tabLst>
            </a:pP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lisää oppilaiden osallisuutta koulun asioihin 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  <a:tabLst>
                <a:tab pos="914400" algn="l"/>
              </a:tabLst>
            </a:pP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vahvistaa yhteenkuuluvaisuuden tunnetta ja yhteisöllisyyttä 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  <a:tabLst>
                <a:tab pos="914400" algn="l"/>
              </a:tabLst>
            </a:pP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parantaa oppilaiden asemaa koulussa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  <a:tabLst>
                <a:tab pos="914400" algn="l"/>
              </a:tabLst>
            </a:pP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edistää oppilaiden vastuuta yhteisten asioiden hoidossa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  <a:tabLst>
                <a:tab pos="914400" algn="l"/>
              </a:tabLst>
            </a:pPr>
            <a:r>
              <a:rPr lang="fi-FI" sz="2200" dirty="0">
                <a:effectLst/>
                <a:latin typeface="Rubik" panose="02000604000000020004" pitchFamily="2" charset="-79"/>
                <a:ea typeface="Times New Roman"/>
                <a:cs typeface="Rubik"/>
              </a:rPr>
              <a:t>edistää oppilaiden harrastustoimintaa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616" y="5733256"/>
            <a:ext cx="1727316" cy="111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3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734941" y="970006"/>
            <a:ext cx="7992888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tabLst>
                <a:tab pos="457200" algn="l"/>
              </a:tabLst>
            </a:pPr>
            <a:r>
              <a:rPr 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Jokainen luokka valitsee oppilaskunnan hallitukseen </a:t>
            </a:r>
            <a:br>
              <a:rPr lang="fi-FI" sz="2400" dirty="0">
                <a:latin typeface="Rubik" panose="02000604000000020004" pitchFamily="2" charset="-79"/>
                <a:cs typeface="Rubik" panose="02000604000000020004" pitchFamily="2" charset="-79"/>
              </a:rPr>
            </a:br>
            <a:r>
              <a:rPr 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yhden edustajan </a:t>
            </a:r>
            <a:r>
              <a:rPr lang="fi-FI" sz="2400" b="1">
                <a:latin typeface="Rubik" panose="02000604000000020004" pitchFamily="2" charset="-79"/>
                <a:cs typeface="Rubik" panose="02000604000000020004" pitchFamily="2" charset="-79"/>
              </a:rPr>
              <a:t>ja varaedustajan</a:t>
            </a:r>
            <a:endParaRPr lang="en-US" sz="2400" b="1" dirty="0">
              <a:latin typeface="Rubik" panose="02000604000000020004" pitchFamily="2" charset="-79"/>
              <a:ea typeface="Calibri"/>
              <a:cs typeface="Rubik" panose="02000604000000020004" pitchFamily="2" charset="-79"/>
            </a:endParaRPr>
          </a:p>
        </p:txBody>
      </p:sp>
      <p:sp>
        <p:nvSpPr>
          <p:cNvPr id="3" name="Suorakulmio 2"/>
          <p:cNvSpPr/>
          <p:nvPr/>
        </p:nvSpPr>
        <p:spPr>
          <a:xfrm>
            <a:off x="762425" y="2204864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Luokan edustaja valitaan tarvittaessa vaaleilla. Uusi hallitus aloittaa toimintansa syyskuussa.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fi-FI" sz="2400" dirty="0">
              <a:latin typeface="Rubik" panose="02000604000000020004" pitchFamily="2" charset="-79"/>
              <a:ea typeface="Times New Roman"/>
              <a:cs typeface="Rubik" panose="02000604000000020004" pitchFamily="2" charset="-79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fi-FI" sz="2400" dirty="0"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Lista kaikkien luokkien edustajista on koulun Peda.net-sivuilla 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fi-FI" sz="2400" dirty="0">
              <a:effectLst/>
              <a:latin typeface="Rubik" panose="02000604000000020004" pitchFamily="2" charset="-79"/>
              <a:ea typeface="Times New Roman"/>
              <a:cs typeface="Rubik" panose="02000604000000020004" pitchFamily="2" charset="-79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13277"/>
            <a:ext cx="3419872" cy="221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3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539552" y="620688"/>
            <a:ext cx="8424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>
              <a:spcAft>
                <a:spcPts val="0"/>
              </a:spcAft>
            </a:pPr>
            <a:r>
              <a:rPr lang="fi-FI" sz="2400" b="1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MITÄ KAIKKEA OPPILASKUNTA TEKEE? </a:t>
            </a:r>
            <a:br>
              <a:rPr lang="fi-FI" sz="2400" b="1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br>
              <a:rPr lang="fi-FI" sz="2400" b="1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- Huolehtii, että oppilaat pääsevät osallistumaan ja vaikuttamaan koulun </a:t>
            </a:r>
            <a:r>
              <a:rPr lang="fi-FI" sz="2400" dirty="0"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toimintaan ja tuo esille oppilaiden näkökulmaa ja mielipidettä.</a:t>
            </a:r>
            <a:br>
              <a:rPr lang="fi-FI" sz="2400" dirty="0"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 </a:t>
            </a:r>
            <a:b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- Voi järjestää kyselyjä oppilaille erilaisista koulun toimintaan liittyvistä asioista</a:t>
            </a:r>
            <a:b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endParaRPr lang="fi-FI" sz="2400" dirty="0">
              <a:effectLst/>
              <a:latin typeface="Rubik" panose="02000604000000020004" pitchFamily="2" charset="-79"/>
              <a:ea typeface="Times New Roman"/>
              <a:cs typeface="Rubik" panose="02000604000000020004" pitchFamily="2" charset="-79"/>
            </a:endParaRPr>
          </a:p>
          <a:p>
            <a:pPr marL="571500" indent="-342900">
              <a:spcAft>
                <a:spcPts val="0"/>
              </a:spcAft>
              <a:buFontTx/>
              <a:buChar char="-"/>
            </a:pP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järjestää erilaisia tapahtumia, esim. Halloween, vappu</a:t>
            </a:r>
            <a:b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endParaRPr lang="fi-FI" sz="2400" dirty="0">
              <a:latin typeface="Rubik" panose="02000604000000020004" pitchFamily="2" charset="-79"/>
              <a:ea typeface="Times New Roman"/>
              <a:cs typeface="Rubik" panose="02000604000000020004" pitchFamily="2" charset="-79"/>
            </a:endParaRPr>
          </a:p>
          <a:p>
            <a:pPr marL="571500" indent="-342900">
              <a:spcAft>
                <a:spcPts val="0"/>
              </a:spcAft>
              <a:buFontTx/>
              <a:buChar char="-"/>
            </a:pP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ylläpitää kioskitoimintaa</a:t>
            </a:r>
            <a:b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</a:br>
            <a:endParaRPr lang="fi-FI" sz="2400" dirty="0">
              <a:effectLst/>
              <a:latin typeface="Rubik" panose="02000604000000020004" pitchFamily="2" charset="-79"/>
              <a:ea typeface="Times New Roman"/>
              <a:cs typeface="Rubik" panose="02000604000000020004" pitchFamily="2" charset="-79"/>
            </a:endParaRPr>
          </a:p>
          <a:p>
            <a:pPr marL="571500" indent="-342900">
              <a:spcAft>
                <a:spcPts val="0"/>
              </a:spcAft>
              <a:buFontTx/>
              <a:buChar char="-"/>
            </a:pPr>
            <a:r>
              <a:rPr lang="fi-FI" sz="2400" dirty="0">
                <a:effectLst/>
                <a:latin typeface="Rubik" panose="02000604000000020004" pitchFamily="2" charset="-79"/>
                <a:ea typeface="Times New Roman"/>
                <a:cs typeface="Rubik" panose="02000604000000020004" pitchFamily="2" charset="-79"/>
              </a:rPr>
              <a:t>huolehtii oppilaiden viihtymisestä koulussa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84" y="5589240"/>
            <a:ext cx="1727316" cy="111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25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kstikehys 1"/>
          <p:cNvSpPr txBox="1">
            <a:spLocks noChangeArrowheads="1"/>
          </p:cNvSpPr>
          <p:nvPr/>
        </p:nvSpPr>
        <p:spPr bwMode="auto">
          <a:xfrm>
            <a:off x="241301" y="260350"/>
            <a:ext cx="8219132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Luottamusoppilaat muodostavat hallituksen. </a:t>
            </a:r>
            <a:b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</a:br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Hallitus: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johtaa ja koordinoi oppilaskunnan toimintaa.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käsittelee oppilaiden, vanhempien tai muiden yhteistyötahojen esille tuomia asioita.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ideoi myös itse käsiteltäviä asioita sekä valmistelee ehdotuksia ja esityksiä yhteistyökumppaneille, kuten oppilaskunnalle, opettajakunnalle, rehtorille ja johtokunnalle.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pyrkii kehittämään oppilaiden vaikutusmahdollisuuksia ja oppilaiden osallisuutta heitä koskevissa asioissa.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tekee lopulliset päätökset käytössä olevien varojen käytöstä.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Hallituksessa on eri tehtäviä. </a:t>
            </a:r>
            <a:endParaRPr lang="fi-FI" altLang="fi-FI" sz="20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000" dirty="0">
              <a:latin typeface="Calibri" panose="020F0502020204030204" pitchFamily="34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284984"/>
            <a:ext cx="1435580" cy="92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kstikehys 1"/>
          <p:cNvSpPr txBox="1">
            <a:spLocks noChangeArrowheads="1"/>
          </p:cNvSpPr>
          <p:nvPr/>
        </p:nvSpPr>
        <p:spPr bwMode="auto">
          <a:xfrm>
            <a:off x="241301" y="260350"/>
            <a:ext cx="8219132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Hallituksessa on eri tehtäviä:</a:t>
            </a:r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puheenjohtaja, sihteeri, tiedottaja, kuulutusvastaava, ilmoitustaulun hoitaja, tapahtumavastaava jne.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Usein puheenjohtajan ja sihteerin tehtäviä</a:t>
            </a: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hoitavat koulun ”vanhimmat” oppilaat, mutta</a:t>
            </a: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hallitus tietenkin päättää asiasta.</a:t>
            </a:r>
          </a:p>
          <a:p>
            <a:pPr eaLnBrk="1" hangingPunct="1"/>
            <a:endParaRPr lang="fi-FI" altLang="fi-FI" sz="2400" b="1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Yksi tehtävä on kuitenkin kaikilla yhteinen: kaikki hallituksen jäsenet pyrkivät omalla esimerkillään korostamaan koulun me-henkeä.</a:t>
            </a:r>
          </a:p>
          <a:p>
            <a:pPr eaLnBrk="1" hangingPunct="1"/>
            <a:endParaRPr lang="fi-FI" altLang="fi-FI" sz="20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000" dirty="0">
              <a:latin typeface="Calibri" panose="020F0502020204030204" pitchFamily="34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36912"/>
            <a:ext cx="1435580" cy="92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91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kstikehys 1"/>
          <p:cNvSpPr txBox="1">
            <a:spLocks noChangeArrowheads="1"/>
          </p:cNvSpPr>
          <p:nvPr/>
        </p:nvSpPr>
        <p:spPr bwMode="auto">
          <a:xfrm>
            <a:off x="323528" y="476672"/>
            <a:ext cx="8352531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Luokan edustajan tehtävät: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Pitää yhteyttä luokan ja oppilaskunnan välillä.</a:t>
            </a:r>
          </a:p>
          <a:p>
            <a:pPr eaLnBrk="1" hangingPunct="1"/>
            <a:endParaRPr lang="fi-FI" altLang="fi-FI" sz="2400" b="1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Neuvottelee ja vie viestiä oman luokan oppilailta</a:t>
            </a: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hallituksen kokoukseen sekä tuo tietoa kokouksesta takaisin koko luokalle.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On aktiivinen kokouksissa ja osallistuu toiminnan järjestämiseen.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Toimii linkkinä muille oppilaille. Luokan edustajan kautta kaikki oppilaat voivat vaikuttaa koulun asioihin.</a:t>
            </a:r>
          </a:p>
          <a:p>
            <a:pPr eaLnBrk="1" hangingPunct="1"/>
            <a:endParaRPr lang="fi-FI" altLang="fi-FI" dirty="0">
              <a:latin typeface="Calibri" panose="020F0502020204030204" pitchFamily="34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4" y="5805264"/>
            <a:ext cx="177319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0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kstikehys 1"/>
          <p:cNvSpPr txBox="1">
            <a:spLocks noChangeArrowheads="1"/>
          </p:cNvSpPr>
          <p:nvPr/>
        </p:nvSpPr>
        <p:spPr bwMode="auto">
          <a:xfrm>
            <a:off x="323528" y="476672"/>
            <a:ext cx="835253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Luokanopettajan / luokanvalvojan tehtävänä </a:t>
            </a: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on tukea luottamusoppilaan yhteydenpitoa luokan kanssa.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Koulun aikuiset tukevat </a:t>
            </a: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oppilaskunnan toimintaa esimerkiksi olemalla kiinnostuneita oppilaiden näkemyksistä. 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Kouluyhteisö huolehtii </a:t>
            </a:r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siitä, että oppilaskunnan kokoonpano tiedotetaan koteihin.  Vanhempia ja huoltajia kiinnostaa myös se, mitä oppilaskunta tekee. </a:t>
            </a:r>
            <a:endParaRPr lang="fi-FI" altLang="fi-FI" dirty="0">
              <a:latin typeface="Calibri" panose="020F0502020204030204" pitchFamily="34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4" y="5445224"/>
            <a:ext cx="2185194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47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>
            <a:spLocks noChangeArrowheads="1"/>
          </p:cNvSpPr>
          <p:nvPr/>
        </p:nvSpPr>
        <p:spPr bwMode="auto">
          <a:xfrm>
            <a:off x="395288" y="476250"/>
            <a:ext cx="8532688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i-FI" altLang="fi-FI" sz="2400" b="1" dirty="0">
                <a:latin typeface="Rubik" panose="02000604000000020004" pitchFamily="2" charset="-79"/>
                <a:cs typeface="Rubik" panose="02000604000000020004" pitchFamily="2" charset="-79"/>
              </a:rPr>
              <a:t>LUOKAN LUOTTAMUSOPPILAAN VALINTA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400" dirty="0">
                <a:latin typeface="Rubik" panose="02000604000000020004" pitchFamily="2" charset="-79"/>
                <a:cs typeface="Rubik" panose="02000604000000020004" pitchFamily="2" charset="-79"/>
              </a:rPr>
              <a:t>Mieti, millainen olisi hyvä edustaja teidän luokalle?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r>
              <a:rPr lang="fi-FI" altLang="fi-FI" sz="2000" dirty="0">
                <a:latin typeface="Rubik" panose="02000604000000020004" pitchFamily="2" charset="-79"/>
                <a:cs typeface="Rubik" panose="02000604000000020004" pitchFamily="2" charset="-79"/>
              </a:rPr>
              <a:t>Millainen on hyvä edustaja? 	Millainen on huono edustaja?</a:t>
            </a:r>
          </a:p>
          <a:p>
            <a:pPr eaLnBrk="1" hangingPunct="1"/>
            <a:r>
              <a:rPr lang="fi-FI" altLang="fi-FI" sz="2000" dirty="0">
                <a:latin typeface="Rubik" panose="02000604000000020004" pitchFamily="2" charset="-79"/>
                <a:cs typeface="Rubik" panose="02000604000000020004" pitchFamily="2" charset="-79"/>
              </a:rPr>
              <a:t>+				-</a:t>
            </a:r>
          </a:p>
          <a:p>
            <a:pPr eaLnBrk="1" hangingPunct="1"/>
            <a:r>
              <a:rPr lang="fi-FI" altLang="fi-FI" sz="2000" dirty="0">
                <a:latin typeface="Rubik" panose="02000604000000020004" pitchFamily="2" charset="-79"/>
                <a:cs typeface="Rubik" panose="02000604000000020004" pitchFamily="2" charset="-79"/>
              </a:rPr>
              <a:t>+				-</a:t>
            </a:r>
          </a:p>
          <a:p>
            <a:pPr eaLnBrk="1" hangingPunct="1"/>
            <a:r>
              <a:rPr lang="fi-FI" altLang="fi-FI" sz="2000" dirty="0">
                <a:latin typeface="Rubik" panose="02000604000000020004" pitchFamily="2" charset="-79"/>
                <a:cs typeface="Rubik" panose="02000604000000020004" pitchFamily="2" charset="-79"/>
              </a:rPr>
              <a:t>+				-</a:t>
            </a: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sz="2400" dirty="0">
              <a:latin typeface="Rubik" panose="02000604000000020004" pitchFamily="2" charset="-79"/>
              <a:cs typeface="Rubik" panose="02000604000000020004" pitchFamily="2" charset="-79"/>
            </a:endParaRPr>
          </a:p>
          <a:p>
            <a:pPr eaLnBrk="1" hangingPunct="1"/>
            <a:endParaRPr lang="fi-FI" altLang="fi-FI" dirty="0">
              <a:latin typeface="Calibri" panose="020F0502020204030204" pitchFamily="34" charset="0"/>
            </a:endParaRPr>
          </a:p>
          <a:p>
            <a:pPr eaLnBrk="1" hangingPunct="1"/>
            <a:endParaRPr lang="fi-FI" altLang="fi-FI" dirty="0"/>
          </a:p>
          <a:p>
            <a:pPr eaLnBrk="1" hangingPunct="1"/>
            <a:endParaRPr lang="fi-FI" altLang="fi-FI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0024"/>
            <a:ext cx="3419872" cy="221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83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F7C12497C1D8B4DAEBFD144B0F268DB" ma:contentTypeVersion="9" ma:contentTypeDescription="Luo uusi asiakirja." ma:contentTypeScope="" ma:versionID="d96fc50841b893e9183e4156b89e8608">
  <xsd:schema xmlns:xsd="http://www.w3.org/2001/XMLSchema" xmlns:xs="http://www.w3.org/2001/XMLSchema" xmlns:p="http://schemas.microsoft.com/office/2006/metadata/properties" xmlns:ns1="http://schemas.microsoft.com/sharepoint/v3" xmlns:ns2="ec9aa90d-5526-408b-9d06-684cb4e876eb" xmlns:ns3="671f1f29-47de-45b1-b805-d9d46d17e216" targetNamespace="http://schemas.microsoft.com/office/2006/metadata/properties" ma:root="true" ma:fieldsID="73acbe893154bffaaf81409e4b4db14e" ns1:_="" ns2:_="" ns3:_="">
    <xsd:import namespace="http://schemas.microsoft.com/sharepoint/v3"/>
    <xsd:import namespace="ec9aa90d-5526-408b-9d06-684cb4e876eb"/>
    <xsd:import namespace="671f1f29-47de-45b1-b805-d9d46d17e2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1:PublishingStartDate" minOccurs="0"/>
                <xsd:element ref="ns1:PublishingExpirationDate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internalName="PublishingStartDate">
      <xsd:simpleType>
        <xsd:restriction base="dms:Unknown"/>
      </xsd:simpleType>
    </xsd:element>
    <xsd:element name="PublishingExpirationDate" ma:index="12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aa90d-5526-408b-9d06-684cb4e876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f1f29-47de-45b1-b805-d9d46d17e21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287380D-A0D1-4AF7-B102-6A85E4E4A0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c9aa90d-5526-408b-9d06-684cb4e876eb"/>
    <ds:schemaRef ds:uri="671f1f29-47de-45b1-b805-d9d46d17e2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094D5E-B93D-4314-8AB6-FE4B2CAFA2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5B2C21-EEF3-44AD-A89B-82203606E9D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579</Words>
  <Application>Microsoft Office PowerPoint</Application>
  <PresentationFormat>Näytössä katseltava diaesitys (4:3)</PresentationFormat>
  <Paragraphs>100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Rubik</vt:lpstr>
      <vt:lpstr>Times New Roman</vt:lpstr>
      <vt:lpstr>Office-teema</vt:lpstr>
      <vt:lpstr>INKEROISTEN YHTENÄISKOULU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KIRKKOKADUN KOULUN</dc:title>
  <dc:creator>Tunkkari Tiina</dc:creator>
  <cp:lastModifiedBy>Kaunismäki Antti</cp:lastModifiedBy>
  <cp:revision>54</cp:revision>
  <dcterms:created xsi:type="dcterms:W3CDTF">2013-10-06T11:02:22Z</dcterms:created>
  <dcterms:modified xsi:type="dcterms:W3CDTF">2026-08-25T06:30:07Z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0x010100EF7C12497C1D8B4DAEBFD144B0F268DB</vt:lpwstr>
  </property>
</Properties>
</file>