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2" autoAdjust="0"/>
    <p:restoredTop sz="94660"/>
  </p:normalViewPr>
  <p:slideViewPr>
    <p:cSldViewPr snapToGrid="0">
      <p:cViewPr varScale="1">
        <p:scale>
          <a:sx n="81" d="100"/>
          <a:sy n="81" d="100"/>
        </p:scale>
        <p:origin x="7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7A0E4C5-C62B-1531-C74D-43644219B84E}"/>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29D66325-AF2E-9C04-1C97-154A298247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9A640B36-7E08-2DDC-844B-FCB91BD1856C}"/>
              </a:ext>
            </a:extLst>
          </p:cNvPr>
          <p:cNvSpPr>
            <a:spLocks noGrp="1"/>
          </p:cNvSpPr>
          <p:nvPr>
            <p:ph type="dt" sz="half" idx="10"/>
          </p:nvPr>
        </p:nvSpPr>
        <p:spPr/>
        <p:txBody>
          <a:bodyPr/>
          <a:lstStyle/>
          <a:p>
            <a:fld id="{7BE5EEB3-CA6E-49CE-8EBF-A349352C7897}" type="datetimeFigureOut">
              <a:rPr lang="fi-FI" smtClean="0"/>
              <a:t>16.4.2024</a:t>
            </a:fld>
            <a:endParaRPr lang="fi-FI"/>
          </a:p>
        </p:txBody>
      </p:sp>
      <p:sp>
        <p:nvSpPr>
          <p:cNvPr id="5" name="Alatunnisteen paikkamerkki 4">
            <a:extLst>
              <a:ext uri="{FF2B5EF4-FFF2-40B4-BE49-F238E27FC236}">
                <a16:creationId xmlns:a16="http://schemas.microsoft.com/office/drawing/2014/main" id="{CE80402D-3B7D-83FE-0900-F88AA646372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D1315DA-0284-15F9-CCA6-CF89C2838414}"/>
              </a:ext>
            </a:extLst>
          </p:cNvPr>
          <p:cNvSpPr>
            <a:spLocks noGrp="1"/>
          </p:cNvSpPr>
          <p:nvPr>
            <p:ph type="sldNum" sz="quarter" idx="12"/>
          </p:nvPr>
        </p:nvSpPr>
        <p:spPr/>
        <p:txBody>
          <a:bodyPr/>
          <a:lstStyle/>
          <a:p>
            <a:fld id="{29552A40-7AEB-484D-B931-322ADB336560}" type="slidenum">
              <a:rPr lang="fi-FI" smtClean="0"/>
              <a:t>‹#›</a:t>
            </a:fld>
            <a:endParaRPr lang="fi-FI"/>
          </a:p>
        </p:txBody>
      </p:sp>
    </p:spTree>
    <p:extLst>
      <p:ext uri="{BB962C8B-B14F-4D97-AF65-F5344CB8AC3E}">
        <p14:creationId xmlns:p14="http://schemas.microsoft.com/office/powerpoint/2010/main" val="266701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02D0924-16D1-D3BA-325B-7396AA3EE172}"/>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F54AE6FF-7078-3FDB-9D61-68E443C94805}"/>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FC5ABFC-2144-BCAE-EF0F-0F7BE1FA2FE3}"/>
              </a:ext>
            </a:extLst>
          </p:cNvPr>
          <p:cNvSpPr>
            <a:spLocks noGrp="1"/>
          </p:cNvSpPr>
          <p:nvPr>
            <p:ph type="dt" sz="half" idx="10"/>
          </p:nvPr>
        </p:nvSpPr>
        <p:spPr/>
        <p:txBody>
          <a:bodyPr/>
          <a:lstStyle/>
          <a:p>
            <a:fld id="{7BE5EEB3-CA6E-49CE-8EBF-A349352C7897}" type="datetimeFigureOut">
              <a:rPr lang="fi-FI" smtClean="0"/>
              <a:t>16.4.2024</a:t>
            </a:fld>
            <a:endParaRPr lang="fi-FI"/>
          </a:p>
        </p:txBody>
      </p:sp>
      <p:sp>
        <p:nvSpPr>
          <p:cNvPr id="5" name="Alatunnisteen paikkamerkki 4">
            <a:extLst>
              <a:ext uri="{FF2B5EF4-FFF2-40B4-BE49-F238E27FC236}">
                <a16:creationId xmlns:a16="http://schemas.microsoft.com/office/drawing/2014/main" id="{2B3B5E57-61E9-2AF6-3247-07D2A7EF5EE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CDFFF4B9-FF4D-EF42-5188-E4A0D43B812A}"/>
              </a:ext>
            </a:extLst>
          </p:cNvPr>
          <p:cNvSpPr>
            <a:spLocks noGrp="1"/>
          </p:cNvSpPr>
          <p:nvPr>
            <p:ph type="sldNum" sz="quarter" idx="12"/>
          </p:nvPr>
        </p:nvSpPr>
        <p:spPr/>
        <p:txBody>
          <a:bodyPr/>
          <a:lstStyle/>
          <a:p>
            <a:fld id="{29552A40-7AEB-484D-B931-322ADB336560}" type="slidenum">
              <a:rPr lang="fi-FI" smtClean="0"/>
              <a:t>‹#›</a:t>
            </a:fld>
            <a:endParaRPr lang="fi-FI"/>
          </a:p>
        </p:txBody>
      </p:sp>
    </p:spTree>
    <p:extLst>
      <p:ext uri="{BB962C8B-B14F-4D97-AF65-F5344CB8AC3E}">
        <p14:creationId xmlns:p14="http://schemas.microsoft.com/office/powerpoint/2010/main" val="1030125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A55D0725-4622-1FF8-395C-A02DF3C0CB68}"/>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3E93CC24-E5AD-7A6F-0956-C4CC62D39FA2}"/>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E5EC11DE-AB57-6585-C352-E2B0BFBE1AED}"/>
              </a:ext>
            </a:extLst>
          </p:cNvPr>
          <p:cNvSpPr>
            <a:spLocks noGrp="1"/>
          </p:cNvSpPr>
          <p:nvPr>
            <p:ph type="dt" sz="half" idx="10"/>
          </p:nvPr>
        </p:nvSpPr>
        <p:spPr/>
        <p:txBody>
          <a:bodyPr/>
          <a:lstStyle/>
          <a:p>
            <a:fld id="{7BE5EEB3-CA6E-49CE-8EBF-A349352C7897}" type="datetimeFigureOut">
              <a:rPr lang="fi-FI" smtClean="0"/>
              <a:t>16.4.2024</a:t>
            </a:fld>
            <a:endParaRPr lang="fi-FI"/>
          </a:p>
        </p:txBody>
      </p:sp>
      <p:sp>
        <p:nvSpPr>
          <p:cNvPr id="5" name="Alatunnisteen paikkamerkki 4">
            <a:extLst>
              <a:ext uri="{FF2B5EF4-FFF2-40B4-BE49-F238E27FC236}">
                <a16:creationId xmlns:a16="http://schemas.microsoft.com/office/drawing/2014/main" id="{12232367-C0E0-F62E-BA93-6FCA7023B77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C2EF2D67-6417-6138-241C-E33DCD0ED421}"/>
              </a:ext>
            </a:extLst>
          </p:cNvPr>
          <p:cNvSpPr>
            <a:spLocks noGrp="1"/>
          </p:cNvSpPr>
          <p:nvPr>
            <p:ph type="sldNum" sz="quarter" idx="12"/>
          </p:nvPr>
        </p:nvSpPr>
        <p:spPr/>
        <p:txBody>
          <a:bodyPr/>
          <a:lstStyle/>
          <a:p>
            <a:fld id="{29552A40-7AEB-484D-B931-322ADB336560}" type="slidenum">
              <a:rPr lang="fi-FI" smtClean="0"/>
              <a:t>‹#›</a:t>
            </a:fld>
            <a:endParaRPr lang="fi-FI"/>
          </a:p>
        </p:txBody>
      </p:sp>
    </p:spTree>
    <p:extLst>
      <p:ext uri="{BB962C8B-B14F-4D97-AF65-F5344CB8AC3E}">
        <p14:creationId xmlns:p14="http://schemas.microsoft.com/office/powerpoint/2010/main" val="2558297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7D4EF1E-8891-F2F9-8C8C-00611EE5DD48}"/>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9C1AD5E5-31A9-7FA7-6E95-13A4F69EDB9B}"/>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C8FB140-4167-1E52-BF84-B5384D0A9AF0}"/>
              </a:ext>
            </a:extLst>
          </p:cNvPr>
          <p:cNvSpPr>
            <a:spLocks noGrp="1"/>
          </p:cNvSpPr>
          <p:nvPr>
            <p:ph type="dt" sz="half" idx="10"/>
          </p:nvPr>
        </p:nvSpPr>
        <p:spPr/>
        <p:txBody>
          <a:bodyPr/>
          <a:lstStyle/>
          <a:p>
            <a:fld id="{7BE5EEB3-CA6E-49CE-8EBF-A349352C7897}" type="datetimeFigureOut">
              <a:rPr lang="fi-FI" smtClean="0"/>
              <a:t>16.4.2024</a:t>
            </a:fld>
            <a:endParaRPr lang="fi-FI"/>
          </a:p>
        </p:txBody>
      </p:sp>
      <p:sp>
        <p:nvSpPr>
          <p:cNvPr id="5" name="Alatunnisteen paikkamerkki 4">
            <a:extLst>
              <a:ext uri="{FF2B5EF4-FFF2-40B4-BE49-F238E27FC236}">
                <a16:creationId xmlns:a16="http://schemas.microsoft.com/office/drawing/2014/main" id="{F9BDB352-016C-E007-A6B0-9A82A34D788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F42DDEE-920D-B25B-C1B0-D0DE64CD93DF}"/>
              </a:ext>
            </a:extLst>
          </p:cNvPr>
          <p:cNvSpPr>
            <a:spLocks noGrp="1"/>
          </p:cNvSpPr>
          <p:nvPr>
            <p:ph type="sldNum" sz="quarter" idx="12"/>
          </p:nvPr>
        </p:nvSpPr>
        <p:spPr/>
        <p:txBody>
          <a:bodyPr/>
          <a:lstStyle/>
          <a:p>
            <a:fld id="{29552A40-7AEB-484D-B931-322ADB336560}" type="slidenum">
              <a:rPr lang="fi-FI" smtClean="0"/>
              <a:t>‹#›</a:t>
            </a:fld>
            <a:endParaRPr lang="fi-FI"/>
          </a:p>
        </p:txBody>
      </p:sp>
    </p:spTree>
    <p:extLst>
      <p:ext uri="{BB962C8B-B14F-4D97-AF65-F5344CB8AC3E}">
        <p14:creationId xmlns:p14="http://schemas.microsoft.com/office/powerpoint/2010/main" val="3268253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4C8B09E-6ACA-96F3-3B35-6DB323413DB6}"/>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256FDE29-7C6F-333F-0BA1-7FFFA558263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07515EB0-D083-6A55-E91B-7056998B99D8}"/>
              </a:ext>
            </a:extLst>
          </p:cNvPr>
          <p:cNvSpPr>
            <a:spLocks noGrp="1"/>
          </p:cNvSpPr>
          <p:nvPr>
            <p:ph type="dt" sz="half" idx="10"/>
          </p:nvPr>
        </p:nvSpPr>
        <p:spPr/>
        <p:txBody>
          <a:bodyPr/>
          <a:lstStyle/>
          <a:p>
            <a:fld id="{7BE5EEB3-CA6E-49CE-8EBF-A349352C7897}" type="datetimeFigureOut">
              <a:rPr lang="fi-FI" smtClean="0"/>
              <a:t>16.4.2024</a:t>
            </a:fld>
            <a:endParaRPr lang="fi-FI"/>
          </a:p>
        </p:txBody>
      </p:sp>
      <p:sp>
        <p:nvSpPr>
          <p:cNvPr id="5" name="Alatunnisteen paikkamerkki 4">
            <a:extLst>
              <a:ext uri="{FF2B5EF4-FFF2-40B4-BE49-F238E27FC236}">
                <a16:creationId xmlns:a16="http://schemas.microsoft.com/office/drawing/2014/main" id="{63044B5B-632A-A84A-0911-A664C410818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CEA0E728-B84E-4C71-C7BE-72F82E03D81E}"/>
              </a:ext>
            </a:extLst>
          </p:cNvPr>
          <p:cNvSpPr>
            <a:spLocks noGrp="1"/>
          </p:cNvSpPr>
          <p:nvPr>
            <p:ph type="sldNum" sz="quarter" idx="12"/>
          </p:nvPr>
        </p:nvSpPr>
        <p:spPr/>
        <p:txBody>
          <a:bodyPr/>
          <a:lstStyle/>
          <a:p>
            <a:fld id="{29552A40-7AEB-484D-B931-322ADB336560}" type="slidenum">
              <a:rPr lang="fi-FI" smtClean="0"/>
              <a:t>‹#›</a:t>
            </a:fld>
            <a:endParaRPr lang="fi-FI"/>
          </a:p>
        </p:txBody>
      </p:sp>
    </p:spTree>
    <p:extLst>
      <p:ext uri="{BB962C8B-B14F-4D97-AF65-F5344CB8AC3E}">
        <p14:creationId xmlns:p14="http://schemas.microsoft.com/office/powerpoint/2010/main" val="684598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BFCAAEB-39ED-2A4E-360C-482584339981}"/>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1D7A8CAF-2AB9-BE6E-9685-619F999E9C7B}"/>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61784A78-84AF-6485-C813-B1C34FBCFD68}"/>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A8F1D512-4F10-F894-8399-1401F50A361D}"/>
              </a:ext>
            </a:extLst>
          </p:cNvPr>
          <p:cNvSpPr>
            <a:spLocks noGrp="1"/>
          </p:cNvSpPr>
          <p:nvPr>
            <p:ph type="dt" sz="half" idx="10"/>
          </p:nvPr>
        </p:nvSpPr>
        <p:spPr/>
        <p:txBody>
          <a:bodyPr/>
          <a:lstStyle/>
          <a:p>
            <a:fld id="{7BE5EEB3-CA6E-49CE-8EBF-A349352C7897}" type="datetimeFigureOut">
              <a:rPr lang="fi-FI" smtClean="0"/>
              <a:t>16.4.2024</a:t>
            </a:fld>
            <a:endParaRPr lang="fi-FI"/>
          </a:p>
        </p:txBody>
      </p:sp>
      <p:sp>
        <p:nvSpPr>
          <p:cNvPr id="6" name="Alatunnisteen paikkamerkki 5">
            <a:extLst>
              <a:ext uri="{FF2B5EF4-FFF2-40B4-BE49-F238E27FC236}">
                <a16:creationId xmlns:a16="http://schemas.microsoft.com/office/drawing/2014/main" id="{E8C7218C-7683-BBFF-C153-29CE0ABFCFE8}"/>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39404B14-BF90-0483-6DCD-7B34E4C126AA}"/>
              </a:ext>
            </a:extLst>
          </p:cNvPr>
          <p:cNvSpPr>
            <a:spLocks noGrp="1"/>
          </p:cNvSpPr>
          <p:nvPr>
            <p:ph type="sldNum" sz="quarter" idx="12"/>
          </p:nvPr>
        </p:nvSpPr>
        <p:spPr/>
        <p:txBody>
          <a:bodyPr/>
          <a:lstStyle/>
          <a:p>
            <a:fld id="{29552A40-7AEB-484D-B931-322ADB336560}" type="slidenum">
              <a:rPr lang="fi-FI" smtClean="0"/>
              <a:t>‹#›</a:t>
            </a:fld>
            <a:endParaRPr lang="fi-FI"/>
          </a:p>
        </p:txBody>
      </p:sp>
    </p:spTree>
    <p:extLst>
      <p:ext uri="{BB962C8B-B14F-4D97-AF65-F5344CB8AC3E}">
        <p14:creationId xmlns:p14="http://schemas.microsoft.com/office/powerpoint/2010/main" val="2748341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2B68C43-C468-5E3C-74B2-3DD62CC94A39}"/>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69629EF8-9CD0-BF1B-E2B7-ED7D0A19B8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934623C6-3D36-BB2A-9184-1E0CB32628CE}"/>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362D674C-AB6E-A55F-D645-AF40A73469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92E0D4EC-F94D-1AF0-2BB4-D8FCA48CF4C8}"/>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9E80F7C7-3424-114E-AA60-736C7226B538}"/>
              </a:ext>
            </a:extLst>
          </p:cNvPr>
          <p:cNvSpPr>
            <a:spLocks noGrp="1"/>
          </p:cNvSpPr>
          <p:nvPr>
            <p:ph type="dt" sz="half" idx="10"/>
          </p:nvPr>
        </p:nvSpPr>
        <p:spPr/>
        <p:txBody>
          <a:bodyPr/>
          <a:lstStyle/>
          <a:p>
            <a:fld id="{7BE5EEB3-CA6E-49CE-8EBF-A349352C7897}" type="datetimeFigureOut">
              <a:rPr lang="fi-FI" smtClean="0"/>
              <a:t>16.4.2024</a:t>
            </a:fld>
            <a:endParaRPr lang="fi-FI"/>
          </a:p>
        </p:txBody>
      </p:sp>
      <p:sp>
        <p:nvSpPr>
          <p:cNvPr id="8" name="Alatunnisteen paikkamerkki 7">
            <a:extLst>
              <a:ext uri="{FF2B5EF4-FFF2-40B4-BE49-F238E27FC236}">
                <a16:creationId xmlns:a16="http://schemas.microsoft.com/office/drawing/2014/main" id="{C7048B8B-E148-EEEE-579B-A78718950CBC}"/>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EBA55334-670C-4239-7173-F69DEDFD9C0A}"/>
              </a:ext>
            </a:extLst>
          </p:cNvPr>
          <p:cNvSpPr>
            <a:spLocks noGrp="1"/>
          </p:cNvSpPr>
          <p:nvPr>
            <p:ph type="sldNum" sz="quarter" idx="12"/>
          </p:nvPr>
        </p:nvSpPr>
        <p:spPr/>
        <p:txBody>
          <a:bodyPr/>
          <a:lstStyle/>
          <a:p>
            <a:fld id="{29552A40-7AEB-484D-B931-322ADB336560}" type="slidenum">
              <a:rPr lang="fi-FI" smtClean="0"/>
              <a:t>‹#›</a:t>
            </a:fld>
            <a:endParaRPr lang="fi-FI"/>
          </a:p>
        </p:txBody>
      </p:sp>
    </p:spTree>
    <p:extLst>
      <p:ext uri="{BB962C8B-B14F-4D97-AF65-F5344CB8AC3E}">
        <p14:creationId xmlns:p14="http://schemas.microsoft.com/office/powerpoint/2010/main" val="66011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6F94A25-49D9-89D7-36A2-27FD5E0358E6}"/>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7804B658-81A7-3757-1277-93BFCF853D61}"/>
              </a:ext>
            </a:extLst>
          </p:cNvPr>
          <p:cNvSpPr>
            <a:spLocks noGrp="1"/>
          </p:cNvSpPr>
          <p:nvPr>
            <p:ph type="dt" sz="half" idx="10"/>
          </p:nvPr>
        </p:nvSpPr>
        <p:spPr/>
        <p:txBody>
          <a:bodyPr/>
          <a:lstStyle/>
          <a:p>
            <a:fld id="{7BE5EEB3-CA6E-49CE-8EBF-A349352C7897}" type="datetimeFigureOut">
              <a:rPr lang="fi-FI" smtClean="0"/>
              <a:t>16.4.2024</a:t>
            </a:fld>
            <a:endParaRPr lang="fi-FI"/>
          </a:p>
        </p:txBody>
      </p:sp>
      <p:sp>
        <p:nvSpPr>
          <p:cNvPr id="4" name="Alatunnisteen paikkamerkki 3">
            <a:extLst>
              <a:ext uri="{FF2B5EF4-FFF2-40B4-BE49-F238E27FC236}">
                <a16:creationId xmlns:a16="http://schemas.microsoft.com/office/drawing/2014/main" id="{F159AD6F-D8D2-FB1D-81CF-8BE2177910B0}"/>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BF2429D6-35B6-0644-A90D-CE5E069F724C}"/>
              </a:ext>
            </a:extLst>
          </p:cNvPr>
          <p:cNvSpPr>
            <a:spLocks noGrp="1"/>
          </p:cNvSpPr>
          <p:nvPr>
            <p:ph type="sldNum" sz="quarter" idx="12"/>
          </p:nvPr>
        </p:nvSpPr>
        <p:spPr/>
        <p:txBody>
          <a:bodyPr/>
          <a:lstStyle/>
          <a:p>
            <a:fld id="{29552A40-7AEB-484D-B931-322ADB336560}" type="slidenum">
              <a:rPr lang="fi-FI" smtClean="0"/>
              <a:t>‹#›</a:t>
            </a:fld>
            <a:endParaRPr lang="fi-FI"/>
          </a:p>
        </p:txBody>
      </p:sp>
    </p:spTree>
    <p:extLst>
      <p:ext uri="{BB962C8B-B14F-4D97-AF65-F5344CB8AC3E}">
        <p14:creationId xmlns:p14="http://schemas.microsoft.com/office/powerpoint/2010/main" val="3041107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77F3A029-1B6F-CA51-E5DD-FD2A989B9014}"/>
              </a:ext>
            </a:extLst>
          </p:cNvPr>
          <p:cNvSpPr>
            <a:spLocks noGrp="1"/>
          </p:cNvSpPr>
          <p:nvPr>
            <p:ph type="dt" sz="half" idx="10"/>
          </p:nvPr>
        </p:nvSpPr>
        <p:spPr/>
        <p:txBody>
          <a:bodyPr/>
          <a:lstStyle/>
          <a:p>
            <a:fld id="{7BE5EEB3-CA6E-49CE-8EBF-A349352C7897}" type="datetimeFigureOut">
              <a:rPr lang="fi-FI" smtClean="0"/>
              <a:t>16.4.2024</a:t>
            </a:fld>
            <a:endParaRPr lang="fi-FI"/>
          </a:p>
        </p:txBody>
      </p:sp>
      <p:sp>
        <p:nvSpPr>
          <p:cNvPr id="3" name="Alatunnisteen paikkamerkki 2">
            <a:extLst>
              <a:ext uri="{FF2B5EF4-FFF2-40B4-BE49-F238E27FC236}">
                <a16:creationId xmlns:a16="http://schemas.microsoft.com/office/drawing/2014/main" id="{172979BC-C4E0-7A82-79C0-AEF6B8151680}"/>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02B2C5D3-BD44-5526-F7F3-8E2992C304D6}"/>
              </a:ext>
            </a:extLst>
          </p:cNvPr>
          <p:cNvSpPr>
            <a:spLocks noGrp="1"/>
          </p:cNvSpPr>
          <p:nvPr>
            <p:ph type="sldNum" sz="quarter" idx="12"/>
          </p:nvPr>
        </p:nvSpPr>
        <p:spPr/>
        <p:txBody>
          <a:bodyPr/>
          <a:lstStyle/>
          <a:p>
            <a:fld id="{29552A40-7AEB-484D-B931-322ADB336560}" type="slidenum">
              <a:rPr lang="fi-FI" smtClean="0"/>
              <a:t>‹#›</a:t>
            </a:fld>
            <a:endParaRPr lang="fi-FI"/>
          </a:p>
        </p:txBody>
      </p:sp>
    </p:spTree>
    <p:extLst>
      <p:ext uri="{BB962C8B-B14F-4D97-AF65-F5344CB8AC3E}">
        <p14:creationId xmlns:p14="http://schemas.microsoft.com/office/powerpoint/2010/main" val="4113264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6707526-C6C2-0844-BB7A-3C70ED8923ED}"/>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61CB5A8B-394F-975A-730A-D04FBDB021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E2CFB016-214D-6059-48CD-95F5195933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83D60F6B-CA2E-59B9-AFAF-C074FC95EE90}"/>
              </a:ext>
            </a:extLst>
          </p:cNvPr>
          <p:cNvSpPr>
            <a:spLocks noGrp="1"/>
          </p:cNvSpPr>
          <p:nvPr>
            <p:ph type="dt" sz="half" idx="10"/>
          </p:nvPr>
        </p:nvSpPr>
        <p:spPr/>
        <p:txBody>
          <a:bodyPr/>
          <a:lstStyle/>
          <a:p>
            <a:fld id="{7BE5EEB3-CA6E-49CE-8EBF-A349352C7897}" type="datetimeFigureOut">
              <a:rPr lang="fi-FI" smtClean="0"/>
              <a:t>16.4.2024</a:t>
            </a:fld>
            <a:endParaRPr lang="fi-FI"/>
          </a:p>
        </p:txBody>
      </p:sp>
      <p:sp>
        <p:nvSpPr>
          <p:cNvPr id="6" name="Alatunnisteen paikkamerkki 5">
            <a:extLst>
              <a:ext uri="{FF2B5EF4-FFF2-40B4-BE49-F238E27FC236}">
                <a16:creationId xmlns:a16="http://schemas.microsoft.com/office/drawing/2014/main" id="{5447BDA8-5224-C999-9817-638BF2665FC8}"/>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EEEC8DB2-1822-D3EA-02EC-2F743279B0C7}"/>
              </a:ext>
            </a:extLst>
          </p:cNvPr>
          <p:cNvSpPr>
            <a:spLocks noGrp="1"/>
          </p:cNvSpPr>
          <p:nvPr>
            <p:ph type="sldNum" sz="quarter" idx="12"/>
          </p:nvPr>
        </p:nvSpPr>
        <p:spPr/>
        <p:txBody>
          <a:bodyPr/>
          <a:lstStyle/>
          <a:p>
            <a:fld id="{29552A40-7AEB-484D-B931-322ADB336560}" type="slidenum">
              <a:rPr lang="fi-FI" smtClean="0"/>
              <a:t>‹#›</a:t>
            </a:fld>
            <a:endParaRPr lang="fi-FI"/>
          </a:p>
        </p:txBody>
      </p:sp>
    </p:spTree>
    <p:extLst>
      <p:ext uri="{BB962C8B-B14F-4D97-AF65-F5344CB8AC3E}">
        <p14:creationId xmlns:p14="http://schemas.microsoft.com/office/powerpoint/2010/main" val="146597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FB13E9C-1C4D-A456-05B4-6114680DC6E7}"/>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510FDB10-0127-4DA0-BB74-54F9158B2F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013698F1-9111-E518-34AA-1D0EBFFE73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E585440C-AB35-7FAA-6A0D-A44593C63632}"/>
              </a:ext>
            </a:extLst>
          </p:cNvPr>
          <p:cNvSpPr>
            <a:spLocks noGrp="1"/>
          </p:cNvSpPr>
          <p:nvPr>
            <p:ph type="dt" sz="half" idx="10"/>
          </p:nvPr>
        </p:nvSpPr>
        <p:spPr/>
        <p:txBody>
          <a:bodyPr/>
          <a:lstStyle/>
          <a:p>
            <a:fld id="{7BE5EEB3-CA6E-49CE-8EBF-A349352C7897}" type="datetimeFigureOut">
              <a:rPr lang="fi-FI" smtClean="0"/>
              <a:t>16.4.2024</a:t>
            </a:fld>
            <a:endParaRPr lang="fi-FI"/>
          </a:p>
        </p:txBody>
      </p:sp>
      <p:sp>
        <p:nvSpPr>
          <p:cNvPr id="6" name="Alatunnisteen paikkamerkki 5">
            <a:extLst>
              <a:ext uri="{FF2B5EF4-FFF2-40B4-BE49-F238E27FC236}">
                <a16:creationId xmlns:a16="http://schemas.microsoft.com/office/drawing/2014/main" id="{68173ADE-F9B4-E889-8085-A628091A6DC2}"/>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22F83562-1971-342D-EB00-A57CD0DB4734}"/>
              </a:ext>
            </a:extLst>
          </p:cNvPr>
          <p:cNvSpPr>
            <a:spLocks noGrp="1"/>
          </p:cNvSpPr>
          <p:nvPr>
            <p:ph type="sldNum" sz="quarter" idx="12"/>
          </p:nvPr>
        </p:nvSpPr>
        <p:spPr/>
        <p:txBody>
          <a:bodyPr/>
          <a:lstStyle/>
          <a:p>
            <a:fld id="{29552A40-7AEB-484D-B931-322ADB336560}" type="slidenum">
              <a:rPr lang="fi-FI" smtClean="0"/>
              <a:t>‹#›</a:t>
            </a:fld>
            <a:endParaRPr lang="fi-FI"/>
          </a:p>
        </p:txBody>
      </p:sp>
    </p:spTree>
    <p:extLst>
      <p:ext uri="{BB962C8B-B14F-4D97-AF65-F5344CB8AC3E}">
        <p14:creationId xmlns:p14="http://schemas.microsoft.com/office/powerpoint/2010/main" val="1537372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92D67849-B39E-B908-E3CC-B1E9DF68CC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164AB76C-BE58-ECB2-2D5D-2A9AB0109B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6FD0099D-933F-D00D-E16A-CE63F0B482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EEB3-CA6E-49CE-8EBF-A349352C7897}" type="datetimeFigureOut">
              <a:rPr lang="fi-FI" smtClean="0"/>
              <a:t>16.4.2024</a:t>
            </a:fld>
            <a:endParaRPr lang="fi-FI"/>
          </a:p>
        </p:txBody>
      </p:sp>
      <p:sp>
        <p:nvSpPr>
          <p:cNvPr id="5" name="Alatunnisteen paikkamerkki 4">
            <a:extLst>
              <a:ext uri="{FF2B5EF4-FFF2-40B4-BE49-F238E27FC236}">
                <a16:creationId xmlns:a16="http://schemas.microsoft.com/office/drawing/2014/main" id="{B981F745-B8F7-9D40-4A62-501DF273D2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6C2D1198-2FAF-D5D9-C232-1B7CE01A3A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552A40-7AEB-484D-B931-322ADB336560}" type="slidenum">
              <a:rPr lang="fi-FI" smtClean="0"/>
              <a:t>‹#›</a:t>
            </a:fld>
            <a:endParaRPr lang="fi-FI"/>
          </a:p>
        </p:txBody>
      </p:sp>
    </p:spTree>
    <p:extLst>
      <p:ext uri="{BB962C8B-B14F-4D97-AF65-F5344CB8AC3E}">
        <p14:creationId xmlns:p14="http://schemas.microsoft.com/office/powerpoint/2010/main" val="266176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EF060B7-CFAE-C759-D68D-4EF042ACFE9E}"/>
              </a:ext>
            </a:extLst>
          </p:cNvPr>
          <p:cNvSpPr>
            <a:spLocks noGrp="1"/>
          </p:cNvSpPr>
          <p:nvPr>
            <p:ph type="title"/>
          </p:nvPr>
        </p:nvSpPr>
        <p:spPr/>
        <p:txBody>
          <a:bodyPr/>
          <a:lstStyle/>
          <a:p>
            <a:r>
              <a:rPr lang="fi-FI" b="0" i="0" dirty="0">
                <a:solidFill>
                  <a:srgbClr val="000000"/>
                </a:solidFill>
                <a:effectLst/>
                <a:latin typeface="Archivo"/>
              </a:rPr>
              <a:t>Seuraavia kysymyksiä työnantaja ei saa hakijalta kysyä</a:t>
            </a:r>
            <a:endParaRPr lang="fi-FI" dirty="0"/>
          </a:p>
        </p:txBody>
      </p:sp>
      <p:sp>
        <p:nvSpPr>
          <p:cNvPr id="3" name="Sisällön paikkamerkki 2">
            <a:extLst>
              <a:ext uri="{FF2B5EF4-FFF2-40B4-BE49-F238E27FC236}">
                <a16:creationId xmlns:a16="http://schemas.microsoft.com/office/drawing/2014/main" id="{51C21172-2CFA-B863-93E5-AB01D8D41C63}"/>
              </a:ext>
            </a:extLst>
          </p:cNvPr>
          <p:cNvSpPr>
            <a:spLocks noGrp="1"/>
          </p:cNvSpPr>
          <p:nvPr>
            <p:ph idx="1"/>
          </p:nvPr>
        </p:nvSpPr>
        <p:spPr/>
        <p:txBody>
          <a:bodyPr>
            <a:normAutofit lnSpcReduction="10000"/>
          </a:bodyPr>
          <a:lstStyle/>
          <a:p>
            <a:pPr marL="0" indent="0" algn="l">
              <a:buNone/>
            </a:pPr>
            <a:endParaRPr lang="fi-FI" b="0" i="0" dirty="0">
              <a:solidFill>
                <a:srgbClr val="000000"/>
              </a:solidFill>
              <a:effectLst/>
              <a:latin typeface="Archivo"/>
            </a:endParaRPr>
          </a:p>
          <a:p>
            <a:pPr algn="l">
              <a:buFont typeface="Arial" panose="020B0604020202020204" pitchFamily="34" charset="0"/>
              <a:buChar char="•"/>
            </a:pPr>
            <a:r>
              <a:rPr lang="fi-FI" b="0" i="0" dirty="0">
                <a:solidFill>
                  <a:srgbClr val="000000"/>
                </a:solidFill>
                <a:effectLst/>
                <a:latin typeface="Archivo"/>
              </a:rPr>
              <a:t>Onko sinulla lapsia/ Aiotko hankkia lapsia?</a:t>
            </a:r>
          </a:p>
          <a:p>
            <a:pPr algn="l">
              <a:buFont typeface="Arial" panose="020B0604020202020204" pitchFamily="34" charset="0"/>
              <a:buChar char="•"/>
            </a:pPr>
            <a:r>
              <a:rPr lang="fi-FI" b="0" i="0" dirty="0">
                <a:solidFill>
                  <a:srgbClr val="000000"/>
                </a:solidFill>
                <a:effectLst/>
                <a:latin typeface="Archivo"/>
              </a:rPr>
              <a:t>Mikä on siviilisäätysi?</a:t>
            </a:r>
          </a:p>
          <a:p>
            <a:pPr algn="l">
              <a:buFont typeface="Arial" panose="020B0604020202020204" pitchFamily="34" charset="0"/>
              <a:buChar char="•"/>
            </a:pPr>
            <a:r>
              <a:rPr lang="fi-FI" b="0" i="0" dirty="0">
                <a:solidFill>
                  <a:srgbClr val="000000"/>
                </a:solidFill>
                <a:effectLst/>
                <a:latin typeface="Archivo"/>
              </a:rPr>
              <a:t>Oletko suorittanut ase- tai siviilipalveluksen?</a:t>
            </a:r>
          </a:p>
          <a:p>
            <a:pPr algn="l">
              <a:buFont typeface="Arial" panose="020B0604020202020204" pitchFamily="34" charset="0"/>
              <a:buChar char="•"/>
            </a:pPr>
            <a:r>
              <a:rPr lang="fi-FI" b="0" i="0" dirty="0">
                <a:solidFill>
                  <a:srgbClr val="000000"/>
                </a:solidFill>
                <a:effectLst/>
                <a:latin typeface="Archivo"/>
              </a:rPr>
              <a:t>Onko sinulla jokin vakava sairaus?</a:t>
            </a:r>
          </a:p>
          <a:p>
            <a:pPr algn="l">
              <a:buFont typeface="Arial" panose="020B0604020202020204" pitchFamily="34" charset="0"/>
              <a:buChar char="•"/>
            </a:pPr>
            <a:r>
              <a:rPr lang="fi-FI" b="0" i="0" dirty="0">
                <a:solidFill>
                  <a:srgbClr val="000000"/>
                </a:solidFill>
                <a:effectLst/>
                <a:latin typeface="Archivo"/>
              </a:rPr>
              <a:t>Mitä uskontoa edustat?</a:t>
            </a:r>
          </a:p>
          <a:p>
            <a:pPr algn="l">
              <a:buFont typeface="Arial" panose="020B0604020202020204" pitchFamily="34" charset="0"/>
              <a:buChar char="•"/>
            </a:pPr>
            <a:r>
              <a:rPr lang="fi-FI" b="0" i="0" dirty="0">
                <a:solidFill>
                  <a:srgbClr val="000000"/>
                </a:solidFill>
                <a:effectLst/>
                <a:latin typeface="Archivo"/>
              </a:rPr>
              <a:t>Oletko poliittisesti aktiivinen/ Oletko jonkin puolueen jäsen?</a:t>
            </a:r>
          </a:p>
          <a:p>
            <a:pPr algn="l">
              <a:buFont typeface="Arial" panose="020B0604020202020204" pitchFamily="34" charset="0"/>
              <a:buChar char="•"/>
            </a:pPr>
            <a:r>
              <a:rPr lang="fi-FI" b="0" i="0" dirty="0">
                <a:solidFill>
                  <a:srgbClr val="000000"/>
                </a:solidFill>
                <a:effectLst/>
                <a:latin typeface="Archivo"/>
              </a:rPr>
              <a:t>Oletko ammattiliiton jäsen?</a:t>
            </a:r>
          </a:p>
          <a:p>
            <a:pPr algn="l">
              <a:buFont typeface="Arial" panose="020B0604020202020204" pitchFamily="34" charset="0"/>
              <a:buChar char="•"/>
            </a:pPr>
            <a:r>
              <a:rPr lang="fi-FI" b="0" i="0" dirty="0">
                <a:solidFill>
                  <a:srgbClr val="000000"/>
                </a:solidFill>
                <a:effectLst/>
                <a:latin typeface="Archivo"/>
              </a:rPr>
              <a:t>Millaiset omistus-, liike- ja/tai yrityssuhteet perheelläsi on?</a:t>
            </a:r>
          </a:p>
          <a:p>
            <a:endParaRPr lang="fi-FI" dirty="0"/>
          </a:p>
        </p:txBody>
      </p:sp>
    </p:spTree>
    <p:extLst>
      <p:ext uri="{BB962C8B-B14F-4D97-AF65-F5344CB8AC3E}">
        <p14:creationId xmlns:p14="http://schemas.microsoft.com/office/powerpoint/2010/main" val="3604774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iruutu 4">
            <a:extLst>
              <a:ext uri="{FF2B5EF4-FFF2-40B4-BE49-F238E27FC236}">
                <a16:creationId xmlns:a16="http://schemas.microsoft.com/office/drawing/2014/main" id="{046F75BD-4DD6-CF9F-143D-297A70EE36A8}"/>
              </a:ext>
            </a:extLst>
          </p:cNvPr>
          <p:cNvSpPr txBox="1"/>
          <p:nvPr/>
        </p:nvSpPr>
        <p:spPr>
          <a:xfrm>
            <a:off x="697584" y="471339"/>
            <a:ext cx="8446416" cy="4801314"/>
          </a:xfrm>
          <a:prstGeom prst="rect">
            <a:avLst/>
          </a:prstGeom>
          <a:noFill/>
        </p:spPr>
        <p:txBody>
          <a:bodyPr wrap="square">
            <a:spAutoFit/>
          </a:bodyPr>
          <a:lstStyle/>
          <a:p>
            <a:pPr algn="l"/>
            <a:r>
              <a:rPr lang="fi-FI" b="0" i="0" dirty="0">
                <a:solidFill>
                  <a:srgbClr val="000000"/>
                </a:solidFill>
                <a:effectLst/>
                <a:latin typeface="Archivo"/>
              </a:rPr>
              <a:t>Lähtökohtaisesti </a:t>
            </a:r>
            <a:r>
              <a:rPr lang="fi-FI" b="1" i="0" dirty="0">
                <a:solidFill>
                  <a:srgbClr val="000000"/>
                </a:solidFill>
                <a:effectLst/>
                <a:latin typeface="Archivo"/>
              </a:rPr>
              <a:t>perheeseen</a:t>
            </a:r>
            <a:r>
              <a:rPr lang="fi-FI" b="0" i="0" dirty="0">
                <a:solidFill>
                  <a:srgbClr val="000000"/>
                </a:solidFill>
                <a:effectLst/>
                <a:latin typeface="Archivo"/>
              </a:rPr>
              <a:t>, </a:t>
            </a:r>
            <a:r>
              <a:rPr lang="fi-FI" b="1" i="0" dirty="0">
                <a:solidFill>
                  <a:srgbClr val="000000"/>
                </a:solidFill>
                <a:effectLst/>
                <a:latin typeface="Archivo"/>
              </a:rPr>
              <a:t>uskontoon</a:t>
            </a:r>
            <a:r>
              <a:rPr lang="fi-FI" b="0" i="0" dirty="0">
                <a:solidFill>
                  <a:srgbClr val="000000"/>
                </a:solidFill>
                <a:effectLst/>
                <a:latin typeface="Archivo"/>
              </a:rPr>
              <a:t>, </a:t>
            </a:r>
            <a:r>
              <a:rPr lang="fi-FI" b="1" i="0" dirty="0">
                <a:solidFill>
                  <a:srgbClr val="000000"/>
                </a:solidFill>
                <a:effectLst/>
                <a:latin typeface="Archivo"/>
              </a:rPr>
              <a:t>poliittisiin mielipiteisiin</a:t>
            </a:r>
            <a:r>
              <a:rPr lang="fi-FI" b="0" i="0" dirty="0">
                <a:solidFill>
                  <a:srgbClr val="000000"/>
                </a:solidFill>
                <a:effectLst/>
                <a:latin typeface="Archivo"/>
              </a:rPr>
              <a:t> tai </a:t>
            </a:r>
            <a:r>
              <a:rPr lang="fi-FI" b="1" i="0" dirty="0">
                <a:solidFill>
                  <a:srgbClr val="000000"/>
                </a:solidFill>
                <a:effectLst/>
                <a:latin typeface="Archivo"/>
              </a:rPr>
              <a:t>seksuaaliseen suuntautumiseen</a:t>
            </a:r>
            <a:r>
              <a:rPr lang="fi-FI" b="0" i="0" dirty="0">
                <a:solidFill>
                  <a:srgbClr val="000000"/>
                </a:solidFill>
                <a:effectLst/>
                <a:latin typeface="Archivo"/>
              </a:rPr>
              <a:t> kuuluvat asiat eivät kuulu työnantajalle. Lapsen saaminen on lain näkökulmasta aina yksiselitteisesti yksityisasia, vaikka palkkaa maksavan työnantajan näkökulmasta asialla olisikin merkitystä. Vanhemmuuteen tai perheenhuoltovelvollisuuteen liittyvien asioiden, kuten perhesuhteiden tai siviilisäädyn, kysyminen työhönoton yhteydessä on </a:t>
            </a:r>
            <a:r>
              <a:rPr lang="fi-FI" b="1" i="0" dirty="0">
                <a:solidFill>
                  <a:srgbClr val="000000"/>
                </a:solidFill>
                <a:effectLst/>
                <a:latin typeface="Archivo"/>
              </a:rPr>
              <a:t>tasa-arvolain vastaista</a:t>
            </a:r>
            <a:r>
              <a:rPr lang="fi-FI" b="0" i="0" dirty="0">
                <a:solidFill>
                  <a:srgbClr val="000000"/>
                </a:solidFill>
                <a:effectLst/>
                <a:latin typeface="Archivo"/>
              </a:rPr>
              <a:t>.</a:t>
            </a:r>
          </a:p>
          <a:p>
            <a:pPr algn="l"/>
            <a:endParaRPr lang="fi-FI" b="0" i="0" dirty="0">
              <a:solidFill>
                <a:srgbClr val="000000"/>
              </a:solidFill>
              <a:effectLst/>
              <a:latin typeface="Archivo"/>
            </a:endParaRPr>
          </a:p>
          <a:p>
            <a:pPr algn="l"/>
            <a:r>
              <a:rPr lang="fi-FI" b="0" i="0" dirty="0">
                <a:solidFill>
                  <a:srgbClr val="000000"/>
                </a:solidFill>
                <a:effectLst/>
                <a:latin typeface="Archivo"/>
              </a:rPr>
              <a:t>Tasa-arvolain vastaisina kiellettyjä kysymyksiä työhaastattelutilanteessa ovatkin kysymykset </a:t>
            </a:r>
            <a:r>
              <a:rPr lang="fi-FI" b="1" i="0" dirty="0">
                <a:solidFill>
                  <a:srgbClr val="000000"/>
                </a:solidFill>
                <a:effectLst/>
                <a:latin typeface="Archivo"/>
              </a:rPr>
              <a:t>raskaudesta</a:t>
            </a:r>
            <a:r>
              <a:rPr lang="fi-FI" b="0" i="0" dirty="0">
                <a:solidFill>
                  <a:srgbClr val="000000"/>
                </a:solidFill>
                <a:effectLst/>
                <a:latin typeface="Archivo"/>
              </a:rPr>
              <a:t>, </a:t>
            </a:r>
            <a:r>
              <a:rPr lang="fi-FI" b="1" i="0" dirty="0">
                <a:solidFill>
                  <a:srgbClr val="000000"/>
                </a:solidFill>
                <a:effectLst/>
                <a:latin typeface="Archivo"/>
              </a:rPr>
              <a:t>lastenhankkimissuunnitelmista</a:t>
            </a:r>
            <a:r>
              <a:rPr lang="fi-FI" b="0" i="0" dirty="0">
                <a:solidFill>
                  <a:srgbClr val="000000"/>
                </a:solidFill>
                <a:effectLst/>
                <a:latin typeface="Archivo"/>
              </a:rPr>
              <a:t>, </a:t>
            </a:r>
            <a:r>
              <a:rPr lang="fi-FI" b="1" i="0" dirty="0">
                <a:solidFill>
                  <a:srgbClr val="000000"/>
                </a:solidFill>
                <a:effectLst/>
                <a:latin typeface="Archivo"/>
              </a:rPr>
              <a:t>lasten lukumäärästä</a:t>
            </a:r>
            <a:r>
              <a:rPr lang="fi-FI" b="0" i="0" dirty="0">
                <a:solidFill>
                  <a:srgbClr val="000000"/>
                </a:solidFill>
                <a:effectLst/>
                <a:latin typeface="Archivo"/>
              </a:rPr>
              <a:t> ja </a:t>
            </a:r>
            <a:r>
              <a:rPr lang="fi-FI" b="1" i="0" dirty="0">
                <a:solidFill>
                  <a:srgbClr val="000000"/>
                </a:solidFill>
                <a:effectLst/>
                <a:latin typeface="Archivo"/>
              </a:rPr>
              <a:t>lastenhoidon järjestämisestä</a:t>
            </a:r>
            <a:r>
              <a:rPr lang="fi-FI" b="0" i="0" dirty="0">
                <a:solidFill>
                  <a:srgbClr val="000000"/>
                </a:solidFill>
                <a:effectLst/>
                <a:latin typeface="Archivo"/>
              </a:rPr>
              <a:t>. Menettelyä ei voi oikeuttaa myöskään sillä, että kysymyksiin vastaaminen on vapaaehtoista. Työnhakijalla ei ole velvollisuutta kertoa raskaudestaan.</a:t>
            </a:r>
          </a:p>
          <a:p>
            <a:pPr algn="l"/>
            <a:endParaRPr lang="fi-FI" b="0" i="0" dirty="0">
              <a:solidFill>
                <a:srgbClr val="000000"/>
              </a:solidFill>
              <a:effectLst/>
              <a:latin typeface="Archivo"/>
            </a:endParaRPr>
          </a:p>
          <a:p>
            <a:pPr algn="l"/>
            <a:r>
              <a:rPr lang="fi-FI" b="0" i="0" dirty="0">
                <a:solidFill>
                  <a:srgbClr val="000000"/>
                </a:solidFill>
                <a:effectLst/>
                <a:latin typeface="Archivo"/>
              </a:rPr>
              <a:t>Vaikka armeijan johtamiskoulutusta pidetäänkin arvossa joissain piireissä, työnantaja ei saa udella ase- tai siviilipalvelutaustaasi. Poikkeuksena on työpaikka, johon on sotilasarvo vaatimus.</a:t>
            </a:r>
          </a:p>
          <a:p>
            <a:pPr algn="l"/>
            <a:endParaRPr lang="fi-FI" b="0" i="0" dirty="0">
              <a:solidFill>
                <a:srgbClr val="000000"/>
              </a:solidFill>
              <a:effectLst/>
              <a:latin typeface="Archivo"/>
            </a:endParaRPr>
          </a:p>
        </p:txBody>
      </p:sp>
    </p:spTree>
    <p:extLst>
      <p:ext uri="{BB962C8B-B14F-4D97-AF65-F5344CB8AC3E}">
        <p14:creationId xmlns:p14="http://schemas.microsoft.com/office/powerpoint/2010/main" val="2616766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D0CDED5-2859-0BEB-F34B-C9AF3D15CE5F}"/>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CE9E08AB-43A1-B26A-4D78-95C40C39B3D5}"/>
              </a:ext>
            </a:extLst>
          </p:cNvPr>
          <p:cNvSpPr>
            <a:spLocks noGrp="1"/>
          </p:cNvSpPr>
          <p:nvPr>
            <p:ph idx="1"/>
          </p:nvPr>
        </p:nvSpPr>
        <p:spPr/>
        <p:txBody>
          <a:bodyPr>
            <a:normAutofit fontScale="77500" lnSpcReduction="20000"/>
          </a:bodyPr>
          <a:lstStyle/>
          <a:p>
            <a:pPr algn="l"/>
            <a:r>
              <a:rPr lang="fi-FI" b="0" i="0" dirty="0">
                <a:solidFill>
                  <a:srgbClr val="000000"/>
                </a:solidFill>
                <a:effectLst/>
                <a:latin typeface="Archivo"/>
              </a:rPr>
              <a:t>Poliittisen mielipiteen osalta tarpeellisuusvaatimus voi täyttyä esimerkiksi silloin, kun puolueorganisaatio hakee kampanjapäällikköä. Eli jos et ole hakemassa poliittiseen puolueeseen töihin, poliittinen vakaumuksesi tai sitoutumattomuutesi ei kuulu työnantajalle.</a:t>
            </a:r>
          </a:p>
          <a:p>
            <a:pPr algn="l"/>
            <a:r>
              <a:rPr lang="fi-FI" b="0" i="0" dirty="0">
                <a:solidFill>
                  <a:srgbClr val="000000"/>
                </a:solidFill>
                <a:effectLst/>
                <a:latin typeface="Archivo"/>
              </a:rPr>
              <a:t>Työnhakijalta ei voi yksityisyyden suojasta työelämässä annetun lain mukaan lainkaan kysyä hänen </a:t>
            </a:r>
            <a:r>
              <a:rPr lang="fi-FI" b="1" i="0" dirty="0">
                <a:solidFill>
                  <a:srgbClr val="000000"/>
                </a:solidFill>
                <a:effectLst/>
                <a:latin typeface="Archivo"/>
              </a:rPr>
              <a:t>terveydentilatietojaan</a:t>
            </a:r>
            <a:r>
              <a:rPr lang="fi-FI" b="0" i="0" dirty="0">
                <a:solidFill>
                  <a:srgbClr val="000000"/>
                </a:solidFill>
                <a:effectLst/>
                <a:latin typeface="Archivo"/>
              </a:rPr>
              <a:t>, </a:t>
            </a:r>
            <a:r>
              <a:rPr lang="fi-FI" b="1" i="0" dirty="0">
                <a:solidFill>
                  <a:srgbClr val="000000"/>
                </a:solidFill>
                <a:effectLst/>
                <a:latin typeface="Archivo"/>
              </a:rPr>
              <a:t>luottotietojaan</a:t>
            </a:r>
            <a:r>
              <a:rPr lang="fi-FI" b="0" i="0" dirty="0">
                <a:solidFill>
                  <a:srgbClr val="000000"/>
                </a:solidFill>
                <a:effectLst/>
                <a:latin typeface="Archivo"/>
              </a:rPr>
              <a:t> tai teettää hänellä </a:t>
            </a:r>
            <a:r>
              <a:rPr lang="fi-FI" b="1" i="0" dirty="0">
                <a:solidFill>
                  <a:srgbClr val="000000"/>
                </a:solidFill>
                <a:effectLst/>
                <a:latin typeface="Archivo"/>
              </a:rPr>
              <a:t>huumausainetestiä</a:t>
            </a:r>
            <a:r>
              <a:rPr lang="fi-FI" b="0" i="0" dirty="0">
                <a:solidFill>
                  <a:srgbClr val="000000"/>
                </a:solidFill>
                <a:effectLst/>
                <a:latin typeface="Archivo"/>
              </a:rPr>
              <a:t>. Näitä tietoja voidaan kerätä vain tehtävään valitulta henkilöltä, ja silloinkin ainoastaan, jos laissa säädetyt erityisedellytykset täyttyvät.</a:t>
            </a:r>
          </a:p>
          <a:p>
            <a:pPr algn="l"/>
            <a:r>
              <a:rPr lang="fi-FI" b="0" i="0" dirty="0">
                <a:solidFill>
                  <a:srgbClr val="000000"/>
                </a:solidFill>
                <a:effectLst/>
                <a:latin typeface="Archivo"/>
              </a:rPr>
              <a:t>Mitä jos kielletty kysymys kysytään haastattelussa?</a:t>
            </a:r>
          </a:p>
          <a:p>
            <a:pPr algn="l"/>
            <a:r>
              <a:rPr lang="fi-FI" b="0" i="0" dirty="0">
                <a:solidFill>
                  <a:srgbClr val="000000"/>
                </a:solidFill>
                <a:effectLst/>
                <a:latin typeface="Archivo"/>
              </a:rPr>
              <a:t>Näin voi tapahtua, koska ei kaikki työnantajat tiedä mitä saa kysyä ja mitä ei. He saattavat epähuomiossa kysyä siviilisäädystäsi tai armeija- tai siviilipalveluskokemuksestasi, eikä sillä tarkoita mitään pahaa. Tässä tapauksessa, voit kiittää kysymyksestä ja yksinkertaisesti kieltäytyä vastaamasta vedoten siihen, ettei kysymystä saisi kysyä haastattelutilanteessa. Älä nolaa tai syyllistä työhaastattelijaa, koska se ei ratkaise tai johda mihinkään hyvään. </a:t>
            </a:r>
            <a:r>
              <a:rPr lang="fi-FI" b="0" i="0">
                <a:solidFill>
                  <a:srgbClr val="000000"/>
                </a:solidFill>
                <a:effectLst/>
                <a:latin typeface="Archivo"/>
              </a:rPr>
              <a:t>Ohjaa keskustelu asiallisesti kohti jotain työn kannalta olennaisempaa aihetta kohti.</a:t>
            </a:r>
          </a:p>
          <a:p>
            <a:endParaRPr lang="fi-FI"/>
          </a:p>
        </p:txBody>
      </p:sp>
    </p:spTree>
    <p:extLst>
      <p:ext uri="{BB962C8B-B14F-4D97-AF65-F5344CB8AC3E}">
        <p14:creationId xmlns:p14="http://schemas.microsoft.com/office/powerpoint/2010/main" val="1241989164"/>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327</Words>
  <Application>Microsoft Office PowerPoint</Application>
  <PresentationFormat>Laajakuva</PresentationFormat>
  <Paragraphs>19</Paragraphs>
  <Slides>3</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3</vt:i4>
      </vt:variant>
    </vt:vector>
  </HeadingPairs>
  <TitlesOfParts>
    <vt:vector size="8" baseType="lpstr">
      <vt:lpstr>Archivo</vt:lpstr>
      <vt:lpstr>Arial</vt:lpstr>
      <vt:lpstr>Calibri</vt:lpstr>
      <vt:lpstr>Calibri Light</vt:lpstr>
      <vt:lpstr>Office-teema</vt:lpstr>
      <vt:lpstr>Seuraavia kysymyksiä työnantaja ei saa hakijalta kysyä</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Seuraavia kysymyksiä työnantaja ei saa hakijalta kysyä</dc:title>
  <dc:creator>A-P Multanen</dc:creator>
  <cp:lastModifiedBy>A-P Multanen</cp:lastModifiedBy>
  <cp:revision>1</cp:revision>
  <dcterms:created xsi:type="dcterms:W3CDTF">2024-04-16T08:56:52Z</dcterms:created>
  <dcterms:modified xsi:type="dcterms:W3CDTF">2024-04-16T08:59:57Z</dcterms:modified>
</cp:coreProperties>
</file>