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Konditionaali ja ehtolauseet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Ennen kuin alat katsella, ota kynä ja vihko esiin – tarvitset niitä!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53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Konditionaali</a:t>
            </a:r>
            <a:br>
              <a:rPr lang="fi-FI" dirty="0" smtClean="0"/>
            </a:br>
            <a:r>
              <a:rPr lang="fi-FI" dirty="0" smtClean="0"/>
              <a:t>eli -isi-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Konditionaali eli suomen -isi-muoto tehdään englanniksi apuverbillä </a:t>
            </a:r>
            <a:r>
              <a:rPr lang="fi-FI" sz="2400" b="1" i="1" dirty="0" smtClean="0"/>
              <a:t>WOULD</a:t>
            </a:r>
          </a:p>
          <a:p>
            <a:pPr lvl="1"/>
            <a:r>
              <a:rPr lang="fi-FI" sz="2400" dirty="0" smtClean="0"/>
              <a:t>Valehtelisin = </a:t>
            </a:r>
            <a:r>
              <a:rPr lang="fi-FI" sz="2400" i="1" dirty="0" smtClean="0"/>
              <a:t>I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lie.</a:t>
            </a:r>
          </a:p>
          <a:p>
            <a:pPr lvl="1"/>
            <a:r>
              <a:rPr lang="fi-FI" sz="2400" dirty="0" smtClean="0"/>
              <a:t>Ostaisimme = </a:t>
            </a:r>
            <a:r>
              <a:rPr lang="fi-FI" sz="2400" i="1" dirty="0" err="1"/>
              <a:t>W</a:t>
            </a:r>
            <a:r>
              <a:rPr lang="fi-FI" sz="2400" i="1" dirty="0" err="1" smtClean="0"/>
              <a:t>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buy</a:t>
            </a:r>
            <a:r>
              <a:rPr lang="fi-FI" sz="2400" i="1" dirty="0" smtClean="0"/>
              <a:t>.</a:t>
            </a:r>
          </a:p>
          <a:p>
            <a:pPr lvl="1"/>
            <a:r>
              <a:rPr lang="fi-FI" sz="2400" dirty="0" smtClean="0"/>
              <a:t>Nukkuisit = </a:t>
            </a:r>
            <a:r>
              <a:rPr lang="fi-FI" sz="2400" i="1" dirty="0" err="1" smtClean="0"/>
              <a:t>You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sleep</a:t>
            </a:r>
            <a:r>
              <a:rPr lang="fi-FI" sz="2400" i="1" dirty="0" smtClean="0"/>
              <a:t>.</a:t>
            </a:r>
          </a:p>
          <a:p>
            <a:pPr lvl="1"/>
            <a:endParaRPr lang="fi-FI" sz="2400" dirty="0"/>
          </a:p>
          <a:p>
            <a:pPr lvl="1"/>
            <a:r>
              <a:rPr lang="fi-FI" sz="2400" b="1" dirty="0" smtClean="0"/>
              <a:t>HUOM! </a:t>
            </a:r>
            <a:r>
              <a:rPr lang="fi-FI" sz="2400" dirty="0" smtClean="0"/>
              <a:t>Haluaisin  = </a:t>
            </a:r>
            <a:r>
              <a:rPr lang="fi-FI" sz="2400" i="1" dirty="0" smtClean="0"/>
              <a:t>I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</a:t>
            </a:r>
            <a:r>
              <a:rPr lang="fi-FI" sz="2400" b="1" i="1" dirty="0" err="1" smtClean="0"/>
              <a:t>like</a:t>
            </a:r>
            <a:endParaRPr lang="fi-FI" sz="2400" b="1" i="1" dirty="0" smtClean="0"/>
          </a:p>
          <a:p>
            <a:pPr lvl="1"/>
            <a:endParaRPr lang="fi-FI" sz="2400" b="1" i="1" dirty="0"/>
          </a:p>
          <a:p>
            <a:pPr lvl="1"/>
            <a:endParaRPr lang="fi-FI" sz="2400" b="1" i="1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76415"/>
              </p:ext>
            </p:extLst>
          </p:nvPr>
        </p:nvGraphicFramePr>
        <p:xfrm>
          <a:off x="5118446" y="5461483"/>
          <a:ext cx="668747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7473">
                  <a:extLst>
                    <a:ext uri="{9D8B030D-6E8A-4147-A177-3AD203B41FA5}">
                      <a16:colId xmlns:a16="http://schemas.microsoft.com/office/drawing/2014/main" val="864423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Kirjoita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 vihkoosi englanniksi: 1. Minä laulaisin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2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6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Kielteinen ja kysymys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b="1" dirty="0" smtClean="0"/>
              <a:t>Kielteiseen lauseeseen lisätään vain </a:t>
            </a:r>
            <a:r>
              <a:rPr lang="fi-FI" sz="2000" b="1" i="1" dirty="0" err="1" smtClean="0"/>
              <a:t>not</a:t>
            </a:r>
            <a:r>
              <a:rPr lang="fi-FI" sz="2000" b="1" i="1" dirty="0" smtClean="0"/>
              <a:t>:</a:t>
            </a:r>
          </a:p>
          <a:p>
            <a:pPr lvl="1"/>
            <a:r>
              <a:rPr lang="fi-FI" sz="2000" dirty="0"/>
              <a:t>En sanoisi. = </a:t>
            </a:r>
            <a:r>
              <a:rPr lang="fi-FI" sz="2000" i="1" dirty="0"/>
              <a:t>I </a:t>
            </a:r>
            <a:r>
              <a:rPr lang="fi-FI" sz="2000" i="1" dirty="0" err="1"/>
              <a:t>would</a:t>
            </a:r>
            <a:r>
              <a:rPr lang="fi-FI" sz="2000" i="1" dirty="0"/>
              <a:t> </a:t>
            </a:r>
            <a:r>
              <a:rPr lang="fi-FI" sz="2000" b="1" i="1" dirty="0" err="1"/>
              <a:t>not</a:t>
            </a:r>
            <a:r>
              <a:rPr lang="fi-FI" sz="2000" i="1" dirty="0"/>
              <a:t> </a:t>
            </a:r>
            <a:r>
              <a:rPr lang="fi-FI" sz="2000" i="1" dirty="0" err="1"/>
              <a:t>say</a:t>
            </a:r>
            <a:r>
              <a:rPr lang="fi-FI" sz="2000" i="1" dirty="0"/>
              <a:t>. = I </a:t>
            </a:r>
            <a:r>
              <a:rPr lang="fi-FI" sz="2000" i="1" dirty="0" err="1"/>
              <a:t>would</a:t>
            </a:r>
            <a:r>
              <a:rPr lang="fi-FI" sz="2000" b="1" i="1" dirty="0" err="1"/>
              <a:t>n’t</a:t>
            </a:r>
            <a:r>
              <a:rPr lang="fi-FI" sz="2000" i="1" dirty="0"/>
              <a:t> </a:t>
            </a:r>
            <a:r>
              <a:rPr lang="fi-FI" sz="2000" i="1" dirty="0" err="1"/>
              <a:t>say</a:t>
            </a:r>
            <a:r>
              <a:rPr lang="fi-FI" sz="2000" i="1" dirty="0"/>
              <a:t>.</a:t>
            </a:r>
          </a:p>
          <a:p>
            <a:pPr lvl="1"/>
            <a:r>
              <a:rPr lang="fi-FI" sz="2000" dirty="0"/>
              <a:t>Ette nauraisi. = </a:t>
            </a:r>
            <a:r>
              <a:rPr lang="fi-FI" sz="2000" i="1" dirty="0" err="1"/>
              <a:t>You</a:t>
            </a:r>
            <a:r>
              <a:rPr lang="fi-FI" sz="2000" i="1" dirty="0"/>
              <a:t> </a:t>
            </a:r>
            <a:r>
              <a:rPr lang="fi-FI" sz="2000" i="1" dirty="0" err="1"/>
              <a:t>would</a:t>
            </a:r>
            <a:r>
              <a:rPr lang="fi-FI" sz="2000" i="1" dirty="0"/>
              <a:t> </a:t>
            </a:r>
            <a:r>
              <a:rPr lang="fi-FI" sz="2000" b="1" i="1" dirty="0" err="1"/>
              <a:t>not</a:t>
            </a:r>
            <a:r>
              <a:rPr lang="fi-FI" sz="2000" i="1" dirty="0"/>
              <a:t> </a:t>
            </a:r>
            <a:r>
              <a:rPr lang="fi-FI" sz="2000" i="1" dirty="0" err="1"/>
              <a:t>laugh</a:t>
            </a:r>
            <a:r>
              <a:rPr lang="fi-FI" sz="2000" i="1" dirty="0"/>
              <a:t>. = </a:t>
            </a:r>
            <a:r>
              <a:rPr lang="fi-FI" sz="2000" i="1" dirty="0" err="1"/>
              <a:t>You</a:t>
            </a:r>
            <a:r>
              <a:rPr lang="fi-FI" sz="2000" i="1" dirty="0"/>
              <a:t> </a:t>
            </a:r>
            <a:r>
              <a:rPr lang="fi-FI" sz="2000" i="1" dirty="0" err="1"/>
              <a:t>would</a:t>
            </a:r>
            <a:r>
              <a:rPr lang="fi-FI" sz="2000" b="1" i="1" dirty="0" err="1"/>
              <a:t>n’t</a:t>
            </a:r>
            <a:r>
              <a:rPr lang="fi-FI" sz="2000" i="1" dirty="0"/>
              <a:t> </a:t>
            </a:r>
            <a:r>
              <a:rPr lang="fi-FI" sz="2000" i="1" dirty="0" err="1"/>
              <a:t>laugh</a:t>
            </a:r>
            <a:r>
              <a:rPr lang="fi-FI" sz="2000" i="1" dirty="0" smtClean="0"/>
              <a:t>.</a:t>
            </a:r>
          </a:p>
          <a:p>
            <a:r>
              <a:rPr lang="fi-FI" sz="2000" b="1" dirty="0" smtClean="0"/>
              <a:t>Kysymyksissä muutetaan sanajärjestys: </a:t>
            </a:r>
            <a:r>
              <a:rPr lang="fi-FI" sz="2000" dirty="0" smtClean="0"/>
              <a:t>                                </a:t>
            </a:r>
          </a:p>
          <a:p>
            <a:pPr lvl="1"/>
            <a:r>
              <a:rPr lang="fi-FI" sz="2000" dirty="0" smtClean="0"/>
              <a:t>Uskoisitko? = </a:t>
            </a:r>
            <a:r>
              <a:rPr lang="fi-FI" sz="2000" i="1" dirty="0" err="1" smtClean="0"/>
              <a:t>Would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you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believe</a:t>
            </a:r>
            <a:r>
              <a:rPr lang="fi-FI" sz="2000" i="1" dirty="0" smtClean="0"/>
              <a:t>?</a:t>
            </a:r>
          </a:p>
          <a:p>
            <a:pPr lvl="1"/>
            <a:r>
              <a:rPr lang="fi-FI" sz="2000" dirty="0" smtClean="0"/>
              <a:t>Etkö tulisi? = </a:t>
            </a:r>
            <a:r>
              <a:rPr lang="fi-FI" sz="2000" i="1" dirty="0" err="1" smtClean="0"/>
              <a:t>Wouldn’t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you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come</a:t>
            </a:r>
            <a:r>
              <a:rPr lang="fi-FI" sz="2000" i="1" dirty="0" smtClean="0"/>
              <a:t>?</a:t>
            </a:r>
            <a:r>
              <a:rPr lang="fi-FI" sz="2000" dirty="0" smtClean="0"/>
              <a:t> </a:t>
            </a:r>
          </a:p>
          <a:p>
            <a:pPr lvl="1"/>
            <a:r>
              <a:rPr lang="fi-FI" sz="2000" dirty="0" smtClean="0"/>
              <a:t>Haluaisitko? = </a:t>
            </a:r>
            <a:r>
              <a:rPr lang="fi-FI" sz="2000" i="1" dirty="0" err="1" smtClean="0"/>
              <a:t>Would</a:t>
            </a:r>
            <a:r>
              <a:rPr lang="fi-FI" sz="2000" i="1" dirty="0" smtClean="0"/>
              <a:t> </a:t>
            </a:r>
            <a:r>
              <a:rPr lang="fi-FI" sz="2000" i="1" dirty="0" err="1" smtClean="0"/>
              <a:t>you</a:t>
            </a:r>
            <a:r>
              <a:rPr lang="fi-FI" sz="2000" i="1" dirty="0" smtClean="0"/>
              <a:t> </a:t>
            </a:r>
            <a:r>
              <a:rPr lang="fi-FI" sz="2000" b="1" i="1" dirty="0" err="1" smtClean="0"/>
              <a:t>like</a:t>
            </a:r>
            <a:r>
              <a:rPr lang="fi-FI" sz="2000" i="1" dirty="0" smtClean="0"/>
              <a:t>?</a:t>
            </a:r>
          </a:p>
          <a:p>
            <a:pPr marL="457200" lvl="1" indent="0">
              <a:buNone/>
            </a:pPr>
            <a:endParaRPr lang="fi-FI" sz="2000" dirty="0" smtClean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700851"/>
              </p:ext>
            </p:extLst>
          </p:nvPr>
        </p:nvGraphicFramePr>
        <p:xfrm>
          <a:off x="5118446" y="5680968"/>
          <a:ext cx="6478467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8467">
                  <a:extLst>
                    <a:ext uri="{9D8B030D-6E8A-4147-A177-3AD203B41FA5}">
                      <a16:colId xmlns:a16="http://schemas.microsoft.com/office/drawing/2014/main" val="1598750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Kirjoita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 vihkoosi englanniksi: 2. Minä en laulaisi</a:t>
                      </a:r>
                    </a:p>
                    <a:p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3. Laulaisitko sinä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15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41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Voisi ja pitäisi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Voisi = </a:t>
            </a:r>
            <a:r>
              <a:rPr lang="fi-FI" sz="2400" i="1" dirty="0" err="1" smtClean="0"/>
              <a:t>could</a:t>
            </a:r>
            <a:endParaRPr lang="fi-FI" sz="2400" i="1" dirty="0" smtClean="0"/>
          </a:p>
          <a:p>
            <a:r>
              <a:rPr lang="fi-FI" sz="2400" dirty="0" smtClean="0"/>
              <a:t>Pitäisi = </a:t>
            </a:r>
            <a:r>
              <a:rPr lang="fi-FI" sz="2400" i="1" dirty="0" err="1" smtClean="0"/>
              <a:t>should</a:t>
            </a:r>
            <a:endParaRPr lang="fi-FI" sz="2400" i="1" dirty="0" smtClean="0"/>
          </a:p>
          <a:p>
            <a:endParaRPr lang="fi-FI" sz="2400" dirty="0"/>
          </a:p>
          <a:p>
            <a:r>
              <a:rPr lang="fi-FI" i="1" dirty="0" err="1" smtClean="0"/>
              <a:t>Could</a:t>
            </a:r>
            <a:r>
              <a:rPr lang="fi-FI" i="1" dirty="0" smtClean="0"/>
              <a:t> </a:t>
            </a:r>
            <a:r>
              <a:rPr lang="fi-FI" i="1" dirty="0" err="1" smtClean="0"/>
              <a:t>you</a:t>
            </a:r>
            <a:r>
              <a:rPr lang="fi-FI" i="1" dirty="0" smtClean="0"/>
              <a:t> help?</a:t>
            </a:r>
            <a:r>
              <a:rPr lang="fi-FI" dirty="0" smtClean="0"/>
              <a:t> =Voisitko auttaa?</a:t>
            </a:r>
          </a:p>
          <a:p>
            <a:r>
              <a:rPr lang="fi-FI" i="1" dirty="0" err="1" smtClean="0"/>
              <a:t>We</a:t>
            </a:r>
            <a:r>
              <a:rPr lang="fi-FI" i="1" dirty="0" smtClean="0"/>
              <a:t> </a:t>
            </a:r>
            <a:r>
              <a:rPr lang="fi-FI" i="1" dirty="0" err="1" smtClean="0"/>
              <a:t>should</a:t>
            </a:r>
            <a:r>
              <a:rPr lang="fi-FI" i="1" dirty="0" smtClean="0"/>
              <a:t> go.</a:t>
            </a:r>
            <a:r>
              <a:rPr lang="fi-FI" dirty="0" smtClean="0"/>
              <a:t> = Meidän pitäisi mennä.</a:t>
            </a:r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646201"/>
              </p:ext>
            </p:extLst>
          </p:nvPr>
        </p:nvGraphicFramePr>
        <p:xfrm>
          <a:off x="5118447" y="5680968"/>
          <a:ext cx="603433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4330">
                  <a:extLst>
                    <a:ext uri="{9D8B030D-6E8A-4147-A177-3AD203B41FA5}">
                      <a16:colId xmlns:a16="http://schemas.microsoft.com/office/drawing/2014/main" val="40003801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Kirjoita englanniksi vihkoosi: </a:t>
                      </a:r>
                    </a:p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            4. Minä voisin soittaa pianoa</a:t>
                      </a:r>
                    </a:p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            5. Sinun pitäisi</a:t>
                      </a:r>
                      <a:r>
                        <a:rPr lang="fi-FI" baseline="0" dirty="0" smtClean="0">
                          <a:solidFill>
                            <a:schemeClr val="tx1"/>
                          </a:solidFill>
                        </a:rPr>
                        <a:t> auttaa minua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559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5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Ehtolause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Ehtolause alkaa yleensä IF –sanalla. </a:t>
            </a:r>
          </a:p>
          <a:p>
            <a:pPr lvl="1">
              <a:lnSpc>
                <a:spcPct val="150000"/>
              </a:lnSpc>
            </a:pPr>
            <a:r>
              <a:rPr lang="fi-FI" sz="2400" i="1" dirty="0" err="1" smtClean="0"/>
              <a:t>Where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you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travel</a:t>
            </a:r>
            <a:r>
              <a:rPr lang="fi-FI" sz="2400" i="1" dirty="0" smtClean="0"/>
              <a:t> </a:t>
            </a:r>
            <a:r>
              <a:rPr lang="fi-FI" sz="2400" b="1" i="1" dirty="0" err="1" smtClean="0"/>
              <a:t>if</a:t>
            </a:r>
            <a:r>
              <a:rPr lang="fi-FI" sz="2400" i="1" dirty="0" smtClean="0"/>
              <a:t> </a:t>
            </a:r>
            <a:r>
              <a:rPr lang="fi-FI" sz="2400" i="1" u="sng" dirty="0" err="1" smtClean="0"/>
              <a:t>you</a:t>
            </a:r>
            <a:r>
              <a:rPr lang="fi-FI" sz="2400" i="1" u="sng" dirty="0" smtClean="0"/>
              <a:t> </a:t>
            </a:r>
            <a:r>
              <a:rPr lang="fi-FI" sz="2400" i="1" u="sng" dirty="0" err="1" smtClean="0"/>
              <a:t>had</a:t>
            </a:r>
            <a:r>
              <a:rPr lang="fi-FI" sz="2400" i="1" u="sng" dirty="0" smtClean="0"/>
              <a:t> a </a:t>
            </a:r>
            <a:r>
              <a:rPr lang="fi-FI" sz="2400" i="1" u="sng" dirty="0" err="1" smtClean="0"/>
              <a:t>lot</a:t>
            </a:r>
            <a:r>
              <a:rPr lang="fi-FI" sz="2400" i="1" u="sng" dirty="0" smtClean="0"/>
              <a:t> of money? </a:t>
            </a:r>
          </a:p>
          <a:p>
            <a:pPr lvl="1">
              <a:lnSpc>
                <a:spcPct val="150000"/>
              </a:lnSpc>
            </a:pPr>
            <a:r>
              <a:rPr lang="fi-FI" sz="2400" b="1" i="1" dirty="0" smtClean="0"/>
              <a:t>If</a:t>
            </a:r>
            <a:r>
              <a:rPr lang="fi-FI" sz="2400" i="1" dirty="0" smtClean="0"/>
              <a:t> </a:t>
            </a:r>
            <a:r>
              <a:rPr lang="fi-FI" sz="2400" i="1" u="sng" dirty="0" smtClean="0"/>
              <a:t>I </a:t>
            </a:r>
            <a:r>
              <a:rPr lang="fi-FI" sz="2400" i="1" u="sng" dirty="0" err="1" smtClean="0"/>
              <a:t>had</a:t>
            </a:r>
            <a:r>
              <a:rPr lang="fi-FI" sz="2400" i="1" u="sng" dirty="0" smtClean="0"/>
              <a:t> </a:t>
            </a:r>
            <a:r>
              <a:rPr lang="fi-FI" sz="2400" i="1" u="sng" dirty="0" err="1" smtClean="0"/>
              <a:t>time</a:t>
            </a:r>
            <a:r>
              <a:rPr lang="fi-FI" sz="2400" i="1" dirty="0" smtClean="0"/>
              <a:t>, I </a:t>
            </a:r>
            <a:r>
              <a:rPr lang="fi-FI" sz="2400" i="1" dirty="0" err="1" smtClean="0"/>
              <a:t>would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study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more</a:t>
            </a:r>
            <a:r>
              <a:rPr lang="fi-FI" sz="2400" i="1" dirty="0" smtClean="0"/>
              <a:t>. </a:t>
            </a:r>
            <a:endParaRPr lang="fi-FI" sz="2400" i="1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104834"/>
              </p:ext>
            </p:extLst>
          </p:nvPr>
        </p:nvGraphicFramePr>
        <p:xfrm>
          <a:off x="5118446" y="5695406"/>
          <a:ext cx="6281873" cy="541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1873">
                  <a:extLst>
                    <a:ext uri="{9D8B030D-6E8A-4147-A177-3AD203B41FA5}">
                      <a16:colId xmlns:a16="http://schemas.microsoft.com/office/drawing/2014/main" val="153259648"/>
                    </a:ext>
                  </a:extLst>
                </a:gridCol>
              </a:tblGrid>
              <a:tr h="541822">
                <a:tc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chemeClr val="tx1"/>
                          </a:solidFill>
                        </a:rPr>
                        <a:t>Lisää jokaisen kirjoittamasi lauseen (1-5) perään IF</a:t>
                      </a:r>
                      <a:endParaRPr lang="fi-F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088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0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Ehtolauseen muoto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000" b="1" dirty="0" smtClean="0"/>
              <a:t>Ehtolauseessa eli </a:t>
            </a:r>
            <a:r>
              <a:rPr lang="fi-FI" sz="2000" b="1" dirty="0" err="1" smtClean="0"/>
              <a:t>if</a:t>
            </a:r>
            <a:r>
              <a:rPr lang="fi-FI" sz="2000" b="1" dirty="0" smtClean="0"/>
              <a:t>-alkuisessa sivulauseessa EI käytetä WOULD –apuverbiä. </a:t>
            </a:r>
          </a:p>
          <a:p>
            <a:r>
              <a:rPr lang="fi-FI" sz="2000" b="1" dirty="0" smtClean="0"/>
              <a:t>Ehtolauseen muoto on imperfekti</a:t>
            </a:r>
          </a:p>
          <a:p>
            <a:r>
              <a:rPr lang="fi-FI" sz="2000" dirty="0" smtClean="0"/>
              <a:t>HUOM! Suomeksi myös ehtolauseessa on konditionaali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Kertoisin sinulle jos tietäisin totuuden.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i="1" dirty="0" smtClean="0"/>
              <a:t>I </a:t>
            </a:r>
            <a:r>
              <a:rPr lang="fi-FI" i="1" dirty="0" err="1" smtClean="0"/>
              <a:t>would</a:t>
            </a:r>
            <a:r>
              <a:rPr lang="fi-FI" i="1" dirty="0" smtClean="0"/>
              <a:t> </a:t>
            </a:r>
            <a:r>
              <a:rPr lang="fi-FI" i="1" dirty="0" err="1" smtClean="0"/>
              <a:t>tell</a:t>
            </a:r>
            <a:r>
              <a:rPr lang="fi-FI" i="1" dirty="0" smtClean="0"/>
              <a:t> </a:t>
            </a:r>
            <a:r>
              <a:rPr lang="fi-FI" i="1" dirty="0" err="1" smtClean="0"/>
              <a:t>you</a:t>
            </a:r>
            <a:r>
              <a:rPr lang="fi-FI" i="1" dirty="0" smtClean="0"/>
              <a:t> </a:t>
            </a:r>
            <a:r>
              <a:rPr lang="fi-FI" b="1" i="1" dirty="0" err="1" smtClean="0"/>
              <a:t>if</a:t>
            </a:r>
            <a:r>
              <a:rPr lang="fi-FI" b="1" i="1" dirty="0" smtClean="0"/>
              <a:t> I </a:t>
            </a:r>
            <a:r>
              <a:rPr lang="fi-FI" b="1" i="1" dirty="0" err="1" smtClean="0"/>
              <a:t>knew</a:t>
            </a:r>
            <a:r>
              <a:rPr lang="fi-FI" b="1" i="1" dirty="0" smtClean="0"/>
              <a:t> </a:t>
            </a:r>
            <a:r>
              <a:rPr lang="fi-FI" i="1" dirty="0" err="1" smtClean="0"/>
              <a:t>the</a:t>
            </a:r>
            <a:r>
              <a:rPr lang="fi-FI" i="1" dirty="0" smtClean="0"/>
              <a:t> </a:t>
            </a:r>
            <a:r>
              <a:rPr lang="fi-FI" i="1" dirty="0" err="1" smtClean="0"/>
              <a:t>truth</a:t>
            </a:r>
            <a:r>
              <a:rPr lang="fi-FI" i="1" dirty="0" smtClean="0"/>
              <a:t>. </a:t>
            </a:r>
          </a:p>
          <a:p>
            <a:pPr marL="0" indent="0">
              <a:buNone/>
            </a:pPr>
            <a:r>
              <a:rPr lang="fi-FI" dirty="0" smtClean="0"/>
              <a:t>Jos ei sataisi, voitaisiin mennä telttailemaan.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b="1" i="1" dirty="0" smtClean="0"/>
              <a:t>If it </a:t>
            </a:r>
            <a:r>
              <a:rPr lang="fi-FI" b="1" i="1" dirty="0" err="1" smtClean="0"/>
              <a:t>didn’t</a:t>
            </a:r>
            <a:r>
              <a:rPr lang="fi-FI" b="1" i="1" dirty="0" smtClean="0"/>
              <a:t> </a:t>
            </a:r>
            <a:r>
              <a:rPr lang="fi-FI" b="1" i="1" dirty="0" err="1" smtClean="0"/>
              <a:t>rain</a:t>
            </a:r>
            <a:r>
              <a:rPr lang="fi-FI" i="1" dirty="0" smtClean="0"/>
              <a:t>, </a:t>
            </a:r>
            <a:r>
              <a:rPr lang="fi-FI" i="1" dirty="0" err="1" smtClean="0"/>
              <a:t>we</a:t>
            </a:r>
            <a:r>
              <a:rPr lang="fi-FI" i="1" dirty="0" smtClean="0"/>
              <a:t> </a:t>
            </a:r>
            <a:r>
              <a:rPr lang="fi-FI" i="1" dirty="0" err="1" smtClean="0"/>
              <a:t>could</a:t>
            </a:r>
            <a:r>
              <a:rPr lang="fi-FI" i="1" dirty="0" smtClean="0"/>
              <a:t> go camping.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/>
              <a:t>Sinun ei pitäisi tupakoida, jos haluaisit pysyä terveenä.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i="1" dirty="0" err="1" smtClean="0"/>
              <a:t>You</a:t>
            </a:r>
            <a:r>
              <a:rPr lang="fi-FI" i="1" dirty="0" smtClean="0"/>
              <a:t> </a:t>
            </a:r>
            <a:r>
              <a:rPr lang="fi-FI" i="1" dirty="0" err="1" smtClean="0"/>
              <a:t>shouldn’t</a:t>
            </a:r>
            <a:r>
              <a:rPr lang="fi-FI" i="1" dirty="0" smtClean="0"/>
              <a:t> </a:t>
            </a:r>
            <a:r>
              <a:rPr lang="fi-FI" i="1" dirty="0" err="1" smtClean="0"/>
              <a:t>smoke</a:t>
            </a:r>
            <a:r>
              <a:rPr lang="fi-FI" i="1" dirty="0" smtClean="0"/>
              <a:t> </a:t>
            </a:r>
            <a:r>
              <a:rPr lang="fi-FI" b="1" i="1" dirty="0" err="1" smtClean="0"/>
              <a:t>if</a:t>
            </a:r>
            <a:r>
              <a:rPr lang="fi-FI" b="1" i="1" dirty="0" smtClean="0"/>
              <a:t> </a:t>
            </a:r>
            <a:r>
              <a:rPr lang="fi-FI" b="1" i="1" dirty="0" err="1" smtClean="0"/>
              <a:t>you</a:t>
            </a:r>
            <a:r>
              <a:rPr lang="fi-FI" b="1" i="1" dirty="0" smtClean="0"/>
              <a:t> </a:t>
            </a:r>
            <a:r>
              <a:rPr lang="fi-FI" b="1" i="1" dirty="0" err="1" smtClean="0"/>
              <a:t>wanted</a:t>
            </a:r>
            <a:r>
              <a:rPr lang="fi-FI" b="1" i="1" dirty="0" smtClean="0"/>
              <a:t> </a:t>
            </a:r>
            <a:r>
              <a:rPr lang="fi-FI" i="1" dirty="0" smtClean="0"/>
              <a:t>to </a:t>
            </a:r>
            <a:r>
              <a:rPr lang="fi-FI" i="1" dirty="0" err="1" smtClean="0"/>
              <a:t>stay</a:t>
            </a:r>
            <a:r>
              <a:rPr lang="fi-FI" i="1" dirty="0" smtClean="0"/>
              <a:t> </a:t>
            </a:r>
            <a:r>
              <a:rPr lang="fi-FI" i="1" dirty="0" err="1" smtClean="0"/>
              <a:t>healthy</a:t>
            </a:r>
            <a:r>
              <a:rPr lang="fi-FI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941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44216" y="2074729"/>
            <a:ext cx="5490224" cy="264096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fi-FI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>1. jos haluaisin.</a:t>
            </a:r>
            <a:br>
              <a:rPr lang="fi-FI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>2. jos sinä nauraisit.</a:t>
            </a:r>
            <a:br>
              <a:rPr lang="fi-FI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>3. jos minä soittaisin pianoa.</a:t>
            </a:r>
            <a:br>
              <a:rPr lang="fi-FI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>4. jos sinä laulaisit. </a:t>
            </a:r>
            <a:br>
              <a:rPr lang="fi-FI" sz="2400" b="1" dirty="0" smtClean="0">
                <a:solidFill>
                  <a:schemeClr val="tx1"/>
                </a:solidFill>
                <a:latin typeface="+mn-lt"/>
              </a:rPr>
            </a:br>
            <a:r>
              <a:rPr lang="fi-FI" sz="2400" b="1" dirty="0" smtClean="0">
                <a:solidFill>
                  <a:schemeClr val="tx1"/>
                </a:solidFill>
                <a:latin typeface="+mn-lt"/>
              </a:rPr>
              <a:t>5. jos sinä olisit ystäväni.</a:t>
            </a:r>
            <a:endParaRPr lang="fi-FI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344216" y="1175657"/>
            <a:ext cx="5490223" cy="6008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i-FI" sz="2400" b="1" dirty="0">
                <a:solidFill>
                  <a:schemeClr val="tx1"/>
                </a:solidFill>
              </a:rPr>
              <a:t>Lisää kirjoittamiisi lauseisiin englanniksi ehtolauseet: </a:t>
            </a:r>
            <a:br>
              <a:rPr lang="fi-FI" sz="2400" b="1" dirty="0">
                <a:solidFill>
                  <a:schemeClr val="tx1"/>
                </a:solidFill>
              </a:rPr>
            </a:b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66694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Pari poikkeusta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WOULD ja SHOULD eivät voi olla </a:t>
            </a:r>
            <a:r>
              <a:rPr lang="fi-FI" sz="2000" dirty="0" err="1" smtClean="0"/>
              <a:t>if</a:t>
            </a:r>
            <a:r>
              <a:rPr lang="fi-FI" sz="2000" dirty="0" smtClean="0"/>
              <a:t>-alkuisessa ehtolauseessa, mutta COULD on CAN –apuverbin imperfekti muoto, joten se voi.</a:t>
            </a:r>
          </a:p>
          <a:p>
            <a:pPr lvl="1"/>
            <a:r>
              <a:rPr lang="fi-FI" sz="1800" i="1" dirty="0"/>
              <a:t>I </a:t>
            </a:r>
            <a:r>
              <a:rPr lang="fi-FI" sz="1800" i="1" dirty="0" err="1"/>
              <a:t>would</a:t>
            </a:r>
            <a:r>
              <a:rPr lang="fi-FI" sz="1800" i="1" dirty="0"/>
              <a:t> </a:t>
            </a:r>
            <a:r>
              <a:rPr lang="fi-FI" sz="1800" i="1" dirty="0" err="1"/>
              <a:t>sing</a:t>
            </a:r>
            <a:r>
              <a:rPr lang="fi-FI" sz="1800" i="1" dirty="0"/>
              <a:t> for </a:t>
            </a:r>
            <a:r>
              <a:rPr lang="fi-FI" sz="1800" i="1" dirty="0" err="1"/>
              <a:t>you</a:t>
            </a:r>
            <a:r>
              <a:rPr lang="fi-FI" sz="1800" i="1" dirty="0"/>
              <a:t> </a:t>
            </a:r>
            <a:r>
              <a:rPr lang="fi-FI" sz="1800" b="1" i="1" dirty="0" err="1"/>
              <a:t>if</a:t>
            </a:r>
            <a:r>
              <a:rPr lang="fi-FI" sz="1800" b="1" i="1" dirty="0"/>
              <a:t> I </a:t>
            </a:r>
            <a:r>
              <a:rPr lang="fi-FI" sz="1800" b="1" i="1" dirty="0" err="1"/>
              <a:t>could</a:t>
            </a:r>
            <a:r>
              <a:rPr lang="fi-FI" sz="1800" i="1" dirty="0"/>
              <a:t>.</a:t>
            </a:r>
            <a:r>
              <a:rPr lang="fi-FI" sz="1800" dirty="0"/>
              <a:t> = Laulaisin sinulle, jos osaisin</a:t>
            </a:r>
            <a:r>
              <a:rPr lang="fi-FI" sz="1800" dirty="0" smtClean="0"/>
              <a:t>.</a:t>
            </a:r>
          </a:p>
          <a:p>
            <a:r>
              <a:rPr lang="fi-FI" sz="2000" dirty="0" smtClean="0"/>
              <a:t>If-lauseessa etenkin tekijän I (minä) kanssa olla-verbi ottaa muodon </a:t>
            </a:r>
            <a:r>
              <a:rPr lang="fi-FI" sz="2000" i="1" dirty="0" err="1" smtClean="0"/>
              <a:t>were</a:t>
            </a:r>
            <a:r>
              <a:rPr lang="fi-FI" sz="2000" i="1" dirty="0" smtClean="0"/>
              <a:t> </a:t>
            </a:r>
            <a:r>
              <a:rPr lang="fi-FI" sz="2000" dirty="0" smtClean="0"/>
              <a:t>(tavallisesti imperfektissä </a:t>
            </a:r>
            <a:r>
              <a:rPr lang="fi-FI" sz="2000" i="1" dirty="0" smtClean="0"/>
              <a:t>I </a:t>
            </a:r>
            <a:r>
              <a:rPr lang="fi-FI" sz="2000" i="1" dirty="0" err="1" smtClean="0"/>
              <a:t>was</a:t>
            </a:r>
            <a:r>
              <a:rPr lang="fi-FI" sz="2000" dirty="0" smtClean="0"/>
              <a:t>): </a:t>
            </a:r>
          </a:p>
          <a:p>
            <a:pPr lvl="1"/>
            <a:r>
              <a:rPr lang="fi-FI" sz="1800" dirty="0" smtClean="0"/>
              <a:t>Jos minä olisin poika = </a:t>
            </a:r>
            <a:r>
              <a:rPr lang="fi-FI" sz="1800" b="1" i="1" dirty="0" smtClean="0"/>
              <a:t>If I </a:t>
            </a:r>
            <a:r>
              <a:rPr lang="fi-FI" sz="1800" b="1" i="1" dirty="0" err="1" smtClean="0"/>
              <a:t>were</a:t>
            </a:r>
            <a:r>
              <a:rPr lang="fi-FI" sz="1800" b="1" i="1" dirty="0" smtClean="0"/>
              <a:t> a </a:t>
            </a:r>
            <a:r>
              <a:rPr lang="fi-FI" sz="1800" b="1" i="1" dirty="0" err="1" smtClean="0"/>
              <a:t>boy</a:t>
            </a:r>
            <a:endParaRPr lang="fi-FI" sz="1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60505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FC75A0B7031794F9E8CE82AE254C424" ma:contentTypeVersion="11" ma:contentTypeDescription="Luo uusi asiakirja." ma:contentTypeScope="" ma:versionID="904863bbe19fc09d53ba23e88299f04f">
  <xsd:schema xmlns:xsd="http://www.w3.org/2001/XMLSchema" xmlns:xs="http://www.w3.org/2001/XMLSchema" xmlns:p="http://schemas.microsoft.com/office/2006/metadata/properties" xmlns:ns3="311b8bda-455d-4933-90fd-993f2d983864" xmlns:ns4="1007f219-9637-4734-a918-2184cb11618e" targetNamespace="http://schemas.microsoft.com/office/2006/metadata/properties" ma:root="true" ma:fieldsID="7a0beaa3dba1f543e643c4626748178c" ns3:_="" ns4:_="">
    <xsd:import namespace="311b8bda-455d-4933-90fd-993f2d983864"/>
    <xsd:import namespace="1007f219-9637-4734-a918-2184cb11618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b8bda-455d-4933-90fd-993f2d98386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7f219-9637-4734-a918-2184cb1161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F63345-5A0C-4D98-A01D-0BF3A97C9B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b8bda-455d-4933-90fd-993f2d983864"/>
    <ds:schemaRef ds:uri="1007f219-9637-4734-a918-2184cb1161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19E223-A7F9-4C19-AA84-E4DFEB71BD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F23C58-7BFA-4C3D-A4A4-9245668D9D52}">
  <ds:schemaRefs>
    <ds:schemaRef ds:uri="http://purl.org/dc/terms/"/>
    <ds:schemaRef ds:uri="1007f219-9637-4734-a918-2184cb11618e"/>
    <ds:schemaRef ds:uri="http://schemas.microsoft.com/office/2006/documentManagement/types"/>
    <ds:schemaRef ds:uri="http://schemas.microsoft.com/office/2006/metadata/properties"/>
    <ds:schemaRef ds:uri="311b8bda-455d-4933-90fd-993f2d983864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141</TotalTime>
  <Words>415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Konditionaali ja ehtolauseet</vt:lpstr>
      <vt:lpstr>Konditionaali eli -isi-</vt:lpstr>
      <vt:lpstr>Kielteinen ja kysymys</vt:lpstr>
      <vt:lpstr>Voisi ja pitäisi</vt:lpstr>
      <vt:lpstr>Ehtolause</vt:lpstr>
      <vt:lpstr>Ehtolauseen muoto</vt:lpstr>
      <vt:lpstr> 1. jos haluaisin. 2. jos sinä nauraisit. 3. jos minä soittaisin pianoa. 4. jos sinä laulaisit.  5. jos sinä olisit ystäväni.</vt:lpstr>
      <vt:lpstr>Pari poikkeusta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Konditionaali ja ehtolauseet</dc:title>
  <dc:creator>Sievänen Hanna</dc:creator>
  <cp:lastModifiedBy>Sievänen Hanna</cp:lastModifiedBy>
  <cp:revision>10</cp:revision>
  <dcterms:created xsi:type="dcterms:W3CDTF">2020-04-13T08:45:18Z</dcterms:created>
  <dcterms:modified xsi:type="dcterms:W3CDTF">2020-04-13T11:06:55Z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0x010100BFC75A0B7031794F9E8CE82AE254C424</vt:lpwstr>
  </property>
</Properties>
</file>