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hVEH9Pjtqq5HZfNwlTycfyvXrX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1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5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5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8. Juutalainen aikakäsitys ja juhlaperinne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Aikakäsitys ja ajanlasku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lineaarinen</a:t>
            </a:r>
            <a:r>
              <a:rPr lang="fi-FI"/>
              <a:t> aikakäsitys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Ajanlasku alkaa maailman luomisesta.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Esim. vuosi 2020 oli juutalaisessa kalenterissa vuosi 5780.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Ajanlasku perustuu kuunkiertoon eli juhlien sijoittuminen aurinkokalenteriin vaihtelee vuodesta toiseen.</a:t>
            </a:r>
            <a:endParaRPr/>
          </a:p>
          <a:p>
            <a:pPr marL="857250" lvl="0" indent="-476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 descr="Kuva, joka sisältää kohteen henkilö, sisä, pöytä, etu&#10;&#10;Kuvaus luotu automaattisesti"/>
          <p:cNvPicPr preferRelativeResize="0"/>
          <p:nvPr/>
        </p:nvPicPr>
        <p:blipFill rotWithShape="1">
          <a:blip r:embed="rId3">
            <a:alphaModFix/>
          </a:blip>
          <a:srcRect l="2741" r="43100" b="-1"/>
          <a:stretch/>
        </p:blipFill>
        <p:spPr>
          <a:xfrm>
            <a:off x="1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Sapatti rytmittää viikon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/>
              <a:t>Sapatti</a:t>
            </a:r>
            <a:r>
              <a:rPr lang="fi-FI" sz="6000"/>
              <a:t> eli lepopäivä kestää perjantain auringonlaskusta lauantain auringonlaskuun.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Malli luomiskertomuksesta, jonka mukaan Jumala lepäsi seitsemäntenä päivänä.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Juutalainen laki määrittelee sapattina kielletyt asiat.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1091184" y="5532437"/>
            <a:ext cx="8175144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Kalendaarijuhlat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108" name="Google Shape;108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851544" y="1114885"/>
            <a:ext cx="12951714" cy="11486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Elämänkaaren juhlat</a:t>
            </a: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1649187" y="3412591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poikien ympärileikkaus 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8 päivän ikäisenä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liiton merkki</a:t>
            </a:r>
            <a:endParaRPr dirty="0"/>
          </a:p>
          <a:p>
            <a:pPr marL="13716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 err="1"/>
              <a:t>bar-</a:t>
            </a:r>
            <a:r>
              <a:rPr lang="fi-FI" dirty="0"/>
              <a:t> ja </a:t>
            </a:r>
            <a:r>
              <a:rPr lang="fi-FI" b="1" dirty="0" err="1"/>
              <a:t>bat</a:t>
            </a:r>
            <a:r>
              <a:rPr lang="fi-FI" b="1" dirty="0"/>
              <a:t> </a:t>
            </a:r>
            <a:r>
              <a:rPr lang="fi-FI" b="1" dirty="0" err="1"/>
              <a:t>mitzva</a:t>
            </a:r>
            <a:r>
              <a:rPr lang="fi-FI" b="1" dirty="0"/>
              <a:t> </a:t>
            </a:r>
            <a:r>
              <a:rPr lang="fi-FI" dirty="0"/>
              <a:t>-juhlat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Saavutetaan uskonnollinen täysi-ikäisyys.</a:t>
            </a:r>
            <a:endParaRPr dirty="0"/>
          </a:p>
          <a:p>
            <a:pPr marL="857250" lvl="0" indent="-476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dirty="0"/>
          </a:p>
        </p:txBody>
      </p:sp>
      <p:pic>
        <p:nvPicPr>
          <p:cNvPr id="116" name="Google Shape;116;p5" descr="Kuva, joka sisältää kohteen henkilö, ulko, mies, seisominen&#10;&#10;Kuvaus luotu automaattisesti"/>
          <p:cNvPicPr preferRelativeResize="0"/>
          <p:nvPr/>
        </p:nvPicPr>
        <p:blipFill rotWithShape="1">
          <a:blip r:embed="rId3">
            <a:alphaModFix/>
          </a:blip>
          <a:srcRect l="19684" r="-1" b="-1"/>
          <a:stretch/>
        </p:blipFill>
        <p:spPr>
          <a:xfrm>
            <a:off x="12192000" y="3061052"/>
            <a:ext cx="10918613" cy="904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1621944" y="1717802"/>
            <a:ext cx="11419206" cy="1028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häät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tärkeä yhteisöllinen juhla 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Hääparin tulevaa kotia symboloiva hääkatos pystytetään kohti Jerusalemia.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Sulhanen rikkoo jalallaan juomalasin, mikä muistuttaa temppelin hävityksestä.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endParaRPr sz="3800" dirty="0"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hautajaiset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yksinkertaiset ja koruttomat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hautaus vuorokauden kuluessa kuolemasta</a:t>
            </a:r>
            <a:endParaRPr dirty="0"/>
          </a:p>
          <a:p>
            <a:pPr marL="857250" lvl="0" indent="-6159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endParaRPr sz="3800" dirty="0"/>
          </a:p>
        </p:txBody>
      </p:sp>
      <p:pic>
        <p:nvPicPr>
          <p:cNvPr id="123" name="Google Shape;123;p6" descr="Kuva, joka sisältää kohteen henkilö, mies, istuminen, henkilöt&#10;&#10;Kuvaus luotu automaattisesti"/>
          <p:cNvPicPr preferRelativeResize="0"/>
          <p:nvPr/>
        </p:nvPicPr>
        <p:blipFill rotWithShape="1">
          <a:blip r:embed="rId3">
            <a:alphaModFix/>
          </a:blip>
          <a:srcRect l="1516" r="17561" b="-1"/>
          <a:stretch/>
        </p:blipFill>
        <p:spPr>
          <a:xfrm>
            <a:off x="13041150" y="2689352"/>
            <a:ext cx="10069463" cy="833729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Mukautettu</PresentationFormat>
  <Paragraphs>33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8. Juutalainen aikakäsitys ja juhlaperinne</vt:lpstr>
      <vt:lpstr>Aikakäsitys ja ajanlasku</vt:lpstr>
      <vt:lpstr>Sapatti rytmittää viikon</vt:lpstr>
      <vt:lpstr>Kalendaarijuhlat</vt:lpstr>
      <vt:lpstr>Elämänkaaren juhlat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Juutalainen aikakäsitys ja juhlaperinne</dc:title>
  <dc:creator>Tolonen, Hilda M</dc:creator>
  <cp:lastModifiedBy>Roms Jochen</cp:lastModifiedBy>
  <cp:revision>1</cp:revision>
  <dcterms:created xsi:type="dcterms:W3CDTF">2020-09-07T13:34:06Z</dcterms:created>
  <dcterms:modified xsi:type="dcterms:W3CDTF">2024-01-08T16:59:54Z</dcterms:modified>
</cp:coreProperties>
</file>