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sldIdLst>
    <p:sldId id="257" r:id="rId6"/>
    <p:sldId id="284" r:id="rId7"/>
    <p:sldId id="300" r:id="rId8"/>
    <p:sldId id="299" r:id="rId9"/>
    <p:sldId id="298" r:id="rId10"/>
    <p:sldId id="297" r:id="rId11"/>
    <p:sldId id="270" r:id="rId12"/>
    <p:sldId id="296" r:id="rId13"/>
    <p:sldId id="295" r:id="rId14"/>
    <p:sldId id="294" r:id="rId15"/>
    <p:sldId id="293" r:id="rId16"/>
    <p:sldId id="292" r:id="rId17"/>
    <p:sldId id="275" r:id="rId18"/>
    <p:sldId id="271" r:id="rId19"/>
    <p:sldId id="272" r:id="rId20"/>
    <p:sldId id="273" r:id="rId21"/>
    <p:sldId id="274" r:id="rId22"/>
    <p:sldId id="287" r:id="rId23"/>
    <p:sldId id="276" r:id="rId24"/>
    <p:sldId id="279" r:id="rId25"/>
    <p:sldId id="280" r:id="rId26"/>
    <p:sldId id="278" r:id="rId27"/>
    <p:sldId id="259" r:id="rId28"/>
    <p:sldId id="277" r:id="rId29"/>
    <p:sldId id="281" r:id="rId30"/>
    <p:sldId id="301" r:id="rId31"/>
    <p:sldId id="302" r:id="rId32"/>
    <p:sldId id="283" r:id="rId3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809D7A-AE29-51D0-38EE-5556FFBB4A34}" v="638" dt="2023-05-28T08:32:03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15.8.2024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611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15.8.2024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61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15.8.2024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1693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15.8.2024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6452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15.8.2024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8785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15.8.2024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206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15.8.2024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960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15.8.2024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250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15.8.2024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484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15.8.2024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7860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15.8.2024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93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15.8.2024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7819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15.8.2024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899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15.8.2024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771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15.8.2024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03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15.8.2024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392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15.8.2024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079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15.8.2024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613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15.8.2024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81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15.8.2024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356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15.8.2024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60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15.8.2024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780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A114C-3C18-4E16-969A-BB0D3DA14EC7}" type="datetimeFigureOut">
              <a:rPr lang="fi-FI" smtClean="0"/>
              <a:t>15.8.2024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808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E5A8-2DF2-0441-AD7A-3A45C0606D64}" type="datetimeFigureOut">
              <a:rPr lang="fi-FI" smtClean="0"/>
              <a:t>15.8.2024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337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255"/>
            <a:ext cx="9144000" cy="568974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168255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306" y="6301984"/>
            <a:ext cx="926694" cy="55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1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u="sng" dirty="0">
                <a:solidFill>
                  <a:srgbClr val="74B943"/>
                </a:solidFill>
                <a:highlight>
                  <a:srgbClr val="FFFF00"/>
                </a:highlight>
                <a:latin typeface="Myriad Pro Semibold" charset="0"/>
                <a:ea typeface="Myriad Pro Semibold" charset="0"/>
                <a:cs typeface="Myriad Pro Semibold" charset="0"/>
              </a:rPr>
              <a:t>Perustuotanto</a:t>
            </a:r>
            <a:r>
              <a:rPr lang="fi-FI" b="1" dirty="0">
                <a:solidFill>
                  <a:srgbClr val="74B943"/>
                </a:solidFill>
                <a:highlight>
                  <a:srgbClr val="FFFF00"/>
                </a:highlight>
                <a:latin typeface="Myriad Pro Semibold" charset="0"/>
                <a:ea typeface="Myriad Pro Semibold" charset="0"/>
                <a:cs typeface="Myriad Pro Semibold" charset="0"/>
              </a:rPr>
              <a:t>:</a:t>
            </a:r>
            <a:endParaRPr lang="fi-FI" dirty="0">
              <a:solidFill>
                <a:srgbClr val="74B943"/>
              </a:solidFill>
              <a:highlight>
                <a:srgbClr val="FFFF00"/>
              </a:highlight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514476"/>
            <a:ext cx="7886700" cy="4486276"/>
          </a:xfrm>
        </p:spPr>
        <p:txBody>
          <a:bodyPr>
            <a:normAutofit/>
          </a:bodyPr>
          <a:lstStyle/>
          <a:p>
            <a:r>
              <a:rPr lang="fi-FI" u="sng" dirty="0">
                <a:solidFill>
                  <a:srgbClr val="FF0000"/>
                </a:solidFill>
                <a:sym typeface="Wingdings"/>
              </a:rPr>
              <a:t>perustuotanto</a:t>
            </a:r>
            <a:r>
              <a:rPr lang="fi-FI" dirty="0">
                <a:sym typeface="Wingdings"/>
              </a:rPr>
              <a:t> : </a:t>
            </a:r>
            <a:r>
              <a:rPr lang="fi-FI" u="sng" dirty="0">
                <a:sym typeface="Wingdings"/>
              </a:rPr>
              <a:t>tuottajien</a:t>
            </a:r>
            <a:r>
              <a:rPr lang="fi-FI" dirty="0">
                <a:sym typeface="Wingdings"/>
              </a:rPr>
              <a:t> foto- ja </a:t>
            </a:r>
            <a:r>
              <a:rPr lang="fi-FI" dirty="0" err="1">
                <a:sym typeface="Wingdings"/>
              </a:rPr>
              <a:t>kemosynteesissä</a:t>
            </a:r>
            <a:r>
              <a:rPr lang="fi-FI" dirty="0">
                <a:sym typeface="Wingdings"/>
              </a:rPr>
              <a:t> valmistama biomassa tai sitoma energia</a:t>
            </a:r>
          </a:p>
          <a:p>
            <a:endParaRPr lang="fi-FI" dirty="0">
              <a:sym typeface="Wingdings"/>
            </a:endParaRPr>
          </a:p>
          <a:p>
            <a:r>
              <a:rPr lang="fi-FI" u="sng" dirty="0">
                <a:solidFill>
                  <a:srgbClr val="FF0000"/>
                </a:solidFill>
                <a:sym typeface="Wingdings"/>
              </a:rPr>
              <a:t>bruttoperustuotanto</a:t>
            </a:r>
            <a:r>
              <a:rPr lang="fi-FI" dirty="0">
                <a:sym typeface="Wingdings"/>
              </a:rPr>
              <a:t>: perustuotannon kokonaismäärä</a:t>
            </a:r>
          </a:p>
          <a:p>
            <a:endParaRPr lang="fi-FI" dirty="0">
              <a:sym typeface="Wingdings"/>
            </a:endParaRPr>
          </a:p>
          <a:p>
            <a:r>
              <a:rPr lang="fi-FI" u="sng" dirty="0">
                <a:solidFill>
                  <a:srgbClr val="FF0000"/>
                </a:solidFill>
                <a:sym typeface="Wingdings"/>
              </a:rPr>
              <a:t>nettoperustuotanto</a:t>
            </a:r>
            <a:r>
              <a:rPr lang="fi-FI" dirty="0">
                <a:sym typeface="Wingdings"/>
              </a:rPr>
              <a:t> : se osa perustuotantoa, joka </a:t>
            </a:r>
            <a:r>
              <a:rPr lang="fi-FI" u="sng" dirty="0">
                <a:sym typeface="Wingdings"/>
              </a:rPr>
              <a:t>jää kuluttajien käyttöön</a:t>
            </a:r>
            <a:r>
              <a:rPr lang="fi-FI" dirty="0">
                <a:sym typeface="Wingdings"/>
              </a:rPr>
              <a:t> (= tuottajien </a:t>
            </a:r>
            <a:r>
              <a:rPr lang="fi-FI" dirty="0">
                <a:solidFill>
                  <a:srgbClr val="FF0000"/>
                </a:solidFill>
                <a:sym typeface="Wingdings"/>
              </a:rPr>
              <a:t>ekologinen tehokkuus = kasvu </a:t>
            </a:r>
            <a:r>
              <a:rPr lang="fi-FI" dirty="0">
                <a:sym typeface="Wingdings"/>
              </a:rPr>
              <a:t>= tuotettu biomassa) eli tästä puuttuu tuottajien itse käyttämä energiamäärä</a:t>
            </a:r>
          </a:p>
          <a:p>
            <a:pPr marL="0" indent="0">
              <a:buNone/>
            </a:pPr>
            <a:endParaRPr lang="fi-FI" sz="3200" dirty="0">
              <a:sym typeface="Wingdings"/>
            </a:endParaRPr>
          </a:p>
          <a:p>
            <a:endParaRPr lang="fi-FI" dirty="0">
              <a:sym typeface="Wingdings"/>
            </a:endParaRPr>
          </a:p>
          <a:p>
            <a:endParaRPr lang="fi-FI" dirty="0">
              <a:sym typeface="Wingdings"/>
            </a:endParaRPr>
          </a:p>
          <a:p>
            <a:pPr lvl="1"/>
            <a:endParaRPr lang="fi-FI" dirty="0">
              <a:sym typeface="Wingdings"/>
            </a:endParaRPr>
          </a:p>
          <a:p>
            <a:pPr lvl="1"/>
            <a:endParaRPr lang="fi-FI" dirty="0">
              <a:sym typeface="Wingdings"/>
            </a:endParaRPr>
          </a:p>
          <a:p>
            <a:endParaRPr lang="fi-FI" dirty="0">
              <a:sym typeface="Wingdings"/>
            </a:endParaRPr>
          </a:p>
          <a:p>
            <a:endParaRPr lang="fi-FI" dirty="0">
              <a:sym typeface="Wingdings"/>
            </a:endParaRPr>
          </a:p>
          <a:p>
            <a:pPr lvl="1"/>
            <a:endParaRPr lang="fi-FI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505878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b="1" u="sng" dirty="0">
                <a:solidFill>
                  <a:srgbClr val="74B943"/>
                </a:solidFill>
                <a:highlight>
                  <a:srgbClr val="FFFF00"/>
                </a:highlight>
              </a:rPr>
              <a:t>Jatkotuotanto</a:t>
            </a:r>
            <a:r>
              <a:rPr lang="fi-FI" sz="3600" b="1" dirty="0">
                <a:solidFill>
                  <a:srgbClr val="74B943"/>
                </a:solidFill>
                <a:highlight>
                  <a:srgbClr val="FFFF00"/>
                </a:highlight>
              </a:rPr>
              <a:t> : kuluttajien tuottama biomassa eli sitoma energiamäärä</a:t>
            </a:r>
            <a:br>
              <a:rPr lang="fi-FI" sz="3600" dirty="0">
                <a:sym typeface="Wingdings"/>
              </a:rPr>
            </a:br>
            <a:endParaRPr lang="fi-FI" b="1" dirty="0">
              <a:solidFill>
                <a:srgbClr val="74B943"/>
              </a:solidFill>
              <a:highlight>
                <a:srgbClr val="FFFF00"/>
              </a:highlight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466850"/>
            <a:ext cx="7886700" cy="4533901"/>
          </a:xfrm>
        </p:spPr>
        <p:txBody>
          <a:bodyPr>
            <a:normAutofit lnSpcReduction="10000"/>
          </a:bodyPr>
          <a:lstStyle/>
          <a:p>
            <a:pPr marL="342900" lvl="1" indent="0">
              <a:buNone/>
            </a:pPr>
            <a:endParaRPr lang="fi-FI" dirty="0">
              <a:sym typeface="Wingdings"/>
            </a:endParaRPr>
          </a:p>
          <a:p>
            <a:pPr marL="0" indent="0">
              <a:buNone/>
            </a:pPr>
            <a:r>
              <a:rPr lang="fi-FI" dirty="0">
                <a:sym typeface="Wingdings"/>
              </a:rPr>
              <a:t>- </a:t>
            </a:r>
            <a:r>
              <a:rPr lang="fi-FI" u="sng" dirty="0">
                <a:solidFill>
                  <a:srgbClr val="FF0000"/>
                </a:solidFill>
                <a:sym typeface="Wingdings"/>
              </a:rPr>
              <a:t>Ekologinen tehokkuus </a:t>
            </a:r>
            <a:r>
              <a:rPr lang="fi-FI" dirty="0">
                <a:sym typeface="Wingdings"/>
              </a:rPr>
              <a:t>: </a:t>
            </a:r>
            <a:r>
              <a:rPr lang="fi-FI" dirty="0">
                <a:highlight>
                  <a:srgbClr val="FFFF00"/>
                </a:highlight>
                <a:sym typeface="Wingdings"/>
              </a:rPr>
              <a:t>hyötysuhde</a:t>
            </a:r>
            <a:r>
              <a:rPr lang="fi-FI" dirty="0">
                <a:sym typeface="Wingdings"/>
              </a:rPr>
              <a:t>, jolla eliöt </a:t>
            </a:r>
            <a:r>
              <a:rPr lang="fi-FI" dirty="0">
                <a:highlight>
                  <a:srgbClr val="FFFF00"/>
                </a:highlight>
                <a:sym typeface="Wingdings"/>
              </a:rPr>
              <a:t>tuottavat biomassaa</a:t>
            </a:r>
          </a:p>
          <a:p>
            <a:pPr lvl="1"/>
            <a:r>
              <a:rPr lang="fi-FI" dirty="0">
                <a:sym typeface="Wingdings"/>
              </a:rPr>
              <a:t>kasveilla nettoperustuotannon osuus bruttoperustuotannosta, n. 50 %</a:t>
            </a:r>
          </a:p>
          <a:p>
            <a:pPr lvl="1"/>
            <a:r>
              <a:rPr lang="fi-FI" dirty="0">
                <a:sym typeface="Wingdings"/>
              </a:rPr>
              <a:t>eläimillä energiaa kuluu paljon elintoimintoihin ja  biomassaa muodostuu vähän, n. 10 %</a:t>
            </a:r>
          </a:p>
          <a:p>
            <a:pPr lvl="2"/>
            <a:r>
              <a:rPr lang="fi-FI" dirty="0">
                <a:sym typeface="Wingdings"/>
              </a:rPr>
              <a:t>Huom. Tuottajien nettoperustuotanto on myös ekologista tehokkuutta</a:t>
            </a:r>
          </a:p>
          <a:p>
            <a:pPr lvl="1"/>
            <a:endParaRPr lang="fi-FI" dirty="0">
              <a:sym typeface="Wingdings"/>
            </a:endParaRPr>
          </a:p>
          <a:p>
            <a:r>
              <a:rPr lang="fi-FI" u="sng" dirty="0">
                <a:solidFill>
                  <a:srgbClr val="FF0000"/>
                </a:solidFill>
                <a:sym typeface="Wingdings"/>
              </a:rPr>
              <a:t>Energian ohivirtaus</a:t>
            </a:r>
            <a:r>
              <a:rPr lang="fi-FI" u="sng" dirty="0">
                <a:sym typeface="Wingdings"/>
              </a:rPr>
              <a:t> </a:t>
            </a:r>
            <a:r>
              <a:rPr lang="fi-FI" dirty="0">
                <a:highlight>
                  <a:srgbClr val="FFFF00"/>
                </a:highlight>
                <a:sym typeface="Wingdings"/>
              </a:rPr>
              <a:t>: energia, joka kuluu eliön elintoimintojen ylläpitämiseen eikä siirry biomassaan/seuraavalle ravintoketjussa</a:t>
            </a:r>
          </a:p>
          <a:p>
            <a:pPr lvl="1"/>
            <a:r>
              <a:rPr lang="fi-FI" dirty="0">
                <a:highlight>
                  <a:srgbClr val="FFFF00"/>
                </a:highlight>
                <a:sym typeface="Wingdings"/>
              </a:rPr>
              <a:t>poistuu lämpönä (elintoiminnot, liike, uloste)</a:t>
            </a:r>
          </a:p>
          <a:p>
            <a:pPr lvl="1"/>
            <a:endParaRPr lang="fi-FI" dirty="0">
              <a:sym typeface="Wingdings"/>
            </a:endParaRPr>
          </a:p>
          <a:p>
            <a:pPr lvl="1"/>
            <a:endParaRPr lang="fi-FI" dirty="0">
              <a:sym typeface="Wingdings"/>
            </a:endParaRPr>
          </a:p>
          <a:p>
            <a:pPr marL="342900" lvl="1" indent="0">
              <a:buNone/>
            </a:pPr>
            <a:r>
              <a:rPr lang="fi-FI" dirty="0">
                <a:highlight>
                  <a:srgbClr val="FFFF00"/>
                </a:highlight>
                <a:sym typeface="Wingdings"/>
              </a:rPr>
              <a:t>HAJOTTAJAT: loppukin energia vapautuu ja muuttuu LÄMMÖKSI </a:t>
            </a:r>
          </a:p>
          <a:p>
            <a:pPr marL="342900" lvl="1" indent="0">
              <a:buNone/>
            </a:pPr>
            <a:r>
              <a:rPr lang="fi-FI" dirty="0">
                <a:highlight>
                  <a:srgbClr val="FFFF00"/>
                </a:highlight>
                <a:sym typeface="Wingdings"/>
              </a:rPr>
              <a:t>(energia ei kierrä, vaan virtaa </a:t>
            </a:r>
            <a:r>
              <a:rPr lang="fi-FI" dirty="0" err="1">
                <a:highlight>
                  <a:srgbClr val="FFFF00"/>
                </a:highlight>
                <a:sym typeface="Wingdings"/>
              </a:rPr>
              <a:t>ravintokejun</a:t>
            </a:r>
            <a:r>
              <a:rPr lang="fi-FI" dirty="0">
                <a:highlight>
                  <a:srgbClr val="FFFF00"/>
                </a:highlight>
                <a:sym typeface="Wingdings"/>
              </a:rPr>
              <a:t> läpi)</a:t>
            </a:r>
          </a:p>
          <a:p>
            <a:pPr marL="342900" lvl="1" indent="0">
              <a:buNone/>
            </a:pPr>
            <a:r>
              <a:rPr lang="fi-FI" dirty="0">
                <a:highlight>
                  <a:srgbClr val="FFFF00"/>
                </a:highlight>
                <a:sym typeface="Wingdings"/>
              </a:rPr>
              <a:t>(mutta ravinteet kiertävät)</a:t>
            </a:r>
          </a:p>
          <a:p>
            <a:endParaRPr lang="fi-FI" dirty="0">
              <a:sym typeface="Wingdings"/>
            </a:endParaRPr>
          </a:p>
          <a:p>
            <a:endParaRPr lang="fi-FI" dirty="0">
              <a:sym typeface="Wingdings"/>
            </a:endParaRPr>
          </a:p>
          <a:p>
            <a:pPr lvl="1"/>
            <a:endParaRPr lang="fi-FI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044099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74B943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Ravintoketjut eivät voi olla kovin pitkiä</a:t>
            </a:r>
            <a:endParaRPr lang="fi-FI" dirty="0">
              <a:solidFill>
                <a:srgbClr val="74B943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1" y="2474510"/>
            <a:ext cx="4571147" cy="3526241"/>
          </a:xfrm>
        </p:spPr>
        <p:txBody>
          <a:bodyPr>
            <a:normAutofit/>
          </a:bodyPr>
          <a:lstStyle/>
          <a:p>
            <a:r>
              <a:rPr lang="fi-FI" dirty="0">
                <a:sym typeface="Wingdings"/>
              </a:rPr>
              <a:t>Ravintoketjuun kuuluu yleensä enintään neljä lenkkiä (</a:t>
            </a:r>
            <a:r>
              <a:rPr lang="fi-FI" dirty="0" err="1">
                <a:solidFill>
                  <a:srgbClr val="FF0000"/>
                </a:solidFill>
                <a:sym typeface="Wingdings"/>
              </a:rPr>
              <a:t>trofiatasoa</a:t>
            </a:r>
            <a:r>
              <a:rPr lang="fi-FI" dirty="0">
                <a:sym typeface="Wingdings"/>
              </a:rPr>
              <a:t>), jos hajottajia ei oteta huomioon</a:t>
            </a:r>
          </a:p>
          <a:p>
            <a:pPr lvl="1"/>
            <a:r>
              <a:rPr lang="fi-FI" dirty="0">
                <a:sym typeface="Wingdings"/>
              </a:rPr>
              <a:t>tuottaja</a:t>
            </a:r>
          </a:p>
          <a:p>
            <a:pPr lvl="1"/>
            <a:r>
              <a:rPr lang="fi-FI" dirty="0">
                <a:sym typeface="Wingdings"/>
              </a:rPr>
              <a:t>2-3 kuluttajaa</a:t>
            </a:r>
          </a:p>
          <a:p>
            <a:pPr lvl="1"/>
            <a:endParaRPr lang="fi-FI" dirty="0">
              <a:sym typeface="Wingdings"/>
            </a:endParaRPr>
          </a:p>
          <a:p>
            <a:r>
              <a:rPr lang="fi-FI" dirty="0">
                <a:sym typeface="Wingdings"/>
              </a:rPr>
              <a:t>Ekologisilla pyramideilla havainnollistetaan biomassan ja energian jakautumista ekosysteemin eliöiden kesken</a:t>
            </a:r>
          </a:p>
          <a:p>
            <a:r>
              <a:rPr lang="fi-FI" b="1" dirty="0">
                <a:solidFill>
                  <a:srgbClr val="FF0000"/>
                </a:solidFill>
                <a:sym typeface="Wingdings"/>
              </a:rPr>
              <a:t>MIKSI ENERGIAPYRAMDI KAPEUTUU?</a:t>
            </a:r>
          </a:p>
          <a:p>
            <a:pPr lvl="1"/>
            <a:endParaRPr lang="fi-FI" dirty="0">
              <a:sym typeface="Wingdings"/>
            </a:endParaRPr>
          </a:p>
          <a:p>
            <a:endParaRPr lang="fi-FI" dirty="0">
              <a:sym typeface="Wingdings"/>
            </a:endParaRPr>
          </a:p>
          <a:p>
            <a:endParaRPr lang="fi-FI" dirty="0">
              <a:sym typeface="Wingdings"/>
            </a:endParaRPr>
          </a:p>
          <a:p>
            <a:pPr lvl="1"/>
            <a:endParaRPr lang="fi-FI" dirty="0">
              <a:sym typeface="Wingdings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517" y="2750877"/>
            <a:ext cx="2725856" cy="253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25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662" y="666909"/>
            <a:ext cx="6360844" cy="4415836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328" y="6303216"/>
            <a:ext cx="926672" cy="554784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1157501" y="5254601"/>
            <a:ext cx="7059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dirty="0"/>
              <a:t>Hajottajat ottavat energiaa kuolleista eliöistä tai elävien eliöiden kuona-aineista.</a:t>
            </a:r>
          </a:p>
        </p:txBody>
      </p:sp>
    </p:spTree>
    <p:extLst>
      <p:ext uri="{BB962C8B-B14F-4D97-AF65-F5344CB8AC3E}">
        <p14:creationId xmlns:p14="http://schemas.microsoft.com/office/powerpoint/2010/main" val="4230643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95" y="1100034"/>
            <a:ext cx="7191633" cy="431129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328" y="6303216"/>
            <a:ext cx="926672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45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16" y="527221"/>
            <a:ext cx="4957273" cy="5535513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328" y="6303216"/>
            <a:ext cx="926672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50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66" y="1469862"/>
            <a:ext cx="7306962" cy="3591892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328" y="6303216"/>
            <a:ext cx="926672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10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72" y="1387162"/>
            <a:ext cx="7142205" cy="3807386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328" y="6303216"/>
            <a:ext cx="926672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51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93B548-194F-0227-BCA8-4764BCF64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Ravinteista vielä tarkemmin, s. 58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164302-BDE4-78A0-9EB3-743C03286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Pääravinne =</a:t>
            </a:r>
          </a:p>
          <a:p>
            <a:r>
              <a:rPr lang="fi-FI" dirty="0">
                <a:cs typeface="Calibri"/>
              </a:rPr>
              <a:t>Sivuravinne =</a:t>
            </a:r>
          </a:p>
          <a:p>
            <a:r>
              <a:rPr lang="fi-FI" dirty="0">
                <a:cs typeface="Calibri"/>
              </a:rPr>
              <a:t>Hivenaine =</a:t>
            </a:r>
          </a:p>
          <a:p>
            <a:r>
              <a:rPr lang="fi-FI" dirty="0">
                <a:cs typeface="Calibri"/>
              </a:rPr>
              <a:t>Minimiravinne =</a:t>
            </a:r>
          </a:p>
        </p:txBody>
      </p:sp>
    </p:spTree>
    <p:extLst>
      <p:ext uri="{BB962C8B-B14F-4D97-AF65-F5344CB8AC3E}">
        <p14:creationId xmlns:p14="http://schemas.microsoft.com/office/powerpoint/2010/main" val="1064938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72" y="554784"/>
            <a:ext cx="7252290" cy="545060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328" y="6303216"/>
            <a:ext cx="926672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LUKU 5: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Piirrä ja nimeä ravintoketjun osat:</a:t>
            </a:r>
          </a:p>
          <a:p>
            <a:pPr marL="0" indent="0">
              <a:buNone/>
            </a:pPr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0213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823784" y="398266"/>
            <a:ext cx="20852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Hiilen kierto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328" y="6303216"/>
            <a:ext cx="926672" cy="55478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38" y="857604"/>
            <a:ext cx="7142205" cy="546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43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815545" y="915071"/>
            <a:ext cx="73250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Arvioitu vuotuinen hiilen kierto ja hiilivarastot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328" y="6303216"/>
            <a:ext cx="926672" cy="55478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74" y="1603053"/>
            <a:ext cx="7308954" cy="422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63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823784" y="398266"/>
            <a:ext cx="3305328" cy="101566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Typen kierto (video)</a:t>
            </a:r>
          </a:p>
          <a:p>
            <a:endParaRPr lang="fi-FI" sz="3000" dirty="0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328" y="6303216"/>
            <a:ext cx="926672" cy="554784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3" y="952264"/>
            <a:ext cx="6977450" cy="535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13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74B943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Kaikki eliöt tarvitsevat typpeä</a:t>
            </a:r>
            <a:endParaRPr lang="fi-FI" dirty="0">
              <a:solidFill>
                <a:srgbClr val="74B943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2401633"/>
            <a:ext cx="8256042" cy="3440462"/>
          </a:xfrm>
        </p:spPr>
        <p:txBody>
          <a:bodyPr>
            <a:normAutofit fontScale="77500" lnSpcReduction="20000"/>
          </a:bodyPr>
          <a:lstStyle/>
          <a:p>
            <a:r>
              <a:rPr lang="fi-FI" dirty="0">
                <a:solidFill>
                  <a:srgbClr val="FF0000"/>
                </a:solidFill>
                <a:sym typeface="Wingdings"/>
              </a:rPr>
              <a:t>Ilmakehästä n. 78 % on typpeä</a:t>
            </a:r>
            <a:r>
              <a:rPr lang="fi-FI" dirty="0">
                <a:sym typeface="Wingdings"/>
              </a:rPr>
              <a:t>, typpi </a:t>
            </a:r>
            <a:r>
              <a:rPr lang="fi-FI" dirty="0">
                <a:highlight>
                  <a:srgbClr val="FFFF00"/>
                </a:highlight>
                <a:sym typeface="Wingdings"/>
              </a:rPr>
              <a:t>kaasumuodossa </a:t>
            </a:r>
            <a:r>
              <a:rPr lang="fi-FI" dirty="0">
                <a:solidFill>
                  <a:srgbClr val="FF0000"/>
                </a:solidFill>
                <a:highlight>
                  <a:srgbClr val="FFFF00"/>
                </a:highlight>
                <a:sym typeface="Wingdings"/>
              </a:rPr>
              <a:t>N</a:t>
            </a:r>
            <a:r>
              <a:rPr lang="fi-FI" baseline="-25000" dirty="0">
                <a:solidFill>
                  <a:srgbClr val="FF0000"/>
                </a:solidFill>
                <a:highlight>
                  <a:srgbClr val="FFFF00"/>
                </a:highlight>
                <a:sym typeface="Wingdings"/>
              </a:rPr>
              <a:t>2</a:t>
            </a:r>
            <a:endParaRPr lang="fi-FI" dirty="0">
              <a:solidFill>
                <a:srgbClr val="FF0000"/>
              </a:solidFill>
              <a:highlight>
                <a:srgbClr val="FFFF00"/>
              </a:highlight>
              <a:sym typeface="Wingdings"/>
            </a:endParaRPr>
          </a:p>
          <a:p>
            <a:pPr lvl="1"/>
            <a:r>
              <a:rPr lang="fi-FI" dirty="0">
                <a:sym typeface="Wingdings"/>
              </a:rPr>
              <a:t>kuitenkin harvojen eliöiden saatavilla suoraan</a:t>
            </a:r>
          </a:p>
          <a:p>
            <a:pPr lvl="1"/>
            <a:r>
              <a:rPr lang="fi-FI" dirty="0">
                <a:sym typeface="Wingdings"/>
              </a:rPr>
              <a:t>jotkin maaperän </a:t>
            </a:r>
            <a:r>
              <a:rPr lang="fi-FI" dirty="0">
                <a:solidFill>
                  <a:srgbClr val="FF0000"/>
                </a:solidFill>
                <a:sym typeface="Wingdings"/>
              </a:rPr>
              <a:t>bakteerit voivat sitoa </a:t>
            </a:r>
            <a:r>
              <a:rPr lang="fi-FI" dirty="0">
                <a:sym typeface="Wingdings"/>
              </a:rPr>
              <a:t>ilmakehän typpeä </a:t>
            </a:r>
            <a:br>
              <a:rPr lang="fi-FI" dirty="0">
                <a:sym typeface="Wingdings"/>
              </a:rPr>
            </a:br>
            <a:r>
              <a:rPr lang="fi-FI" dirty="0">
                <a:sym typeface="Wingdings"/>
              </a:rPr>
              <a:t> </a:t>
            </a:r>
            <a:r>
              <a:rPr lang="fi-FI" dirty="0">
                <a:solidFill>
                  <a:srgbClr val="FF0000"/>
                </a:solidFill>
                <a:sym typeface="Wingdings"/>
              </a:rPr>
              <a:t>biologinen typensidonta</a:t>
            </a:r>
          </a:p>
          <a:p>
            <a:pPr lvl="1"/>
            <a:r>
              <a:rPr lang="fi-FI" dirty="0">
                <a:solidFill>
                  <a:srgbClr val="FF0000"/>
                </a:solidFill>
                <a:sym typeface="Wingdings"/>
              </a:rPr>
              <a:t>salamoint</a:t>
            </a:r>
            <a:r>
              <a:rPr lang="fi-FI" dirty="0">
                <a:sym typeface="Wingdings"/>
              </a:rPr>
              <a:t>i voi muuttaa typpimolekyylejä typen oksideiksi </a:t>
            </a:r>
            <a:br>
              <a:rPr lang="fi-FI" dirty="0">
                <a:sym typeface="Wingdings"/>
              </a:rPr>
            </a:br>
            <a:r>
              <a:rPr lang="fi-FI" dirty="0">
                <a:sym typeface="Wingdings"/>
              </a:rPr>
              <a:t> </a:t>
            </a:r>
            <a:r>
              <a:rPr lang="fi-FI" dirty="0" err="1">
                <a:solidFill>
                  <a:srgbClr val="FF0000"/>
                </a:solidFill>
                <a:sym typeface="Wingdings"/>
              </a:rPr>
              <a:t>abioottinen</a:t>
            </a:r>
            <a:r>
              <a:rPr lang="fi-FI" dirty="0">
                <a:solidFill>
                  <a:srgbClr val="FF0000"/>
                </a:solidFill>
                <a:sym typeface="Wingdings"/>
              </a:rPr>
              <a:t> </a:t>
            </a:r>
            <a:r>
              <a:rPr lang="fi-FI" dirty="0">
                <a:sym typeface="Wingdings"/>
              </a:rPr>
              <a:t>typen sidonta</a:t>
            </a:r>
          </a:p>
          <a:p>
            <a:pPr lvl="1"/>
            <a:endParaRPr lang="fi-FI" dirty="0">
              <a:sym typeface="Wingdings"/>
            </a:endParaRPr>
          </a:p>
          <a:p>
            <a:r>
              <a:rPr lang="fi-FI" dirty="0">
                <a:sym typeface="Wingdings"/>
              </a:rPr>
              <a:t>Typpi</a:t>
            </a:r>
            <a:r>
              <a:rPr lang="fi-FI" dirty="0">
                <a:solidFill>
                  <a:srgbClr val="FF0000"/>
                </a:solidFill>
                <a:sym typeface="Wingdings"/>
              </a:rPr>
              <a:t> maaperässä </a:t>
            </a:r>
            <a:r>
              <a:rPr lang="fi-FI" dirty="0">
                <a:solidFill>
                  <a:srgbClr val="FF0000"/>
                </a:solidFill>
                <a:highlight>
                  <a:srgbClr val="FFFF00"/>
                </a:highlight>
                <a:sym typeface="Wingdings"/>
              </a:rPr>
              <a:t>epäorgaanisina typpiravinteina</a:t>
            </a:r>
          </a:p>
          <a:p>
            <a:pPr lvl="1"/>
            <a:r>
              <a:rPr lang="fi-FI" dirty="0">
                <a:sym typeface="Wingdings"/>
              </a:rPr>
              <a:t>nitraatit NO</a:t>
            </a:r>
            <a:r>
              <a:rPr lang="fi-FI" baseline="-25000" dirty="0">
                <a:sym typeface="Wingdings"/>
              </a:rPr>
              <a:t>3</a:t>
            </a:r>
            <a:r>
              <a:rPr lang="fi-FI" baseline="30000" dirty="0">
                <a:sym typeface="Wingdings"/>
              </a:rPr>
              <a:t>-</a:t>
            </a:r>
            <a:r>
              <a:rPr lang="fi-FI" dirty="0">
                <a:sym typeface="Wingdings"/>
              </a:rPr>
              <a:t>, ammonium-ionit NH</a:t>
            </a:r>
            <a:r>
              <a:rPr lang="fi-FI" baseline="-25000" dirty="0">
                <a:sym typeface="Wingdings"/>
              </a:rPr>
              <a:t>4</a:t>
            </a:r>
            <a:r>
              <a:rPr lang="fi-FI" baseline="30000" dirty="0">
                <a:sym typeface="Wingdings"/>
              </a:rPr>
              <a:t>+</a:t>
            </a:r>
          </a:p>
          <a:p>
            <a:pPr lvl="1"/>
            <a:r>
              <a:rPr lang="fi-FI" dirty="0">
                <a:sym typeface="Wingdings"/>
              </a:rPr>
              <a:t>kasvien hyödynnettävissä</a:t>
            </a:r>
          </a:p>
          <a:p>
            <a:pPr lvl="1"/>
            <a:endParaRPr lang="fi-FI" dirty="0">
              <a:sym typeface="Wingdings"/>
            </a:endParaRPr>
          </a:p>
          <a:p>
            <a:r>
              <a:rPr lang="fi-FI" dirty="0">
                <a:sym typeface="Wingdings"/>
              </a:rPr>
              <a:t>Typpi </a:t>
            </a:r>
            <a:r>
              <a:rPr lang="fi-FI" dirty="0">
                <a:solidFill>
                  <a:srgbClr val="FF0000"/>
                </a:solidFill>
                <a:sym typeface="Wingdings"/>
              </a:rPr>
              <a:t>eliöissä </a:t>
            </a:r>
            <a:r>
              <a:rPr lang="fi-FI" dirty="0">
                <a:solidFill>
                  <a:srgbClr val="FF0000"/>
                </a:solidFill>
                <a:highlight>
                  <a:srgbClr val="FFFF00"/>
                </a:highlight>
                <a:sym typeface="Wingdings"/>
              </a:rPr>
              <a:t>orgaanisina typpiyhdisteinä</a:t>
            </a:r>
            <a:r>
              <a:rPr lang="fi-FI" dirty="0">
                <a:solidFill>
                  <a:srgbClr val="FF0000"/>
                </a:solidFill>
                <a:sym typeface="Wingdings"/>
              </a:rPr>
              <a:t>, esim. </a:t>
            </a:r>
            <a:r>
              <a:rPr lang="fi-FI" dirty="0" err="1">
                <a:solidFill>
                  <a:srgbClr val="FF0000"/>
                </a:solidFill>
                <a:sym typeface="Wingdings"/>
              </a:rPr>
              <a:t>prot</a:t>
            </a:r>
            <a:r>
              <a:rPr lang="fi-FI" dirty="0">
                <a:solidFill>
                  <a:srgbClr val="FF0000"/>
                </a:solidFill>
                <a:sym typeface="Wingdings"/>
              </a:rPr>
              <a:t>., </a:t>
            </a:r>
            <a:r>
              <a:rPr lang="fi-FI" dirty="0" err="1">
                <a:solidFill>
                  <a:srgbClr val="FF0000"/>
                </a:solidFill>
                <a:sym typeface="Wingdings"/>
              </a:rPr>
              <a:t>hiilihydr</a:t>
            </a:r>
            <a:r>
              <a:rPr lang="fi-FI" dirty="0">
                <a:solidFill>
                  <a:srgbClr val="FF0000"/>
                </a:solidFill>
                <a:sym typeface="Wingdings"/>
              </a:rPr>
              <a:t>.</a:t>
            </a:r>
          </a:p>
          <a:p>
            <a:pPr marL="342900" lvl="1" indent="0">
              <a:buNone/>
            </a:pPr>
            <a:endParaRPr lang="fi-FI" dirty="0">
              <a:sym typeface="Wingdings"/>
            </a:endParaRPr>
          </a:p>
          <a:p>
            <a:pPr lvl="1"/>
            <a:endParaRPr lang="fi-FI" dirty="0">
              <a:sym typeface="Wingdings"/>
            </a:endParaRPr>
          </a:p>
          <a:p>
            <a:endParaRPr lang="fi-FI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162947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778232" y="381790"/>
            <a:ext cx="3756285" cy="55399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Fosforin kierto (Video) 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328" y="6303216"/>
            <a:ext cx="926672" cy="55478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49" y="812213"/>
            <a:ext cx="7183394" cy="54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91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Typen kierto  (s. 60)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fi-FI" dirty="0">
                <a:solidFill>
                  <a:srgbClr val="FF0000"/>
                </a:solidFill>
                <a:sym typeface="Wingdings"/>
              </a:rPr>
              <a:t>Biologinen typensidonta</a:t>
            </a:r>
            <a:r>
              <a:rPr lang="fi-FI" dirty="0">
                <a:sym typeface="Wingdings"/>
              </a:rPr>
              <a:t>: </a:t>
            </a:r>
            <a:r>
              <a:rPr lang="fi-FI" b="1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typensitojabakteerit</a:t>
            </a:r>
            <a:r>
              <a:rPr lang="fi-FI" dirty="0">
                <a:sym typeface="Wingdings"/>
              </a:rPr>
              <a:t> sitovat ilman typpeä ammonium-ioneiksi</a:t>
            </a:r>
          </a:p>
          <a:p>
            <a:pPr marL="385763" indent="-385763">
              <a:buFont typeface="+mj-lt"/>
              <a:buAutoNum type="arabicPeriod"/>
            </a:pPr>
            <a:r>
              <a:rPr lang="fi-FI" dirty="0">
                <a:solidFill>
                  <a:srgbClr val="FF0000"/>
                </a:solidFill>
                <a:sym typeface="Wingdings"/>
              </a:rPr>
              <a:t>Abioottinen typensidonta</a:t>
            </a:r>
            <a:r>
              <a:rPr lang="fi-FI" dirty="0">
                <a:sym typeface="Wingdings"/>
              </a:rPr>
              <a:t>: salamointi muodostaa typen oksideja, sateella maahan, jolloin muodostu nitraatti-</a:t>
            </a:r>
            <a:r>
              <a:rPr lang="fi-FI" dirty="0" err="1">
                <a:sym typeface="Wingdings"/>
              </a:rPr>
              <a:t>ioneita</a:t>
            </a:r>
            <a:endParaRPr lang="fi-FI" dirty="0">
              <a:sym typeface="Wingdings"/>
            </a:endParaRPr>
          </a:p>
          <a:p>
            <a:pPr marL="385763" indent="-385763">
              <a:buFont typeface="+mj-lt"/>
              <a:buAutoNum type="arabicPeriod"/>
            </a:pPr>
            <a:r>
              <a:rPr lang="fi-FI" dirty="0">
                <a:solidFill>
                  <a:srgbClr val="FF0000"/>
                </a:solidFill>
                <a:sym typeface="Wingdings"/>
              </a:rPr>
              <a:t>Kasvit ottavat typen ravinteina</a:t>
            </a:r>
            <a:r>
              <a:rPr lang="fi-FI" dirty="0">
                <a:sym typeface="Wingdings"/>
              </a:rPr>
              <a:t>:  ammonium- tai nitraatti-ioneina</a:t>
            </a:r>
          </a:p>
          <a:p>
            <a:pPr marL="385763" indent="-385763">
              <a:buFont typeface="+mj-lt"/>
              <a:buAutoNum type="arabicPeriod"/>
            </a:pPr>
            <a:r>
              <a:rPr lang="fi-FI" dirty="0">
                <a:solidFill>
                  <a:srgbClr val="FF0000"/>
                </a:solidFill>
                <a:sym typeface="Wingdings"/>
              </a:rPr>
              <a:t>Eläimet saavat typen ravinnosta</a:t>
            </a:r>
            <a:r>
              <a:rPr lang="fi-FI" dirty="0">
                <a:sym typeface="Wingdings"/>
              </a:rPr>
              <a:t>: </a:t>
            </a:r>
            <a:r>
              <a:rPr lang="fi-FI" dirty="0" err="1">
                <a:sym typeface="Wingdings"/>
              </a:rPr>
              <a:t>org.yhdisteet</a:t>
            </a:r>
            <a:r>
              <a:rPr lang="fi-FI" dirty="0">
                <a:sym typeface="Wingdings"/>
              </a:rPr>
              <a:t> (</a:t>
            </a:r>
            <a:r>
              <a:rPr lang="fi-FI" dirty="0" err="1">
                <a:sym typeface="Wingdings"/>
              </a:rPr>
              <a:t>vars</a:t>
            </a:r>
            <a:r>
              <a:rPr lang="fi-FI" dirty="0">
                <a:sym typeface="Wingdings"/>
              </a:rPr>
              <a:t>. </a:t>
            </a:r>
            <a:r>
              <a:rPr lang="fi-FI" dirty="0" err="1">
                <a:sym typeface="Wingdings"/>
              </a:rPr>
              <a:t>prot</a:t>
            </a:r>
            <a:r>
              <a:rPr lang="fi-FI" dirty="0">
                <a:sym typeface="Wingdings"/>
              </a:rPr>
              <a:t>.)</a:t>
            </a:r>
          </a:p>
          <a:p>
            <a:pPr marL="385763" indent="-385763">
              <a:buFont typeface="+mj-lt"/>
              <a:buAutoNum type="arabicPeriod"/>
            </a:pPr>
            <a:r>
              <a:rPr lang="fi-FI" b="1" dirty="0" err="1">
                <a:solidFill>
                  <a:srgbClr val="002060"/>
                </a:solidFill>
                <a:sym typeface="Wingdings"/>
              </a:rPr>
              <a:t>Hajottajabakt</a:t>
            </a:r>
            <a:r>
              <a:rPr lang="fi-FI" dirty="0">
                <a:solidFill>
                  <a:srgbClr val="FF0000"/>
                </a:solidFill>
                <a:sym typeface="Wingdings"/>
              </a:rPr>
              <a:t>. palauttavat orgaanisen typen epäorgaaniseksi</a:t>
            </a:r>
            <a:r>
              <a:rPr lang="fi-FI" dirty="0">
                <a:sym typeface="Wingdings"/>
              </a:rPr>
              <a:t>: ammonium-ioneiksi</a:t>
            </a:r>
          </a:p>
          <a:p>
            <a:pPr marL="385763" indent="-385763">
              <a:buFont typeface="+mj-lt"/>
              <a:buAutoNum type="arabicPeriod"/>
            </a:pPr>
            <a:r>
              <a:rPr lang="fi-FI" b="1" dirty="0" err="1">
                <a:solidFill>
                  <a:srgbClr val="002060"/>
                </a:solidFill>
                <a:sym typeface="Wingdings"/>
              </a:rPr>
              <a:t>Nitrifikaatiobakteerit</a:t>
            </a:r>
            <a:r>
              <a:rPr lang="fi-FI" dirty="0">
                <a:solidFill>
                  <a:srgbClr val="002060"/>
                </a:solidFill>
                <a:sym typeface="Wingdings"/>
              </a:rPr>
              <a:t> </a:t>
            </a:r>
            <a:r>
              <a:rPr lang="fi-FI" dirty="0">
                <a:sym typeface="Wingdings"/>
              </a:rPr>
              <a:t>muuttavat  ammonium-ionit nitraatti-ioneiksi</a:t>
            </a:r>
            <a:endParaRPr lang="fi-FI" baseline="30000" dirty="0">
              <a:sym typeface="Wingdings"/>
            </a:endParaRPr>
          </a:p>
          <a:p>
            <a:pPr marL="385763" indent="-385763">
              <a:buFont typeface="+mj-lt"/>
              <a:buAutoNum type="arabicPeriod"/>
            </a:pPr>
            <a:r>
              <a:rPr lang="fi-FI" b="1" dirty="0" err="1">
                <a:solidFill>
                  <a:srgbClr val="002060"/>
                </a:solidFill>
                <a:sym typeface="Wingdings"/>
              </a:rPr>
              <a:t>Denitrifikaatiobakt</a:t>
            </a:r>
            <a:r>
              <a:rPr lang="fi-FI" dirty="0">
                <a:sym typeface="Wingdings"/>
              </a:rPr>
              <a:t>. muuttavat </a:t>
            </a:r>
            <a:r>
              <a:rPr lang="fi-FI" dirty="0">
                <a:solidFill>
                  <a:srgbClr val="FF0000"/>
                </a:solidFill>
                <a:sym typeface="Wingdings"/>
              </a:rPr>
              <a:t>nitraatti-ionit  typeksi N</a:t>
            </a:r>
            <a:r>
              <a:rPr lang="fi-FI" baseline="-25000" dirty="0">
                <a:solidFill>
                  <a:srgbClr val="FF0000"/>
                </a:solidFill>
                <a:sym typeface="Wingdings"/>
              </a:rPr>
              <a:t>2</a:t>
            </a:r>
            <a:r>
              <a:rPr lang="fi-FI" dirty="0">
                <a:sym typeface="Wingdings"/>
              </a:rPr>
              <a:t> (</a:t>
            </a:r>
            <a:r>
              <a:rPr lang="fi-FI" dirty="0" err="1">
                <a:sym typeface="Wingdings"/>
              </a:rPr>
              <a:t>vap.ilmakehään</a:t>
            </a:r>
            <a:r>
              <a:rPr lang="fi-FI" dirty="0">
                <a:sym typeface="Wingdings"/>
              </a:rPr>
              <a:t>) + ilokaasuksi</a:t>
            </a:r>
          </a:p>
          <a:p>
            <a:pPr marL="385763" indent="-385763">
              <a:buFont typeface="+mj-lt"/>
              <a:buAutoNum type="arabicPeriod"/>
            </a:pPr>
            <a:r>
              <a:rPr lang="fi-FI" dirty="0">
                <a:solidFill>
                  <a:srgbClr val="FF0000"/>
                </a:solidFill>
                <a:sym typeface="Wingdings"/>
              </a:rPr>
              <a:t>Typpeä ilmakehään tulivuoren purkauksissa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9472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335" y="1118335"/>
            <a:ext cx="7886700" cy="994172"/>
          </a:xfrm>
        </p:spPr>
        <p:txBody>
          <a:bodyPr/>
          <a:lstStyle/>
          <a:p>
            <a:r>
              <a:rPr lang="fi-FI" b="1" dirty="0">
                <a:solidFill>
                  <a:srgbClr val="74B943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Fosforin kierto</a:t>
            </a:r>
            <a:endParaRPr lang="fi-FI" dirty="0">
              <a:solidFill>
                <a:srgbClr val="74B943"/>
              </a:solidFill>
            </a:endParaRPr>
          </a:p>
        </p:txBody>
      </p:sp>
      <p:sp>
        <p:nvSpPr>
          <p:cNvPr id="8" name="Sisällön paikkamerkki 2"/>
          <p:cNvSpPr txBox="1">
            <a:spLocks/>
          </p:cNvSpPr>
          <p:nvPr/>
        </p:nvSpPr>
        <p:spPr>
          <a:xfrm>
            <a:off x="209335" y="2125266"/>
            <a:ext cx="3146661" cy="3875484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>
              <a:buFont typeface="+mj-lt"/>
              <a:buAutoNum type="arabicPeriod"/>
            </a:pPr>
            <a:r>
              <a:rPr lang="fi-FI" sz="2100" dirty="0">
                <a:sym typeface="Wingdings"/>
              </a:rPr>
              <a:t>Kallioperän rapautuminen</a:t>
            </a:r>
          </a:p>
          <a:p>
            <a:pPr marL="385763" indent="-385763">
              <a:buFont typeface="+mj-lt"/>
              <a:buAutoNum type="arabicPeriod"/>
            </a:pPr>
            <a:r>
              <a:rPr lang="fi-FI" sz="2100" dirty="0">
                <a:sym typeface="Wingdings"/>
              </a:rPr>
              <a:t>Kasvit ottavat fosforin </a:t>
            </a:r>
            <a:br>
              <a:rPr lang="fi-FI" sz="2100" dirty="0">
                <a:sym typeface="Wingdings"/>
              </a:rPr>
            </a:br>
            <a:r>
              <a:rPr lang="fi-FI" sz="2100" dirty="0">
                <a:sym typeface="Wingdings"/>
              </a:rPr>
              <a:t>(PO</a:t>
            </a:r>
            <a:r>
              <a:rPr lang="fi-FI" sz="2100" baseline="-25000" dirty="0">
                <a:sym typeface="Wingdings"/>
              </a:rPr>
              <a:t>4</a:t>
            </a:r>
            <a:r>
              <a:rPr lang="fi-FI" sz="2100" baseline="30000" dirty="0">
                <a:sym typeface="Wingdings"/>
              </a:rPr>
              <a:t>3-</a:t>
            </a:r>
            <a:r>
              <a:rPr lang="fi-FI" sz="2100" dirty="0">
                <a:sym typeface="Wingdings"/>
              </a:rPr>
              <a:t>) ravinteina</a:t>
            </a:r>
          </a:p>
          <a:p>
            <a:pPr marL="385763" indent="-385763">
              <a:buFont typeface="+mj-lt"/>
              <a:buAutoNum type="arabicPeriod"/>
            </a:pPr>
            <a:r>
              <a:rPr lang="fi-FI" sz="2100" dirty="0">
                <a:sym typeface="Wingdings"/>
              </a:rPr>
              <a:t>Orgaaninen fosfori tuottajilta kuluttajille</a:t>
            </a:r>
          </a:p>
          <a:p>
            <a:pPr marL="385763" indent="-385763">
              <a:buFont typeface="+mj-lt"/>
              <a:buAutoNum type="arabicPeriod"/>
            </a:pPr>
            <a:r>
              <a:rPr lang="fi-FI" sz="2100" dirty="0">
                <a:sym typeface="Wingdings"/>
              </a:rPr>
              <a:t>Hajottajat palauttavat orgaanisen fosforin epäorgaaniseksi</a:t>
            </a:r>
          </a:p>
          <a:p>
            <a:pPr marL="385763" indent="-385763">
              <a:buFont typeface="+mj-lt"/>
              <a:buAutoNum type="arabicPeriod"/>
            </a:pPr>
            <a:r>
              <a:rPr lang="fi-FI" sz="2100" dirty="0">
                <a:sym typeface="Wingdings"/>
              </a:rPr>
              <a:t>Fosfaatti-ioneja huuhtoutuu maaperästä vesistöihin</a:t>
            </a:r>
          </a:p>
          <a:p>
            <a:pPr marL="385763" indent="-385763">
              <a:buFont typeface="+mj-lt"/>
              <a:buAutoNum type="arabicPeriod"/>
            </a:pPr>
            <a:r>
              <a:rPr lang="fi-FI" sz="2100" dirty="0">
                <a:sym typeface="Wingdings"/>
              </a:rPr>
              <a:t>Fosforia (PO</a:t>
            </a:r>
            <a:r>
              <a:rPr lang="fi-FI" sz="2100" baseline="-25000" dirty="0">
                <a:sym typeface="Wingdings"/>
              </a:rPr>
              <a:t>4</a:t>
            </a:r>
            <a:r>
              <a:rPr lang="fi-FI" sz="2100" baseline="30000" dirty="0">
                <a:sym typeface="Wingdings"/>
              </a:rPr>
              <a:t>3-</a:t>
            </a:r>
            <a:r>
              <a:rPr lang="fi-FI" sz="2100" dirty="0">
                <a:sym typeface="Wingdings"/>
              </a:rPr>
              <a:t>) sitoutuu pohjalietteeseen</a:t>
            </a:r>
          </a:p>
          <a:p>
            <a:pPr marL="385763" indent="-385763">
              <a:buFont typeface="+mj-lt"/>
              <a:buAutoNum type="arabicPeriod"/>
            </a:pPr>
            <a:r>
              <a:rPr lang="fi-FI" sz="2100" dirty="0">
                <a:sym typeface="Wingdings"/>
              </a:rPr>
              <a:t>Hapettomissa oloissa fosfaattia vapautuu veteen</a:t>
            </a:r>
          </a:p>
          <a:p>
            <a:pPr marL="385763" indent="-385763">
              <a:buFont typeface="+mj-lt"/>
              <a:buAutoNum type="arabicPeriod"/>
            </a:pPr>
            <a:endParaRPr lang="fi-FI" sz="2100" dirty="0">
              <a:sym typeface="Wingdings"/>
            </a:endParaRPr>
          </a:p>
          <a:p>
            <a:pPr lvl="1"/>
            <a:endParaRPr lang="fi-FI" sz="1800" dirty="0">
              <a:sym typeface="Wingdings"/>
            </a:endParaRPr>
          </a:p>
          <a:p>
            <a:endParaRPr lang="fi-FI" sz="2100" dirty="0">
              <a:sym typeface="Wingdings"/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972" y="1131094"/>
            <a:ext cx="5470694" cy="4700765"/>
          </a:xfrm>
        </p:spPr>
      </p:pic>
    </p:spTree>
    <p:extLst>
      <p:ext uri="{BB962C8B-B14F-4D97-AF65-F5344CB8AC3E}">
        <p14:creationId xmlns:p14="http://schemas.microsoft.com/office/powerpoint/2010/main" val="1148847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74B943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Epäorgaaninen fosfori muuttuu orgaaniseksi ravintoketjuissa</a:t>
            </a:r>
            <a:endParaRPr lang="fi-FI" dirty="0">
              <a:solidFill>
                <a:srgbClr val="74B943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2431088"/>
            <a:ext cx="7703309" cy="3175583"/>
          </a:xfrm>
        </p:spPr>
        <p:txBody>
          <a:bodyPr>
            <a:normAutofit fontScale="85000" lnSpcReduction="10000"/>
          </a:bodyPr>
          <a:lstStyle/>
          <a:p>
            <a:r>
              <a:rPr lang="fi-FI" dirty="0">
                <a:sym typeface="Wingdings"/>
              </a:rPr>
              <a:t>Fosforia on </a:t>
            </a:r>
            <a:r>
              <a:rPr lang="fi-FI" u="sng" dirty="0">
                <a:sym typeface="Wingdings"/>
              </a:rPr>
              <a:t>kallioperässä epäorgaanisina </a:t>
            </a:r>
            <a:r>
              <a:rPr lang="fi-FI" u="sng" dirty="0">
                <a:solidFill>
                  <a:srgbClr val="FF0000"/>
                </a:solidFill>
                <a:sym typeface="Wingdings"/>
              </a:rPr>
              <a:t>fosforiyhdisteinä</a:t>
            </a:r>
          </a:p>
          <a:p>
            <a:pPr lvl="1"/>
            <a:r>
              <a:rPr lang="fi-FI" dirty="0">
                <a:sym typeface="Wingdings"/>
              </a:rPr>
              <a:t>maaperään ja vesistöihin rapautumisen seurauksena</a:t>
            </a:r>
          </a:p>
          <a:p>
            <a:pPr lvl="1"/>
            <a:r>
              <a:rPr lang="fi-FI" dirty="0">
                <a:sym typeface="Wingdings"/>
              </a:rPr>
              <a:t>liukenee huonosti veteen</a:t>
            </a:r>
          </a:p>
          <a:p>
            <a:pPr lvl="1"/>
            <a:endParaRPr lang="fi-FI" dirty="0">
              <a:sym typeface="Wingdings"/>
            </a:endParaRPr>
          </a:p>
          <a:p>
            <a:pPr algn="ctr"/>
            <a:r>
              <a:rPr lang="fi-FI" u="sng" dirty="0">
                <a:sym typeface="Wingdings"/>
              </a:rPr>
              <a:t>Kasvit ottavat fosforin veteen liuenneina </a:t>
            </a:r>
            <a:r>
              <a:rPr lang="fi-FI" u="sng" dirty="0">
                <a:solidFill>
                  <a:srgbClr val="FF0000"/>
                </a:solidFill>
                <a:sym typeface="Wingdings"/>
              </a:rPr>
              <a:t>fosfaatti-ioneina</a:t>
            </a:r>
            <a:endParaRPr lang="fi-FI" u="sng" dirty="0">
              <a:sym typeface="Wingdings"/>
            </a:endParaRPr>
          </a:p>
          <a:p>
            <a:endParaRPr lang="fi-FI" dirty="0">
              <a:sym typeface="Wingdings"/>
            </a:endParaRPr>
          </a:p>
          <a:p>
            <a:r>
              <a:rPr lang="fi-FI" dirty="0">
                <a:sym typeface="Wingdings"/>
              </a:rPr>
              <a:t>Eläimet saavat fosforin </a:t>
            </a:r>
            <a:r>
              <a:rPr lang="fi-FI" dirty="0">
                <a:solidFill>
                  <a:srgbClr val="FF0000"/>
                </a:solidFill>
                <a:sym typeface="Wingdings"/>
              </a:rPr>
              <a:t>orgaanisessa muodossa </a:t>
            </a:r>
            <a:r>
              <a:rPr lang="fi-FI" dirty="0">
                <a:sym typeface="Wingdings"/>
              </a:rPr>
              <a:t>(esim. proteiinit) </a:t>
            </a:r>
            <a:r>
              <a:rPr lang="fi-FI" dirty="0">
                <a:solidFill>
                  <a:srgbClr val="FF0000"/>
                </a:solidFill>
                <a:sym typeface="Wingdings"/>
              </a:rPr>
              <a:t>syömällä</a:t>
            </a:r>
            <a:r>
              <a:rPr lang="fi-FI" dirty="0">
                <a:sym typeface="Wingdings"/>
              </a:rPr>
              <a:t> muita eliöitä</a:t>
            </a:r>
          </a:p>
          <a:p>
            <a:pPr marL="342900" lvl="1" indent="0">
              <a:buNone/>
            </a:pPr>
            <a:endParaRPr lang="fi-FI" dirty="0">
              <a:sym typeface="Wingdings"/>
            </a:endParaRPr>
          </a:p>
          <a:p>
            <a:pPr lvl="1"/>
            <a:endParaRPr lang="fi-FI" dirty="0">
              <a:sym typeface="Wingdings"/>
            </a:endParaRPr>
          </a:p>
          <a:p>
            <a:endParaRPr lang="fi-FI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648289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328" y="6303216"/>
            <a:ext cx="926672" cy="554784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6" y="1178009"/>
            <a:ext cx="7344390" cy="416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6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74B943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Ravintoketju muodostuu </a:t>
            </a:r>
            <a:r>
              <a:rPr lang="fi-FI" b="1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tuottajista, kuluttajista ja hajottajista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1" y="2474510"/>
            <a:ext cx="8327693" cy="3526241"/>
          </a:xfrm>
        </p:spPr>
        <p:txBody>
          <a:bodyPr>
            <a:normAutofit lnSpcReduction="10000"/>
          </a:bodyPr>
          <a:lstStyle/>
          <a:p>
            <a:r>
              <a:rPr lang="fi-FI" dirty="0">
                <a:solidFill>
                  <a:srgbClr val="FF0000"/>
                </a:solidFill>
                <a:sym typeface="Wingdings"/>
              </a:rPr>
              <a:t>Ravintoketju </a:t>
            </a:r>
            <a:r>
              <a:rPr lang="fi-FI" dirty="0">
                <a:sym typeface="Wingdings"/>
              </a:rPr>
              <a:t>: aineen ja energian siirtyminen ekosysteemissä eliöltä toiselle  </a:t>
            </a:r>
          </a:p>
          <a:p>
            <a:endParaRPr lang="fi-FI" dirty="0">
              <a:sym typeface="Wingdings"/>
            </a:endParaRPr>
          </a:p>
          <a:p>
            <a:r>
              <a:rPr lang="fi-FI" dirty="0">
                <a:sym typeface="Wingdings"/>
              </a:rPr>
              <a:t>Risteävät ravintoketjut muodostavat </a:t>
            </a:r>
            <a:r>
              <a:rPr lang="fi-FI" dirty="0">
                <a:solidFill>
                  <a:srgbClr val="FF0000"/>
                </a:solidFill>
                <a:sym typeface="Wingdings"/>
              </a:rPr>
              <a:t>ravintoverkkoja</a:t>
            </a:r>
          </a:p>
          <a:p>
            <a:endParaRPr lang="fi-FI" dirty="0">
              <a:sym typeface="Wingdings"/>
            </a:endParaRPr>
          </a:p>
          <a:p>
            <a:r>
              <a:rPr lang="fi-FI" dirty="0">
                <a:sym typeface="Wingdings"/>
              </a:rPr>
              <a:t>Ravintoketjut alkavat aina </a:t>
            </a:r>
            <a:r>
              <a:rPr lang="fi-FI" dirty="0">
                <a:solidFill>
                  <a:srgbClr val="FF0000"/>
                </a:solidFill>
                <a:sym typeface="Wingdings"/>
              </a:rPr>
              <a:t>tuottajista =</a:t>
            </a:r>
            <a:r>
              <a:rPr lang="fi-FI" dirty="0" err="1">
                <a:solidFill>
                  <a:srgbClr val="FF0000"/>
                </a:solidFill>
                <a:sym typeface="Wingdings"/>
              </a:rPr>
              <a:t>trofiataso</a:t>
            </a:r>
            <a:r>
              <a:rPr lang="fi-FI" dirty="0">
                <a:solidFill>
                  <a:srgbClr val="FF0000"/>
                </a:solidFill>
                <a:sym typeface="Wingdings"/>
              </a:rPr>
              <a:t> 1</a:t>
            </a:r>
          </a:p>
          <a:p>
            <a:pPr marL="0" indent="0">
              <a:buNone/>
            </a:pPr>
            <a:r>
              <a:rPr lang="fi-FI" dirty="0">
                <a:sym typeface="Wingdings"/>
              </a:rPr>
              <a:t>	</a:t>
            </a:r>
            <a:r>
              <a:rPr lang="fi-FI" sz="1950" dirty="0">
                <a:sym typeface="Wingdings"/>
              </a:rPr>
              <a:t> 1. asteen kuluttaja (kasvinsyöjä), </a:t>
            </a:r>
            <a:r>
              <a:rPr lang="fi-FI" sz="1950" dirty="0" err="1">
                <a:sym typeface="Wingdings"/>
              </a:rPr>
              <a:t>trofiataso</a:t>
            </a:r>
            <a:r>
              <a:rPr lang="fi-FI" sz="1950" dirty="0">
                <a:sym typeface="Wingdings"/>
              </a:rPr>
              <a:t> 2</a:t>
            </a:r>
          </a:p>
          <a:p>
            <a:pPr marL="0" indent="0">
              <a:buNone/>
            </a:pPr>
            <a:r>
              <a:rPr lang="fi-FI" sz="1950" dirty="0">
                <a:sym typeface="Wingdings"/>
              </a:rPr>
              <a:t>	 2. asteen kuluttaja (peto), </a:t>
            </a:r>
            <a:r>
              <a:rPr lang="fi-FI" sz="1950" dirty="0" err="1">
                <a:sym typeface="Wingdings"/>
              </a:rPr>
              <a:t>trofiataso</a:t>
            </a:r>
            <a:r>
              <a:rPr lang="fi-FI" sz="1950" dirty="0">
                <a:sym typeface="Wingdings"/>
              </a:rPr>
              <a:t> 3</a:t>
            </a:r>
          </a:p>
          <a:p>
            <a:pPr marL="0" indent="0">
              <a:buNone/>
            </a:pPr>
            <a:r>
              <a:rPr lang="fi-FI" sz="1950" dirty="0">
                <a:sym typeface="Wingdings"/>
              </a:rPr>
              <a:t>	 3. asteen kuluttaja (huippupeto), </a:t>
            </a:r>
            <a:r>
              <a:rPr lang="fi-FI" sz="1950" dirty="0" err="1">
                <a:sym typeface="Wingdings"/>
              </a:rPr>
              <a:t>trofiataso</a:t>
            </a:r>
            <a:r>
              <a:rPr lang="fi-FI" sz="1950" dirty="0">
                <a:sym typeface="Wingdings"/>
              </a:rPr>
              <a:t> 4</a:t>
            </a:r>
          </a:p>
          <a:p>
            <a:pPr marL="0" indent="0">
              <a:buNone/>
            </a:pPr>
            <a:r>
              <a:rPr lang="fi-FI" sz="1950" dirty="0">
                <a:sym typeface="Wingdings"/>
              </a:rPr>
              <a:t>	 hajottaja, joka palauttaa epäorgaaniset ravinteet tuottajien käyttöön</a:t>
            </a:r>
          </a:p>
          <a:p>
            <a:pPr lvl="1"/>
            <a:endParaRPr lang="fi-FI" dirty="0">
              <a:sym typeface="Wingdings"/>
            </a:endParaRPr>
          </a:p>
          <a:p>
            <a:endParaRPr lang="fi-FI" dirty="0">
              <a:sym typeface="Wingdings"/>
            </a:endParaRPr>
          </a:p>
          <a:p>
            <a:endParaRPr lang="fi-FI" dirty="0">
              <a:sym typeface="Wingdings"/>
            </a:endParaRPr>
          </a:p>
          <a:p>
            <a:pPr lvl="1"/>
            <a:endParaRPr lang="fi-FI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727481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Aineiden </a:t>
            </a:r>
            <a:r>
              <a:rPr lang="fi-FI" b="1" u="sng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kierto</a:t>
            </a:r>
            <a:r>
              <a:rPr lang="fi-FI" u="sng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fi-FI" dirty="0">
                <a:solidFill>
                  <a:srgbClr val="74B943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ekosysteemissä:</a:t>
            </a:r>
            <a:endParaRPr lang="fi-FI" dirty="0">
              <a:solidFill>
                <a:srgbClr val="74B943"/>
              </a:solidFill>
            </a:endParaRP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7575"/>
            <a:ext cx="9048466" cy="2017703"/>
          </a:xfr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91" y="5048642"/>
            <a:ext cx="22955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10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74B943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Aineet </a:t>
            </a:r>
            <a:r>
              <a:rPr lang="fi-FI" b="1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kiertävät</a:t>
            </a:r>
            <a:r>
              <a:rPr lang="fi-FI" b="1" dirty="0">
                <a:solidFill>
                  <a:srgbClr val="74B943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ekosysteemissä</a:t>
            </a:r>
            <a:endParaRPr lang="fi-FI" dirty="0">
              <a:solidFill>
                <a:srgbClr val="74B943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1" y="1543050"/>
            <a:ext cx="8327693" cy="4457701"/>
          </a:xfrm>
        </p:spPr>
        <p:txBody>
          <a:bodyPr>
            <a:normAutofit/>
          </a:bodyPr>
          <a:lstStyle/>
          <a:p>
            <a:endParaRPr lang="fi-FI" dirty="0">
              <a:sym typeface="Wingdings"/>
            </a:endParaRPr>
          </a:p>
          <a:p>
            <a:r>
              <a:rPr lang="fi-FI" sz="2400" dirty="0">
                <a:solidFill>
                  <a:srgbClr val="FF0000"/>
                </a:solidFill>
                <a:sym typeface="Wingdings"/>
              </a:rPr>
              <a:t>Kasvit</a:t>
            </a:r>
            <a:r>
              <a:rPr lang="fi-FI" sz="2400" dirty="0">
                <a:sym typeface="Wingdings"/>
              </a:rPr>
              <a:t> käyttävät näitä epäorgaanisia yhdisteitä (= </a:t>
            </a:r>
            <a:r>
              <a:rPr lang="fi-FI" sz="2400" b="1" u="sng" dirty="0">
                <a:solidFill>
                  <a:srgbClr val="FF0000"/>
                </a:solidFill>
                <a:sym typeface="Wingdings"/>
              </a:rPr>
              <a:t>RAVINTEET</a:t>
            </a:r>
            <a:r>
              <a:rPr lang="fi-FI" sz="2400" dirty="0">
                <a:sym typeface="Wingdings"/>
              </a:rPr>
              <a:t>) uudelleen ja </a:t>
            </a:r>
            <a:r>
              <a:rPr lang="fi-FI" sz="2400" dirty="0">
                <a:solidFill>
                  <a:srgbClr val="FF0000"/>
                </a:solidFill>
                <a:sym typeface="Wingdings"/>
              </a:rPr>
              <a:t>rakentavat niistä </a:t>
            </a:r>
            <a:r>
              <a:rPr lang="fi-FI" sz="2400" u="sng" dirty="0">
                <a:solidFill>
                  <a:srgbClr val="FF0000"/>
                </a:solidFill>
                <a:sym typeface="Wingdings"/>
              </a:rPr>
              <a:t>orgaanisia yhdisteitä </a:t>
            </a:r>
            <a:r>
              <a:rPr lang="fi-FI" sz="2400" dirty="0">
                <a:solidFill>
                  <a:srgbClr val="FF0000"/>
                </a:solidFill>
                <a:sym typeface="Wingdings"/>
              </a:rPr>
              <a:t>(esim. </a:t>
            </a:r>
            <a:r>
              <a:rPr lang="fi-FI" sz="2400" dirty="0" err="1">
                <a:solidFill>
                  <a:srgbClr val="FF0000"/>
                </a:solidFill>
                <a:sym typeface="Wingdings"/>
              </a:rPr>
              <a:t>prot</a:t>
            </a:r>
            <a:r>
              <a:rPr lang="fi-FI" sz="2400" dirty="0">
                <a:solidFill>
                  <a:srgbClr val="FF0000"/>
                </a:solidFill>
                <a:sym typeface="Wingdings"/>
              </a:rPr>
              <a:t>., </a:t>
            </a:r>
            <a:r>
              <a:rPr lang="fi-FI" sz="2400" dirty="0" err="1">
                <a:solidFill>
                  <a:srgbClr val="FF0000"/>
                </a:solidFill>
                <a:sym typeface="Wingdings"/>
              </a:rPr>
              <a:t>hiilihydr</a:t>
            </a:r>
            <a:r>
              <a:rPr lang="fi-FI" sz="2400" dirty="0">
                <a:solidFill>
                  <a:srgbClr val="FF0000"/>
                </a:solidFill>
                <a:sym typeface="Wingdings"/>
              </a:rPr>
              <a:t>., rasvat) eli rakennusaineita itselleen, mitkä </a:t>
            </a:r>
            <a:r>
              <a:rPr lang="fi-FI" sz="2400" b="1" u="sng" dirty="0">
                <a:solidFill>
                  <a:srgbClr val="FF0000"/>
                </a:solidFill>
                <a:sym typeface="Wingdings"/>
              </a:rPr>
              <a:t>RAVINTONA</a:t>
            </a:r>
            <a:r>
              <a:rPr lang="fi-FI" sz="2400" dirty="0">
                <a:solidFill>
                  <a:srgbClr val="FF0000"/>
                </a:solidFill>
                <a:sym typeface="Wingdings"/>
              </a:rPr>
              <a:t> muille.</a:t>
            </a:r>
          </a:p>
          <a:p>
            <a:r>
              <a:rPr lang="fi-FI" sz="2400" dirty="0">
                <a:solidFill>
                  <a:srgbClr val="FF0000"/>
                </a:solidFill>
                <a:highlight>
                  <a:srgbClr val="FFFF00"/>
                </a:highlight>
                <a:sym typeface="Wingdings"/>
              </a:rPr>
              <a:t>Hajottajat</a:t>
            </a:r>
            <a:r>
              <a:rPr lang="fi-FI" sz="2400" dirty="0">
                <a:highlight>
                  <a:srgbClr val="FFFF00"/>
                </a:highlight>
                <a:sym typeface="Wingdings"/>
              </a:rPr>
              <a:t> muuttavat eliöiden sisältämät </a:t>
            </a:r>
            <a:r>
              <a:rPr lang="fi-FI" sz="2400" dirty="0">
                <a:solidFill>
                  <a:srgbClr val="FF0000"/>
                </a:solidFill>
                <a:highlight>
                  <a:srgbClr val="FFFF00"/>
                </a:highlight>
                <a:sym typeface="Wingdings"/>
              </a:rPr>
              <a:t>orgaaniset aineet epäorgaaniseen</a:t>
            </a:r>
            <a:r>
              <a:rPr lang="fi-FI" sz="2400" dirty="0">
                <a:highlight>
                  <a:srgbClr val="FFFF00"/>
                </a:highlight>
                <a:sym typeface="Wingdings"/>
              </a:rPr>
              <a:t> muotoon eli takaisin ravinteiksi</a:t>
            </a:r>
          </a:p>
          <a:p>
            <a:endParaRPr lang="fi-FI" sz="2400" dirty="0">
              <a:sym typeface="Wingdings"/>
            </a:endParaRPr>
          </a:p>
          <a:p>
            <a:r>
              <a:rPr lang="fi-FI" sz="2400" dirty="0">
                <a:solidFill>
                  <a:srgbClr val="FF0000"/>
                </a:solidFill>
                <a:highlight>
                  <a:srgbClr val="FFFF00"/>
                </a:highlight>
                <a:sym typeface="Wingdings"/>
              </a:rPr>
              <a:t>Aine </a:t>
            </a:r>
            <a:r>
              <a:rPr lang="fi-FI" sz="2400" dirty="0">
                <a:highlight>
                  <a:srgbClr val="FFFF00"/>
                </a:highlight>
                <a:sym typeface="Wingdings"/>
              </a:rPr>
              <a:t>voi </a:t>
            </a:r>
            <a:r>
              <a:rPr lang="fi-FI" sz="2400" dirty="0">
                <a:solidFill>
                  <a:srgbClr val="FF0000"/>
                </a:solidFill>
                <a:highlight>
                  <a:srgbClr val="FFFF00"/>
                </a:highlight>
                <a:sym typeface="Wingdings"/>
              </a:rPr>
              <a:t>kiertää</a:t>
            </a:r>
            <a:r>
              <a:rPr lang="fi-FI" sz="2400" dirty="0">
                <a:highlight>
                  <a:srgbClr val="FFFF00"/>
                </a:highlight>
                <a:sym typeface="Wingdings"/>
              </a:rPr>
              <a:t> ekosysteemissä </a:t>
            </a:r>
            <a:r>
              <a:rPr lang="fi-FI" sz="2400" dirty="0">
                <a:solidFill>
                  <a:srgbClr val="FF0000"/>
                </a:solidFill>
                <a:highlight>
                  <a:srgbClr val="FFFF00"/>
                </a:highlight>
                <a:sym typeface="Wingdings"/>
              </a:rPr>
              <a:t>loputtomasti</a:t>
            </a:r>
          </a:p>
          <a:p>
            <a:pPr lvl="1"/>
            <a:r>
              <a:rPr lang="fi-FI" dirty="0">
                <a:sym typeface="Wingdings"/>
              </a:rPr>
              <a:t>aine voi myös poistua ekosysteemin kierrosta, kun se huuhtoutuu paikkoihin, joista eliöt eivät voi sitä hyödyntää</a:t>
            </a:r>
          </a:p>
          <a:p>
            <a:pPr lvl="1"/>
            <a:endParaRPr lang="fi-FI" dirty="0">
              <a:sym typeface="Wingdings"/>
            </a:endParaRPr>
          </a:p>
          <a:p>
            <a:endParaRPr lang="fi-FI" dirty="0">
              <a:sym typeface="Wingdings"/>
            </a:endParaRPr>
          </a:p>
          <a:p>
            <a:endParaRPr lang="fi-FI" dirty="0">
              <a:sym typeface="Wingdings"/>
            </a:endParaRPr>
          </a:p>
          <a:p>
            <a:pPr lvl="1"/>
            <a:endParaRPr lang="fi-FI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448886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Energian ilmenemismuotoja: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- lämpöenergiaa</a:t>
            </a:r>
          </a:p>
          <a:p>
            <a:pPr marL="0" indent="0">
              <a:buNone/>
            </a:pPr>
            <a:r>
              <a:rPr lang="fi-FI" dirty="0"/>
              <a:t>- liike-energia</a:t>
            </a:r>
          </a:p>
          <a:p>
            <a:pPr marL="0" indent="0">
              <a:buNone/>
            </a:pPr>
            <a:r>
              <a:rPr lang="fi-FI" dirty="0"/>
              <a:t>- valoenergia (sähkömagneettinen säteily)</a:t>
            </a:r>
          </a:p>
          <a:p>
            <a:pPr marL="0" indent="0">
              <a:buNone/>
            </a:pPr>
            <a:r>
              <a:rPr lang="fi-FI" dirty="0"/>
              <a:t>- potentiaalienergia</a:t>
            </a:r>
          </a:p>
          <a:p>
            <a:pPr marL="0" indent="0">
              <a:buNone/>
            </a:pPr>
            <a:r>
              <a:rPr lang="fi-FI" dirty="0"/>
              <a:t>- </a:t>
            </a:r>
            <a:r>
              <a:rPr lang="fi-FI" b="1" dirty="0">
                <a:solidFill>
                  <a:srgbClr val="FF0000"/>
                </a:solidFill>
              </a:rPr>
              <a:t>KEMIALLINEN SIDOSENERGIA !!!!!</a:t>
            </a:r>
          </a:p>
          <a:p>
            <a:pPr marL="0" indent="0">
              <a:buNone/>
            </a:pPr>
            <a:endParaRPr lang="fi-FI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i-FI" dirty="0">
                <a:solidFill>
                  <a:srgbClr val="FF0000"/>
                </a:solidFill>
              </a:rPr>
              <a:t>Energia muuttaa muotoa, mutta ei häviä (lopulta muuttuu lämmöksi)</a:t>
            </a:r>
          </a:p>
          <a:p>
            <a:pPr>
              <a:buFontTx/>
              <a:buChar char="-"/>
            </a:pPr>
            <a:r>
              <a:rPr lang="fi-FI" dirty="0">
                <a:solidFill>
                  <a:srgbClr val="FF0000"/>
                </a:solidFill>
              </a:rPr>
              <a:t>”energian häviämättömyyden laki”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5677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8" y="1501132"/>
            <a:ext cx="7512908" cy="3722964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328" y="6303216"/>
            <a:ext cx="926672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03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Energia</a:t>
            </a:r>
            <a:r>
              <a:rPr lang="fi-FI" b="1" dirty="0">
                <a:solidFill>
                  <a:srgbClr val="74B943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fi-FI" b="1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virtaa</a:t>
            </a:r>
            <a:r>
              <a:rPr lang="fi-FI" b="1" dirty="0">
                <a:solidFill>
                  <a:srgbClr val="74B943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ekosysteemin </a:t>
            </a:r>
            <a:r>
              <a:rPr lang="fi-FI" b="1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läpi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2341444"/>
            <a:ext cx="3936526" cy="36593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>
              <a:sym typeface="Wingdings"/>
            </a:endParaRPr>
          </a:p>
          <a:p>
            <a:pPr lvl="1"/>
            <a:r>
              <a:rPr lang="fi-FI" dirty="0">
                <a:sym typeface="Wingdings"/>
              </a:rPr>
              <a:t>eliöiden käyttämä energia on </a:t>
            </a:r>
            <a:r>
              <a:rPr lang="fi-FI" u="sng" dirty="0">
                <a:sym typeface="Wingdings"/>
              </a:rPr>
              <a:t>sitoutuneena </a:t>
            </a:r>
            <a:r>
              <a:rPr lang="fi-FI" dirty="0">
                <a:sym typeface="Wingdings"/>
              </a:rPr>
              <a:t>orgaanisten yhdisteiden </a:t>
            </a:r>
            <a:r>
              <a:rPr lang="fi-FI" u="sng" dirty="0">
                <a:sym typeface="Wingdings"/>
              </a:rPr>
              <a:t>kemiallisiin sidoksiin</a:t>
            </a:r>
          </a:p>
          <a:p>
            <a:pPr lvl="1"/>
            <a:endParaRPr lang="fi-FI" u="sng" dirty="0">
              <a:sym typeface="Wingdings"/>
            </a:endParaRPr>
          </a:p>
          <a:p>
            <a:pPr lvl="1"/>
            <a:r>
              <a:rPr lang="fi-FI" dirty="0">
                <a:sym typeface="Wingdings"/>
              </a:rPr>
              <a:t>energia </a:t>
            </a:r>
            <a:r>
              <a:rPr lang="fi-FI" u="sng" dirty="0">
                <a:sym typeface="Wingdings"/>
              </a:rPr>
              <a:t>ei kierrä </a:t>
            </a:r>
            <a:r>
              <a:rPr lang="fi-FI" dirty="0">
                <a:sym typeface="Wingdings"/>
              </a:rPr>
              <a:t>ekosysteemissä vaan  </a:t>
            </a:r>
            <a:r>
              <a:rPr lang="fi-FI" u="sng" dirty="0">
                <a:sym typeface="Wingdings"/>
              </a:rPr>
              <a:t>virtaa sen läpi</a:t>
            </a:r>
          </a:p>
          <a:p>
            <a:pPr lvl="1"/>
            <a:endParaRPr lang="fi-FI" dirty="0">
              <a:sym typeface="Wingdings"/>
            </a:endParaRPr>
          </a:p>
          <a:p>
            <a:endParaRPr lang="fi-FI" dirty="0">
              <a:sym typeface="Wingdings"/>
            </a:endParaRPr>
          </a:p>
          <a:p>
            <a:pPr lvl="1"/>
            <a:endParaRPr lang="fi-FI" dirty="0">
              <a:sym typeface="Wingdings"/>
            </a:endParaRPr>
          </a:p>
          <a:p>
            <a:pPr lvl="1"/>
            <a:endParaRPr lang="fi-FI" dirty="0">
              <a:sym typeface="Wingdings"/>
            </a:endParaRPr>
          </a:p>
          <a:p>
            <a:endParaRPr lang="fi-FI" dirty="0">
              <a:sym typeface="Wingdings"/>
            </a:endParaRPr>
          </a:p>
          <a:p>
            <a:endParaRPr lang="fi-FI" dirty="0">
              <a:sym typeface="Wingdings"/>
            </a:endParaRPr>
          </a:p>
          <a:p>
            <a:pPr lvl="1"/>
            <a:endParaRPr lang="fi-FI" dirty="0">
              <a:sym typeface="Wingdings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176" y="2505217"/>
            <a:ext cx="4578148" cy="24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15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346076"/>
            <a:ext cx="7886700" cy="1325563"/>
          </a:xfrm>
        </p:spPr>
        <p:txBody>
          <a:bodyPr/>
          <a:lstStyle/>
          <a:p>
            <a:r>
              <a:rPr lang="fi-FI" b="1" dirty="0">
                <a:solidFill>
                  <a:srgbClr val="74B943"/>
                </a:solidFill>
                <a:highlight>
                  <a:srgbClr val="FFFF00"/>
                </a:highlight>
                <a:latin typeface="Myriad Pro Semibold" charset="0"/>
                <a:ea typeface="Myriad Pro Semibold" charset="0"/>
                <a:cs typeface="Myriad Pro Semibold" charset="0"/>
              </a:rPr>
              <a:t>Eliöt saavat tarvitsemansa energian:</a:t>
            </a:r>
            <a:endParaRPr lang="fi-FI" dirty="0">
              <a:solidFill>
                <a:srgbClr val="74B943"/>
              </a:solidFill>
              <a:highlight>
                <a:srgbClr val="FFFF00"/>
              </a:highlight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1" y="1847850"/>
            <a:ext cx="7886699" cy="4152900"/>
          </a:xfrm>
        </p:spPr>
        <p:txBody>
          <a:bodyPr>
            <a:normAutofit/>
          </a:bodyPr>
          <a:lstStyle/>
          <a:p>
            <a:r>
              <a:rPr lang="fi-FI" u="sng" dirty="0">
                <a:solidFill>
                  <a:srgbClr val="FF0000"/>
                </a:solidFill>
                <a:highlight>
                  <a:srgbClr val="FFFF00"/>
                </a:highlight>
                <a:sym typeface="Wingdings"/>
              </a:rPr>
              <a:t>Omavaraiset</a:t>
            </a:r>
            <a:r>
              <a:rPr lang="fi-FI" dirty="0">
                <a:solidFill>
                  <a:srgbClr val="FF0000"/>
                </a:solidFill>
                <a:highlight>
                  <a:srgbClr val="FFFF00"/>
                </a:highlight>
                <a:sym typeface="Wingdings"/>
              </a:rPr>
              <a:t> eliöt eli </a:t>
            </a:r>
            <a:r>
              <a:rPr lang="fi-FI" dirty="0" err="1">
                <a:solidFill>
                  <a:srgbClr val="FF0000"/>
                </a:solidFill>
                <a:highlight>
                  <a:srgbClr val="FFFF00"/>
                </a:highlight>
                <a:sym typeface="Wingdings"/>
              </a:rPr>
              <a:t>autotrofit</a:t>
            </a:r>
            <a:r>
              <a:rPr lang="fi-FI" dirty="0">
                <a:solidFill>
                  <a:srgbClr val="FF0000"/>
                </a:solidFill>
                <a:highlight>
                  <a:srgbClr val="FFFF00"/>
                </a:highlight>
                <a:sym typeface="Wingdings"/>
              </a:rPr>
              <a:t> ovat  </a:t>
            </a:r>
            <a:r>
              <a:rPr lang="fi-FI" u="sng" dirty="0">
                <a:solidFill>
                  <a:srgbClr val="FF0000"/>
                </a:solidFill>
                <a:highlight>
                  <a:srgbClr val="FFFF00"/>
                </a:highlight>
                <a:sym typeface="Wingdings"/>
              </a:rPr>
              <a:t>tuottajia</a:t>
            </a:r>
          </a:p>
          <a:p>
            <a:pPr lvl="1"/>
            <a:r>
              <a:rPr lang="fi-FI" dirty="0">
                <a:highlight>
                  <a:srgbClr val="FFFF00"/>
                </a:highlight>
                <a:sym typeface="Wingdings"/>
              </a:rPr>
              <a:t>foto- tai </a:t>
            </a:r>
            <a:r>
              <a:rPr lang="fi-FI" dirty="0" err="1">
                <a:highlight>
                  <a:srgbClr val="FFFF00"/>
                </a:highlight>
                <a:sym typeface="Wingdings"/>
              </a:rPr>
              <a:t>kemosynteesiin</a:t>
            </a:r>
            <a:r>
              <a:rPr lang="fi-FI" dirty="0">
                <a:highlight>
                  <a:srgbClr val="FFFF00"/>
                </a:highlight>
                <a:sym typeface="Wingdings"/>
              </a:rPr>
              <a:t> kykenevät eliöt</a:t>
            </a:r>
          </a:p>
          <a:p>
            <a:pPr lvl="1"/>
            <a:r>
              <a:rPr lang="fi-FI" dirty="0">
                <a:sym typeface="Wingdings"/>
              </a:rPr>
              <a:t>kyky sitoa energiaa orgaanisiin yhdisteisiin</a:t>
            </a:r>
          </a:p>
          <a:p>
            <a:pPr lvl="1"/>
            <a:r>
              <a:rPr lang="fi-FI" dirty="0">
                <a:sym typeface="Wingdings"/>
              </a:rPr>
              <a:t>muiden eliöiden energiansaanti perustuu näiden eliöiden tuottamiin orgaanisiin yhdisteisiin</a:t>
            </a:r>
          </a:p>
          <a:p>
            <a:pPr lvl="2"/>
            <a:r>
              <a:rPr lang="fi-FI" dirty="0">
                <a:sym typeface="Wingdings"/>
              </a:rPr>
              <a:t>fotosynteesi : vihreät kasvit, syanobakteerit ja levät</a:t>
            </a:r>
          </a:p>
          <a:p>
            <a:pPr lvl="2"/>
            <a:r>
              <a:rPr lang="fi-FI" dirty="0" err="1">
                <a:sym typeface="Wingdings"/>
              </a:rPr>
              <a:t>kemosynteesi</a:t>
            </a:r>
            <a:r>
              <a:rPr lang="fi-FI" dirty="0">
                <a:sym typeface="Wingdings"/>
              </a:rPr>
              <a:t> : eräät </a:t>
            </a:r>
            <a:r>
              <a:rPr lang="fi-FI" dirty="0" err="1">
                <a:sym typeface="Wingdings"/>
              </a:rPr>
              <a:t>arkeonit</a:t>
            </a:r>
            <a:r>
              <a:rPr lang="fi-FI" dirty="0">
                <a:sym typeface="Wingdings"/>
              </a:rPr>
              <a:t> ja bakteerit</a:t>
            </a:r>
          </a:p>
          <a:p>
            <a:pPr lvl="1"/>
            <a:endParaRPr lang="fi-FI" dirty="0">
              <a:sym typeface="Wingdings"/>
            </a:endParaRPr>
          </a:p>
          <a:p>
            <a:r>
              <a:rPr lang="fi-FI" u="sng" dirty="0" err="1">
                <a:solidFill>
                  <a:srgbClr val="FF0000"/>
                </a:solidFill>
                <a:highlight>
                  <a:srgbClr val="FFFF00"/>
                </a:highlight>
                <a:sym typeface="Wingdings"/>
              </a:rPr>
              <a:t>Toisenvaraiset</a:t>
            </a:r>
            <a:r>
              <a:rPr lang="fi-FI" dirty="0">
                <a:solidFill>
                  <a:srgbClr val="FF0000"/>
                </a:solidFill>
                <a:highlight>
                  <a:srgbClr val="FFFF00"/>
                </a:highlight>
                <a:sym typeface="Wingdings"/>
              </a:rPr>
              <a:t> eliöt eli </a:t>
            </a:r>
            <a:r>
              <a:rPr lang="fi-FI" dirty="0" err="1">
                <a:solidFill>
                  <a:srgbClr val="FF0000"/>
                </a:solidFill>
                <a:highlight>
                  <a:srgbClr val="FFFF00"/>
                </a:highlight>
                <a:sym typeface="Wingdings"/>
              </a:rPr>
              <a:t>heterotrofit</a:t>
            </a:r>
            <a:r>
              <a:rPr lang="fi-FI" dirty="0">
                <a:solidFill>
                  <a:srgbClr val="FF0000"/>
                </a:solidFill>
                <a:highlight>
                  <a:srgbClr val="FFFF00"/>
                </a:highlight>
                <a:sym typeface="Wingdings"/>
              </a:rPr>
              <a:t> ovat </a:t>
            </a:r>
            <a:r>
              <a:rPr lang="fi-FI" u="sng" dirty="0">
                <a:solidFill>
                  <a:srgbClr val="FF0000"/>
                </a:solidFill>
                <a:highlight>
                  <a:srgbClr val="FFFF00"/>
                </a:highlight>
                <a:sym typeface="Wingdings"/>
              </a:rPr>
              <a:t>kuluttajia</a:t>
            </a:r>
          </a:p>
          <a:p>
            <a:pPr lvl="1"/>
            <a:r>
              <a:rPr lang="fi-FI" dirty="0">
                <a:highlight>
                  <a:srgbClr val="FFFF00"/>
                </a:highlight>
                <a:sym typeface="Wingdings"/>
              </a:rPr>
              <a:t>eliöt, jotka saavat energiansa syömällä muita eliöitä</a:t>
            </a:r>
          </a:p>
          <a:p>
            <a:pPr lvl="1"/>
            <a:r>
              <a:rPr lang="fi-FI" dirty="0">
                <a:sym typeface="Wingdings"/>
              </a:rPr>
              <a:t>energia muiden eliöiden sisältämistä orgaanisista yhdisteistä</a:t>
            </a:r>
          </a:p>
          <a:p>
            <a:pPr lvl="1"/>
            <a:endParaRPr lang="fi-FI" dirty="0">
              <a:sym typeface="Wingdings"/>
            </a:endParaRPr>
          </a:p>
          <a:p>
            <a:pPr lvl="1"/>
            <a:endParaRPr lang="fi-FI" dirty="0">
              <a:sym typeface="Wingdings"/>
            </a:endParaRPr>
          </a:p>
          <a:p>
            <a:endParaRPr lang="fi-FI" dirty="0">
              <a:sym typeface="Wingdings"/>
            </a:endParaRPr>
          </a:p>
          <a:p>
            <a:endParaRPr lang="fi-FI" dirty="0">
              <a:sym typeface="Wingdings"/>
            </a:endParaRPr>
          </a:p>
          <a:p>
            <a:pPr lvl="1"/>
            <a:endParaRPr lang="fi-FI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33331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0 xmlns="3efb82f1-f87d-4fe1-886b-811809992bda" xsi:nil="true"/>
    <Student_Groups xmlns="3efb82f1-f87d-4fe1-886b-811809992bda">
      <UserInfo>
        <DisplayName/>
        <AccountId xsi:nil="true"/>
        <AccountType/>
      </UserInfo>
    </Student_Groups>
    <AppVersion xmlns="3efb82f1-f87d-4fe1-886b-811809992bda" xsi:nil="true"/>
    <DefaultSectionNames xmlns="3efb82f1-f87d-4fe1-886b-811809992bda" xsi:nil="true"/>
    <Math_Settings xmlns="3efb82f1-f87d-4fe1-886b-811809992bda" xsi:nil="true"/>
    <NotebookType xmlns="3efb82f1-f87d-4fe1-886b-811809992bda" xsi:nil="true"/>
    <Students xmlns="3efb82f1-f87d-4fe1-886b-811809992bda">
      <UserInfo>
        <DisplayName/>
        <AccountId xsi:nil="true"/>
        <AccountType/>
      </UserInfo>
    </Students>
    <Is_Collaboration_Space_Locked xmlns="3efb82f1-f87d-4fe1-886b-811809992bda" xsi:nil="true"/>
    <Has_Teacher_Only_SectionGroup xmlns="3efb82f1-f87d-4fe1-886b-811809992bda" xsi:nil="true"/>
    <FolderType xmlns="3efb82f1-f87d-4fe1-886b-811809992bda" xsi:nil="true"/>
    <Owner xmlns="3efb82f1-f87d-4fe1-886b-811809992bda">
      <UserInfo>
        <DisplayName/>
        <AccountId xsi:nil="true"/>
        <AccountType/>
      </UserInfo>
    </Owner>
    <Invited_Teachers xmlns="3efb82f1-f87d-4fe1-886b-811809992bda" xsi:nil="true"/>
    <Invited_Students xmlns="3efb82f1-f87d-4fe1-886b-811809992bda" xsi:nil="true"/>
    <TeamsChannelId xmlns="3efb82f1-f87d-4fe1-886b-811809992bda" xsi:nil="true"/>
    <IsNotebookLocked xmlns="3efb82f1-f87d-4fe1-886b-811809992bda" xsi:nil="true"/>
    <Templates xmlns="3efb82f1-f87d-4fe1-886b-811809992bda" xsi:nil="true"/>
    <Teachers xmlns="3efb82f1-f87d-4fe1-886b-811809992bda">
      <UserInfo>
        <DisplayName/>
        <AccountId xsi:nil="true"/>
        <AccountType/>
      </UserInfo>
    </Teachers>
    <Self_Registration_Enabled xmlns="3efb82f1-f87d-4fe1-886b-811809992bda" xsi:nil="true"/>
    <CultureName xmlns="3efb82f1-f87d-4fe1-886b-811809992bda" xsi:nil="true"/>
    <Distribution_Groups xmlns="3efb82f1-f87d-4fe1-886b-811809992bda" xsi:nil="true"/>
    <LMS_Mappings xmlns="3efb82f1-f87d-4fe1-886b-811809992b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DDA6DD03B9A054F8B655B9E1FA8982C" ma:contentTypeVersion="34" ma:contentTypeDescription="Luo uusi asiakirja." ma:contentTypeScope="" ma:versionID="1034210e044fc9629564ea5238559514">
  <xsd:schema xmlns:xsd="http://www.w3.org/2001/XMLSchema" xmlns:xs="http://www.w3.org/2001/XMLSchema" xmlns:p="http://schemas.microsoft.com/office/2006/metadata/properties" xmlns:ns3="dcb1a8c2-d381-48db-9f0f-970d1d80f202" xmlns:ns4="3efb82f1-f87d-4fe1-886b-811809992bda" targetNamespace="http://schemas.microsoft.com/office/2006/metadata/properties" ma:root="true" ma:fieldsID="ed3b3dbadd03f75d24dd0d0cf87d11d0" ns3:_="" ns4:_="">
    <xsd:import namespace="dcb1a8c2-d381-48db-9f0f-970d1d80f202"/>
    <xsd:import namespace="3efb82f1-f87d-4fe1-886b-811809992bd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CultureName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TeamsChannelId" minOccurs="0"/>
                <xsd:element ref="ns4:Math_Settings" minOccurs="0"/>
                <xsd:element ref="ns4:Templates" minOccurs="0"/>
                <xsd:element ref="ns4:Distribution_Groups" minOccurs="0"/>
                <xsd:element ref="ns4:LMS_Mappings" minOccurs="0"/>
                <xsd:element ref="ns4:Self_Registration_Enabled0" minOccurs="0"/>
                <xsd:element ref="ns4:IsNotebookLocked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b1a8c2-d381-48db-9f0f-970d1d80f20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Jakamisvihjeen hajautus" ma:internalName="SharingHintHash" ma:readOnly="true">
      <xsd:simpleType>
        <xsd:restriction base="dms:Text"/>
      </xsd:simpleType>
    </xsd:element>
    <xsd:element name="SharedWithDetails" ma:index="10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fb82f1-f87d-4fe1-886b-811809992bda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dexed="tru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OCR" ma:index="2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2" nillable="true" ma:displayName="Location" ma:internalName="MediaServiceLocation" ma:readOnly="true">
      <xsd:simpleType>
        <xsd:restriction base="dms:Text"/>
      </xsd:simpleType>
    </xsd:element>
    <xsd:element name="TeamsChannelId" ma:index="33" nillable="true" ma:displayName="Teams Channel Id" ma:internalName="TeamsChannelId">
      <xsd:simpleType>
        <xsd:restriction base="dms:Text"/>
      </xsd:simpleType>
    </xsd:element>
    <xsd:element name="Math_Settings" ma:index="34" nillable="true" ma:displayName="Math Settings" ma:internalName="Math_Settings">
      <xsd:simpleType>
        <xsd:restriction base="dms:Text"/>
      </xsd:simpleType>
    </xsd:element>
    <xsd:element name="Templates" ma:index="35" nillable="true" ma:displayName="Templates" ma:internalName="Templates">
      <xsd:simpleType>
        <xsd:restriction base="dms:Note">
          <xsd:maxLength value="255"/>
        </xsd:restriction>
      </xsd:simpleType>
    </xsd:element>
    <xsd:element name="Distribution_Groups" ma:index="36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7" nillable="true" ma:displayName="LMS Mappings" ma:internalName="LMS_Mappings">
      <xsd:simpleType>
        <xsd:restriction base="dms:Note">
          <xsd:maxLength value="255"/>
        </xsd:restriction>
      </xsd:simpleType>
    </xsd:element>
    <xsd:element name="Self_Registration_Enabled0" ma:index="38" nillable="true" ma:displayName="Self Registration Enabled" ma:internalName="Self_Registration_Enabled0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66297B-1A24-406F-87D2-0EBD9B6897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959B03-0E0A-45BD-AFEB-E37B65DAE736}">
  <ds:schemaRefs>
    <ds:schemaRef ds:uri="http://schemas.microsoft.com/office/2006/documentManagement/types"/>
    <ds:schemaRef ds:uri="http://schemas.microsoft.com/office/infopath/2007/PartnerControls"/>
    <ds:schemaRef ds:uri="dcb1a8c2-d381-48db-9f0f-970d1d80f202"/>
    <ds:schemaRef ds:uri="http://purl.org/dc/elements/1.1/"/>
    <ds:schemaRef ds:uri="http://schemas.microsoft.com/office/2006/metadata/properties"/>
    <ds:schemaRef ds:uri="3efb82f1-f87d-4fe1-886b-811809992bda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5B09AF3-2108-49B2-BEB4-905009CA04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b1a8c2-d381-48db-9f0f-970d1d80f202"/>
    <ds:schemaRef ds:uri="3efb82f1-f87d-4fe1-886b-811809992b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</TotalTime>
  <Words>711</Words>
  <Application>Microsoft Office PowerPoint</Application>
  <PresentationFormat>Näytössä katseltava diaesitys (4:3)</PresentationFormat>
  <Paragraphs>142</Paragraphs>
  <Slides>28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Myriad Pro Semibold</vt:lpstr>
      <vt:lpstr>Wingdings</vt:lpstr>
      <vt:lpstr>Office-teema</vt:lpstr>
      <vt:lpstr>Office-teema</vt:lpstr>
      <vt:lpstr>PowerPoint-esitys</vt:lpstr>
      <vt:lpstr>LUKU 5: </vt:lpstr>
      <vt:lpstr>Ravintoketju muodostuu tuottajista, kuluttajista ja hajottajista</vt:lpstr>
      <vt:lpstr>Aineiden kierto ekosysteemissä:</vt:lpstr>
      <vt:lpstr>Aineet kiertävät ekosysteemissä</vt:lpstr>
      <vt:lpstr>Energian ilmenemismuotoja:</vt:lpstr>
      <vt:lpstr>PowerPoint-esitys</vt:lpstr>
      <vt:lpstr>Energia virtaa ekosysteemin läpi</vt:lpstr>
      <vt:lpstr>Eliöt saavat tarvitsemansa energian:</vt:lpstr>
      <vt:lpstr>Perustuotanto:</vt:lpstr>
      <vt:lpstr>Jatkotuotanto : kuluttajien tuottama biomassa eli sitoma energiamäärä </vt:lpstr>
      <vt:lpstr>Ravintoketjut eivät voi olla kovin pitkiä</vt:lpstr>
      <vt:lpstr>PowerPoint-esitys</vt:lpstr>
      <vt:lpstr>PowerPoint-esitys</vt:lpstr>
      <vt:lpstr>PowerPoint-esitys</vt:lpstr>
      <vt:lpstr>PowerPoint-esitys</vt:lpstr>
      <vt:lpstr>PowerPoint-esitys</vt:lpstr>
      <vt:lpstr>Ravinteista vielä tarkemmin, s. 58</vt:lpstr>
      <vt:lpstr>PowerPoint-esitys</vt:lpstr>
      <vt:lpstr>PowerPoint-esitys</vt:lpstr>
      <vt:lpstr>PowerPoint-esitys</vt:lpstr>
      <vt:lpstr>PowerPoint-esitys</vt:lpstr>
      <vt:lpstr>Kaikki eliöt tarvitsevat typpeä</vt:lpstr>
      <vt:lpstr>PowerPoint-esitys</vt:lpstr>
      <vt:lpstr>Typen kierto  (s. 60)</vt:lpstr>
      <vt:lpstr>Fosforin kierto</vt:lpstr>
      <vt:lpstr>Epäorgaaninen fosfori muuttuu orgaaniseksi ravintoketjuissa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Jari Kolehmainen</dc:creator>
  <cp:lastModifiedBy>Helisvaara Juha</cp:lastModifiedBy>
  <cp:revision>217</cp:revision>
  <dcterms:created xsi:type="dcterms:W3CDTF">2020-10-16T11:07:14Z</dcterms:created>
  <dcterms:modified xsi:type="dcterms:W3CDTF">2024-08-15T13:12:43Z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0x0101002DDA6DD03B9A054F8B655B9E1FA8982C</vt:lpwstr>
  </property>
</Properties>
</file>