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65" r:id="rId13"/>
    <p:sldId id="271" r:id="rId14"/>
    <p:sldId id="266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299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6" r:id="rId55"/>
    <p:sldId id="310" r:id="rId56"/>
    <p:sldId id="311" r:id="rId57"/>
    <p:sldId id="312" r:id="rId58"/>
    <p:sldId id="313" r:id="rId59"/>
    <p:sldId id="314" r:id="rId60"/>
    <p:sldId id="315" r:id="rId61"/>
    <p:sldId id="317" r:id="rId62"/>
    <p:sldId id="318" r:id="rId63"/>
    <p:sldId id="319" r:id="rId64"/>
    <p:sldId id="323" r:id="rId65"/>
    <p:sldId id="322" r:id="rId66"/>
    <p:sldId id="320" r:id="rId67"/>
    <p:sldId id="321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458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257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649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529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2903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495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88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506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288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4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081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FC7FA-0AFF-4DDB-A487-2F4C956D91AA}" type="datetimeFigureOut">
              <a:rPr lang="fi-FI" smtClean="0"/>
              <a:t>8.9.2022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CB410-9347-443D-9386-4196B43B0F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927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1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679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2207743" y="507190"/>
            <a:ext cx="781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92D050"/>
                </a:solidFill>
              </a:rPr>
              <a:t>Populaation kokoon </a:t>
            </a:r>
            <a:r>
              <a:rPr lang="fi-FI" sz="2800" b="1" dirty="0">
                <a:solidFill>
                  <a:srgbClr val="92D050"/>
                </a:solidFill>
              </a:rPr>
              <a:t>ja tiheyteen vaikuttavat </a:t>
            </a:r>
            <a:r>
              <a:rPr lang="fi-FI" sz="2800" b="1" dirty="0">
                <a:solidFill>
                  <a:srgbClr val="92D050"/>
                </a:solidFill>
              </a:rPr>
              <a:t>tekijät</a:t>
            </a:r>
            <a:endParaRPr lang="fi-FI" sz="2800" dirty="0">
              <a:solidFill>
                <a:srgbClr val="92D050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59" y="1030410"/>
            <a:ext cx="3869559" cy="52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0522"/>
            <a:ext cx="926672" cy="55478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02" y="1653941"/>
            <a:ext cx="7364627" cy="3774886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2281881" y="708454"/>
            <a:ext cx="4186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92D050"/>
                </a:solidFill>
              </a:rPr>
              <a:t>Populaation kasvun malli</a:t>
            </a:r>
            <a:endParaRPr lang="fi-FI" sz="3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361037" y="996780"/>
            <a:ext cx="555697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92D050"/>
                </a:solidFill>
              </a:rPr>
              <a:t>Erilaiset populaatiot</a:t>
            </a:r>
          </a:p>
          <a:p>
            <a:endParaRPr lang="fi-FI" sz="3000" b="1" dirty="0">
              <a:solidFill>
                <a:srgbClr val="92D050"/>
              </a:solidFill>
            </a:endParaRPr>
          </a:p>
          <a:p>
            <a:r>
              <a:rPr lang="fi-FI" sz="3000" dirty="0"/>
              <a:t>Alueellinen jakautuminen</a:t>
            </a:r>
          </a:p>
          <a:p>
            <a:endParaRPr lang="fi-FI" sz="3000" b="1" dirty="0">
              <a:solidFill>
                <a:srgbClr val="00B0F0"/>
              </a:solidFill>
            </a:endParaRPr>
          </a:p>
          <a:p>
            <a:r>
              <a:rPr lang="fi-FI" sz="3000" dirty="0"/>
              <a:t>• </a:t>
            </a:r>
            <a:r>
              <a:rPr lang="fi-FI" sz="3000" dirty="0"/>
              <a:t>satunnainen</a:t>
            </a:r>
          </a:p>
          <a:p>
            <a:r>
              <a:rPr lang="fi-FI" sz="3000" dirty="0"/>
              <a:t>• </a:t>
            </a:r>
            <a:r>
              <a:rPr lang="fi-FI" sz="3000" dirty="0"/>
              <a:t>tasainen</a:t>
            </a:r>
            <a:endParaRPr lang="fi-FI" sz="3000" dirty="0"/>
          </a:p>
          <a:p>
            <a:r>
              <a:rPr lang="fi-FI" sz="3000" dirty="0"/>
              <a:t>• </a:t>
            </a:r>
            <a:r>
              <a:rPr lang="fi-FI" sz="3000" dirty="0"/>
              <a:t>ryhmittäinen</a:t>
            </a:r>
          </a:p>
          <a:p>
            <a:endParaRPr lang="fi-FI" sz="3000" dirty="0"/>
          </a:p>
          <a:p>
            <a:r>
              <a:rPr lang="fi-FI" sz="3000" dirty="0"/>
              <a:t>• metapopulaatiot pirstoutuneissa</a:t>
            </a:r>
          </a:p>
          <a:p>
            <a:r>
              <a:rPr lang="fi-FI" sz="3000" dirty="0"/>
              <a:t>ympäristöissä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4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346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01" y="0"/>
            <a:ext cx="7522869" cy="685800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160020" y="617220"/>
            <a:ext cx="2140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Vanhan kirjan versio:</a:t>
            </a:r>
          </a:p>
          <a:p>
            <a:r>
              <a:rPr lang="fi-FI" dirty="0" smtClean="0"/>
              <a:t>(ehkä selvempi)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61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65" y="1025849"/>
            <a:ext cx="7224584" cy="414888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160020" y="1025849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Uuden kirjan versio: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94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5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5325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53" y="768968"/>
            <a:ext cx="7397578" cy="49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4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96" y="1100035"/>
            <a:ext cx="7191633" cy="431129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2" y="554784"/>
            <a:ext cx="7252290" cy="54506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11" y="570280"/>
            <a:ext cx="4714630" cy="5732936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3757003" y="570281"/>
            <a:ext cx="2593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00B0F0"/>
                </a:solidFill>
              </a:rPr>
              <a:t>Ekologian</a:t>
            </a:r>
          </a:p>
          <a:p>
            <a:r>
              <a:rPr lang="fi-FI" sz="3000" b="1" dirty="0">
                <a:solidFill>
                  <a:srgbClr val="00B0F0"/>
                </a:solidFill>
              </a:rPr>
              <a:t>tarkastelutasot</a:t>
            </a:r>
            <a:endParaRPr lang="fi-FI" sz="3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302232" y="381790"/>
            <a:ext cx="24466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Fosforin kierto</a:t>
            </a:r>
            <a:endParaRPr lang="fi-FI" sz="3000" dirty="0">
              <a:solidFill>
                <a:schemeClr val="accent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49" y="812214"/>
            <a:ext cx="7183394" cy="54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347785" y="398266"/>
            <a:ext cx="21271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Typen kierto</a:t>
            </a:r>
            <a:endParaRPr lang="fi-FI" sz="3000" dirty="0">
              <a:solidFill>
                <a:schemeClr val="accent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13" y="952265"/>
            <a:ext cx="6977450" cy="535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347785" y="398266"/>
            <a:ext cx="2085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Hiilen kierto</a:t>
            </a:r>
            <a:endParaRPr lang="fi-FI" sz="3000" dirty="0">
              <a:solidFill>
                <a:schemeClr val="accent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39" y="857604"/>
            <a:ext cx="7142205" cy="54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339545" y="915071"/>
            <a:ext cx="73250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Arvioitu vuotuinen hiilen kierto ja hiilivarastot</a:t>
            </a:r>
            <a:endParaRPr lang="fi-FI" sz="3000" dirty="0">
              <a:solidFill>
                <a:schemeClr val="accent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74" y="1603053"/>
            <a:ext cx="7308954" cy="422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36" y="1178010"/>
            <a:ext cx="7344390" cy="41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1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6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360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28" y="1418056"/>
            <a:ext cx="7274011" cy="331735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306" y="6301984"/>
            <a:ext cx="926694" cy="55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2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22" y="925455"/>
            <a:ext cx="7414054" cy="472773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306" y="6301984"/>
            <a:ext cx="926694" cy="55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004794" y="535461"/>
            <a:ext cx="71998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>
                <a:solidFill>
                  <a:srgbClr val="92D050"/>
                </a:solidFill>
              </a:rPr>
              <a:t>Monimuotoisuuden </a:t>
            </a:r>
            <a:r>
              <a:rPr lang="fi-FI" sz="3000" b="1" dirty="0">
                <a:solidFill>
                  <a:srgbClr val="92D050"/>
                </a:solidFill>
              </a:rPr>
              <a:t>merkitys</a:t>
            </a:r>
          </a:p>
          <a:p>
            <a:endParaRPr lang="fi-FI" sz="3000" b="1" dirty="0">
              <a:solidFill>
                <a:srgbClr val="00B0F0"/>
              </a:solidFill>
            </a:endParaRPr>
          </a:p>
          <a:p>
            <a:r>
              <a:rPr lang="fi-FI" sz="3000" dirty="0"/>
              <a:t>• ekosysteemin vakaus muuttuvissa</a:t>
            </a:r>
          </a:p>
          <a:p>
            <a:r>
              <a:rPr lang="fi-FI" sz="3000" dirty="0"/>
              <a:t>olosuhteissa</a:t>
            </a:r>
          </a:p>
          <a:p>
            <a:endParaRPr lang="fi-FI" sz="3000" dirty="0"/>
          </a:p>
          <a:p>
            <a:r>
              <a:rPr lang="fi-FI" sz="3000" dirty="0"/>
              <a:t>• avainlajit ja hajottajat ekosysteemin</a:t>
            </a:r>
          </a:p>
          <a:p>
            <a:r>
              <a:rPr lang="fi-FI" sz="3000" dirty="0"/>
              <a:t>toiminnan </a:t>
            </a:r>
            <a:r>
              <a:rPr lang="fi-FI" sz="3000" dirty="0"/>
              <a:t>kannalta erityisen tärkeitä</a:t>
            </a:r>
          </a:p>
          <a:p>
            <a:endParaRPr lang="fi-FI" sz="3000" dirty="0"/>
          </a:p>
          <a:p>
            <a:r>
              <a:rPr lang="fi-FI" sz="3000" dirty="0"/>
              <a:t>• lajin sisäinen </a:t>
            </a:r>
            <a:r>
              <a:rPr lang="fi-FI" sz="3000" dirty="0"/>
              <a:t>monimuotoisuus parantaa </a:t>
            </a:r>
            <a:r>
              <a:rPr lang="fi-FI" sz="3000" dirty="0"/>
              <a:t>lajin </a:t>
            </a:r>
            <a:r>
              <a:rPr lang="fi-FI" sz="3000" dirty="0"/>
              <a:t>sopeutumiskykyä</a:t>
            </a:r>
          </a:p>
          <a:p>
            <a:endParaRPr lang="fi-FI" sz="3000" dirty="0"/>
          </a:p>
          <a:p>
            <a:r>
              <a:rPr lang="fi-FI" sz="3000" dirty="0"/>
              <a:t>• ekosysteemipalvelut</a:t>
            </a:r>
          </a:p>
        </p:txBody>
      </p:sp>
    </p:spTree>
    <p:extLst>
      <p:ext uri="{BB962C8B-B14F-4D97-AF65-F5344CB8AC3E}">
        <p14:creationId xmlns:p14="http://schemas.microsoft.com/office/powerpoint/2010/main" val="238569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998"/>
            <a:ext cx="9144000" cy="2387600"/>
          </a:xfrm>
        </p:spPr>
        <p:txBody>
          <a:bodyPr/>
          <a:lstStyle/>
          <a:p>
            <a:r>
              <a:rPr lang="fi-FI" dirty="0" smtClean="0"/>
              <a:t>Kappale 7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8564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2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817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3" y="1172622"/>
            <a:ext cx="7300911" cy="411480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351818" y="5346358"/>
            <a:ext cx="7228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Kasvien välinen kilpailu valosta saa aikaan metsän kasvillisuuskerrokset</a:t>
            </a:r>
            <a:r>
              <a:rPr lang="fi-FI" dirty="0"/>
              <a:t>.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2294153" y="559697"/>
            <a:ext cx="31748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92D050"/>
                </a:solidFill>
              </a:rPr>
              <a:t>Kasvupaikkatekijät</a:t>
            </a:r>
            <a:endParaRPr lang="fi-FI" sz="3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14" y="702403"/>
            <a:ext cx="7166919" cy="512640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306" y="6301984"/>
            <a:ext cx="926694" cy="55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671077" y="757881"/>
            <a:ext cx="69384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>
                <a:solidFill>
                  <a:srgbClr val="92D050"/>
                </a:solidFill>
              </a:rPr>
              <a:t>Sukkessio</a:t>
            </a:r>
            <a:endParaRPr lang="fi-FI" sz="3000" dirty="0">
              <a:solidFill>
                <a:srgbClr val="92D050"/>
              </a:solidFill>
            </a:endParaRPr>
          </a:p>
          <a:p>
            <a:endParaRPr lang="fi-FI" sz="3000" dirty="0"/>
          </a:p>
          <a:p>
            <a:r>
              <a:rPr lang="fi-FI" sz="3000" dirty="0"/>
              <a:t>= </a:t>
            </a:r>
            <a:r>
              <a:rPr lang="fi-FI" sz="3000" dirty="0" err="1"/>
              <a:t>tietyn</a:t>
            </a:r>
            <a:r>
              <a:rPr lang="fi-FI" sz="3000" dirty="0"/>
              <a:t> alueen lajiston hidas muuttuminen </a:t>
            </a:r>
            <a:r>
              <a:rPr lang="fi-FI" sz="3000" dirty="0"/>
              <a:t>ajan </a:t>
            </a:r>
            <a:r>
              <a:rPr lang="fi-FI" sz="3000" dirty="0"/>
              <a:t>kuluessa</a:t>
            </a:r>
          </a:p>
          <a:p>
            <a:endParaRPr lang="fi-FI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p</a:t>
            </a:r>
            <a:r>
              <a:rPr lang="fi-FI" sz="3000" dirty="0"/>
              <a:t>ioneerilajit</a:t>
            </a:r>
          </a:p>
          <a:p>
            <a:r>
              <a:rPr lang="fi-FI" sz="3000" dirty="0"/>
              <a:t>      = lajit, jotka levittäytyvät </a:t>
            </a:r>
          </a:p>
          <a:p>
            <a:r>
              <a:rPr lang="fi-FI" sz="3000" dirty="0"/>
              <a:t> </a:t>
            </a:r>
            <a:r>
              <a:rPr lang="fi-FI" sz="3000" dirty="0"/>
              <a:t>     ensimmäisenä alueelle</a:t>
            </a:r>
          </a:p>
          <a:p>
            <a:endParaRPr lang="fi-FI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Aiemmat lajit </a:t>
            </a:r>
            <a:r>
              <a:rPr lang="fi-FI" sz="3000" dirty="0"/>
              <a:t>luovat elinmahdollisuudet niitä </a:t>
            </a:r>
            <a:r>
              <a:rPr lang="fi-FI" sz="3000" dirty="0"/>
              <a:t>seuraaville lajeille.</a:t>
            </a:r>
          </a:p>
          <a:p>
            <a:endParaRPr lang="fi-FI" sz="3000" b="1" dirty="0">
              <a:solidFill>
                <a:srgbClr val="00B0F0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1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8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2241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97" y="959280"/>
            <a:ext cx="7504852" cy="47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44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9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5921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556" y="891674"/>
            <a:ext cx="7265773" cy="323210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938892" y="4357816"/>
            <a:ext cx="7265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Ilmakehän kasvihuonekaasut hidastavat Maasta lähtevän pitkäaaltoisemman lämpösäteilyn poistumista.</a:t>
            </a:r>
          </a:p>
        </p:txBody>
      </p:sp>
    </p:spTree>
    <p:extLst>
      <p:ext uri="{BB962C8B-B14F-4D97-AF65-F5344CB8AC3E}">
        <p14:creationId xmlns:p14="http://schemas.microsoft.com/office/powerpoint/2010/main" val="3690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1713470" y="568411"/>
            <a:ext cx="65430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00B0F0"/>
                </a:solidFill>
              </a:rPr>
              <a:t>Ilmastonmuutoksen vaikutukset Lapissa</a:t>
            </a:r>
            <a:endParaRPr lang="fi-FI" sz="3000" b="1" dirty="0">
              <a:solidFill>
                <a:srgbClr val="00B0F0"/>
              </a:solidFill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70" y="1197201"/>
            <a:ext cx="8727030" cy="468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50" y="576015"/>
            <a:ext cx="5675871" cy="367476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26" y="4373235"/>
            <a:ext cx="5659395" cy="192318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545492" y="700216"/>
            <a:ext cx="736059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>
                <a:solidFill>
                  <a:srgbClr val="7030A0"/>
                </a:solidFill>
              </a:rPr>
              <a:t>Ilmastonmuutoksen hillintä ja ilmastonmuutokseen sopeutuminen</a:t>
            </a:r>
          </a:p>
          <a:p>
            <a:endParaRPr lang="fi-FI" sz="3000" b="1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Ilmastonmuutoksen hillintä </a:t>
            </a:r>
            <a:r>
              <a:rPr lang="fi-FI" sz="3000" dirty="0"/>
              <a:t>vaatii sekä kasvihuonekaasupäästöjen vähentämistä </a:t>
            </a:r>
            <a:r>
              <a:rPr lang="fi-FI" sz="3000" dirty="0"/>
              <a:t>että </a:t>
            </a:r>
            <a:r>
              <a:rPr lang="fi-FI" sz="3000" dirty="0"/>
              <a:t>hiilinielujen kasvattamista.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Ilmastonmuutokseen </a:t>
            </a:r>
            <a:r>
              <a:rPr lang="fi-FI" sz="3000" dirty="0"/>
              <a:t>sopeutumisen tarkoituksena </a:t>
            </a:r>
            <a:r>
              <a:rPr lang="fi-FI" sz="3000" dirty="0"/>
              <a:t>on varautua </a:t>
            </a:r>
            <a:r>
              <a:rPr lang="fi-FI" sz="3000" dirty="0"/>
              <a:t>muutoksiin, estää </a:t>
            </a:r>
            <a:r>
              <a:rPr lang="fi-FI" sz="3000" dirty="0"/>
              <a:t>haitallisia seurauksia </a:t>
            </a:r>
            <a:r>
              <a:rPr lang="fi-FI" sz="3000" dirty="0"/>
              <a:t>ja pyrkiä </a:t>
            </a:r>
            <a:r>
              <a:rPr lang="fi-FI" sz="3000" dirty="0"/>
              <a:t>hyötymään </a:t>
            </a:r>
            <a:r>
              <a:rPr lang="fi-FI" sz="3000" dirty="0"/>
              <a:t>myönteisistä vaikutuksista</a:t>
            </a:r>
            <a:r>
              <a:rPr lang="fi-FI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43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85" y="1064392"/>
            <a:ext cx="7644713" cy="469760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306" y="6301984"/>
            <a:ext cx="926694" cy="556016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2042984" y="883159"/>
            <a:ext cx="28089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chemeClr val="accent6"/>
                </a:solidFill>
              </a:rPr>
              <a:t>Ympäristötekijät</a:t>
            </a:r>
            <a:endParaRPr lang="fi-FI" sz="3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76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10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2859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96" y="1396002"/>
            <a:ext cx="7512908" cy="312412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28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9" y="1051026"/>
            <a:ext cx="7208109" cy="525219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2438400" y="497028"/>
            <a:ext cx="7199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00B0F0"/>
                </a:solidFill>
              </a:rPr>
              <a:t>Rehevöitymisen vaiheet vesiekosysteemissä</a:t>
            </a:r>
            <a:endParaRPr lang="fi-FI" sz="3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98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2" y="554784"/>
            <a:ext cx="7295444" cy="547531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07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46" y="398576"/>
            <a:ext cx="6955409" cy="590464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27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11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83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71" y="510039"/>
            <a:ext cx="4604952" cy="574452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42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40" y="1019301"/>
            <a:ext cx="7625881" cy="433529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3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06" y="1013862"/>
            <a:ext cx="7554097" cy="428986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6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12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894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38" y="1169772"/>
            <a:ext cx="7497322" cy="40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201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14" y="547092"/>
            <a:ext cx="6619187" cy="575612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5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70" y="1065531"/>
            <a:ext cx="7319858" cy="455267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17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2" y="554784"/>
            <a:ext cx="7290656" cy="568765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56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31" y="480644"/>
            <a:ext cx="6199058" cy="572883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868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13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6850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18" y="1644874"/>
            <a:ext cx="7245210" cy="330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01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26" y="1049054"/>
            <a:ext cx="7290656" cy="466011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754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2" y="1076777"/>
            <a:ext cx="7232822" cy="409165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2362074" y="463216"/>
            <a:ext cx="62512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00B0F0"/>
                </a:solidFill>
              </a:rPr>
              <a:t>Maapallon monimuotoisuuskeskukset</a:t>
            </a:r>
            <a:endParaRPr lang="fi-FI" sz="3000" b="1" dirty="0">
              <a:solidFill>
                <a:srgbClr val="00B0F0"/>
              </a:solidFill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2362073" y="5287554"/>
            <a:ext cx="741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Monimuotoisuuskeskukset ovat alueita, </a:t>
            </a:r>
            <a:r>
              <a:rPr lang="fi-FI" sz="3000" dirty="0"/>
              <a:t>joiden </a:t>
            </a:r>
            <a:r>
              <a:rPr lang="fi-FI" sz="3000" dirty="0" err="1"/>
              <a:t>biodiversiteetti</a:t>
            </a:r>
            <a:r>
              <a:rPr lang="fi-FI" sz="3000" dirty="0"/>
              <a:t> </a:t>
            </a:r>
            <a:r>
              <a:rPr lang="fi-FI" sz="3000" dirty="0"/>
              <a:t>on poikkeuksellisen runsasta.</a:t>
            </a:r>
          </a:p>
        </p:txBody>
      </p:sp>
    </p:spTree>
    <p:extLst>
      <p:ext uri="{BB962C8B-B14F-4D97-AF65-F5344CB8AC3E}">
        <p14:creationId xmlns:p14="http://schemas.microsoft.com/office/powerpoint/2010/main" val="30411751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84" y="691850"/>
            <a:ext cx="7411545" cy="487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73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42" y="1427995"/>
            <a:ext cx="7528085" cy="347351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21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2" y="686590"/>
            <a:ext cx="7290656" cy="522865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961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384" y="1292539"/>
            <a:ext cx="7304945" cy="390054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285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14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2603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78" y="563022"/>
            <a:ext cx="3612376" cy="562478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031" y="811346"/>
            <a:ext cx="3952501" cy="38184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450672" y="4998884"/>
            <a:ext cx="7290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Pölytyspalvelun arvoksi </a:t>
            </a:r>
            <a:r>
              <a:rPr lang="fi-FI" sz="3000" dirty="0"/>
              <a:t>koko maapallolla </a:t>
            </a:r>
            <a:r>
              <a:rPr lang="fi-FI" sz="3000" dirty="0"/>
              <a:t>on arvioitu </a:t>
            </a:r>
            <a:r>
              <a:rPr lang="fi-FI" sz="3000" dirty="0"/>
              <a:t>jopa 500 </a:t>
            </a:r>
            <a:r>
              <a:rPr lang="fi-FI" sz="3000" dirty="0"/>
              <a:t>miljardia euroa vuodessa.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79" y="554784"/>
            <a:ext cx="5262923" cy="574843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29" y="554784"/>
            <a:ext cx="3389349" cy="579541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2" y="554785"/>
            <a:ext cx="7290656" cy="5698293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794643" y="764024"/>
            <a:ext cx="741002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>
                <a:solidFill>
                  <a:srgbClr val="7030A0"/>
                </a:solidFill>
              </a:rPr>
              <a:t>Ekosysteemipalveluiden turvaaminen</a:t>
            </a:r>
          </a:p>
          <a:p>
            <a:endParaRPr lang="fi-FI" sz="3000" dirty="0"/>
          </a:p>
          <a:p>
            <a:r>
              <a:rPr lang="fi-FI" sz="3000" dirty="0"/>
              <a:t>e</a:t>
            </a:r>
            <a:r>
              <a:rPr lang="fi-FI" sz="3000" dirty="0"/>
              <a:t>kologinen jälleenrakentaminen </a:t>
            </a:r>
          </a:p>
          <a:p>
            <a:r>
              <a:rPr lang="fi-FI" sz="3000" dirty="0"/>
              <a:t>= yhteiskunnissa </a:t>
            </a:r>
            <a:r>
              <a:rPr lang="fi-FI" sz="3000" dirty="0"/>
              <a:t>tapahtuva muutos, </a:t>
            </a:r>
            <a:r>
              <a:rPr lang="fi-FI" sz="3000" dirty="0"/>
              <a:t>joka tähtää </a:t>
            </a:r>
            <a:r>
              <a:rPr lang="fi-FI" sz="3000" dirty="0"/>
              <a:t>kestäviin </a:t>
            </a:r>
            <a:r>
              <a:rPr lang="fi-FI" sz="3000" dirty="0"/>
              <a:t>elintapoihin</a:t>
            </a:r>
          </a:p>
          <a:p>
            <a:endParaRPr lang="fi-FI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l</a:t>
            </a:r>
            <a:r>
              <a:rPr lang="fi-FI" sz="3000" dirty="0"/>
              <a:t>ainsäädäntö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m</a:t>
            </a:r>
            <a:r>
              <a:rPr lang="fi-FI" sz="3000" dirty="0"/>
              <a:t>aankäytön suunnittelu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t</a:t>
            </a:r>
            <a:r>
              <a:rPr lang="fi-FI" sz="3000" dirty="0"/>
              <a:t>uotannon valvonta ja sertifikaatit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k</a:t>
            </a:r>
            <a:r>
              <a:rPr lang="fi-FI" sz="3000" dirty="0"/>
              <a:t>uluttajien valinnat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000" dirty="0"/>
          </a:p>
          <a:p>
            <a:endParaRPr lang="fi-FI" sz="3000" dirty="0"/>
          </a:p>
          <a:p>
            <a:endParaRPr lang="fi-FI" sz="30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7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15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71070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43" y="1337380"/>
            <a:ext cx="7290656" cy="490222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9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2335343" y="560173"/>
            <a:ext cx="54968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7030A0"/>
                </a:solidFill>
              </a:rPr>
              <a:t>Ihmisen vaikutukset ympäristöön</a:t>
            </a:r>
            <a:endParaRPr lang="fi-FI" sz="3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14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42" y="1040816"/>
            <a:ext cx="7627910" cy="442910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484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2" y="933726"/>
            <a:ext cx="7290656" cy="495841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632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85" y="900774"/>
            <a:ext cx="7393544" cy="481680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9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930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35" y="1956140"/>
            <a:ext cx="7401782" cy="325814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2380437" y="1134673"/>
            <a:ext cx="75257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Suojelualueen </a:t>
            </a:r>
            <a:r>
              <a:rPr lang="fi-FI" sz="3000" dirty="0">
                <a:solidFill>
                  <a:schemeClr val="accent1"/>
                </a:solidFill>
              </a:rPr>
              <a:t>suunnitteluun vaikuttavat </a:t>
            </a:r>
            <a:r>
              <a:rPr lang="fi-FI" sz="3000" dirty="0">
                <a:solidFill>
                  <a:schemeClr val="accent1"/>
                </a:solidFill>
              </a:rPr>
              <a:t>tekijät</a:t>
            </a:r>
          </a:p>
        </p:txBody>
      </p:sp>
    </p:spTree>
    <p:extLst>
      <p:ext uri="{BB962C8B-B14F-4D97-AF65-F5344CB8AC3E}">
        <p14:creationId xmlns:p14="http://schemas.microsoft.com/office/powerpoint/2010/main" val="33435712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10" y="1063658"/>
            <a:ext cx="7411990" cy="420855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37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16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67322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204" y="624755"/>
            <a:ext cx="5323677" cy="466279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107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2896247" y="5302891"/>
            <a:ext cx="68388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dirty="0"/>
              <a:t>Tuotteen ekotehokkuus paranee, jos sitä</a:t>
            </a:r>
          </a:p>
          <a:p>
            <a:r>
              <a:rPr lang="fi-FI" sz="3000" dirty="0"/>
              <a:t>voidaan </a:t>
            </a:r>
            <a:r>
              <a:rPr lang="fi-FI" sz="3000" dirty="0" err="1"/>
              <a:t>yhteiskäyttää</a:t>
            </a:r>
            <a:r>
              <a:rPr lang="fi-FI" sz="3000" dirty="0"/>
              <a:t>, lainata tai vuokrata.</a:t>
            </a:r>
          </a:p>
        </p:txBody>
      </p:sp>
    </p:spTree>
    <p:extLst>
      <p:ext uri="{BB962C8B-B14F-4D97-AF65-F5344CB8AC3E}">
        <p14:creationId xmlns:p14="http://schemas.microsoft.com/office/powerpoint/2010/main" val="35315981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17" y="1943345"/>
            <a:ext cx="7620383" cy="380456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2314833" y="1301578"/>
            <a:ext cx="74927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00B0F0"/>
                </a:solidFill>
              </a:rPr>
              <a:t>Agenda 2030 – kestävän kehityksen tavoitteet</a:t>
            </a:r>
          </a:p>
        </p:txBody>
      </p:sp>
    </p:spTree>
    <p:extLst>
      <p:ext uri="{BB962C8B-B14F-4D97-AF65-F5344CB8AC3E}">
        <p14:creationId xmlns:p14="http://schemas.microsoft.com/office/powerpoint/2010/main" val="5151966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36" y="554784"/>
            <a:ext cx="5234173" cy="574843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324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3" y="1427996"/>
            <a:ext cx="7290656" cy="375033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9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273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  <p:pic>
        <p:nvPicPr>
          <p:cNvPr id="5" name="Kuva 4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39905DA3-EFFA-599C-19D7-6D6C7DA0A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42" y="440144"/>
            <a:ext cx="6301237" cy="586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6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6" y="1109212"/>
            <a:ext cx="7455242" cy="402451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071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85" y="703066"/>
            <a:ext cx="7084494" cy="507989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80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Kappale 3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9584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262</Words>
  <Application>Microsoft Office PowerPoint</Application>
  <PresentationFormat>Laajakuva</PresentationFormat>
  <Paragraphs>86</Paragraphs>
  <Slides>80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80</vt:i4>
      </vt:variant>
    </vt:vector>
  </HeadingPairs>
  <TitlesOfParts>
    <vt:vector size="84" baseType="lpstr">
      <vt:lpstr>Arial</vt:lpstr>
      <vt:lpstr>Calibri</vt:lpstr>
      <vt:lpstr>Calibri Light</vt:lpstr>
      <vt:lpstr>Office-teema</vt:lpstr>
      <vt:lpstr>Kappale 1</vt:lpstr>
      <vt:lpstr>PowerPoint-esitys</vt:lpstr>
      <vt:lpstr>Kappale 2</vt:lpstr>
      <vt:lpstr>PowerPoint-esitys</vt:lpstr>
      <vt:lpstr>PowerPoint-esitys</vt:lpstr>
      <vt:lpstr>PowerPoint-esitys</vt:lpstr>
      <vt:lpstr>PowerPoint-esitys</vt:lpstr>
      <vt:lpstr>PowerPoint-esitys</vt:lpstr>
      <vt:lpstr>Kappale 3</vt:lpstr>
      <vt:lpstr>PowerPoint-esitys</vt:lpstr>
      <vt:lpstr>PowerPoint-esitys</vt:lpstr>
      <vt:lpstr>PowerPoint-esitys</vt:lpstr>
      <vt:lpstr>Kappale 4</vt:lpstr>
      <vt:lpstr>PowerPoint-esitys</vt:lpstr>
      <vt:lpstr>PowerPoint-esitys</vt:lpstr>
      <vt:lpstr>Kappale 5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Kappale 6</vt:lpstr>
      <vt:lpstr>PowerPoint-esitys</vt:lpstr>
      <vt:lpstr>PowerPoint-esitys</vt:lpstr>
      <vt:lpstr>PowerPoint-esitys</vt:lpstr>
      <vt:lpstr>Kappale 7</vt:lpstr>
      <vt:lpstr>PowerPoint-esitys</vt:lpstr>
      <vt:lpstr>PowerPoint-esitys</vt:lpstr>
      <vt:lpstr>PowerPoint-esitys</vt:lpstr>
      <vt:lpstr>Kappale 8</vt:lpstr>
      <vt:lpstr>PowerPoint-esitys</vt:lpstr>
      <vt:lpstr>Kappale 9</vt:lpstr>
      <vt:lpstr>PowerPoint-esitys</vt:lpstr>
      <vt:lpstr>PowerPoint-esitys</vt:lpstr>
      <vt:lpstr>PowerPoint-esitys</vt:lpstr>
      <vt:lpstr>PowerPoint-esitys</vt:lpstr>
      <vt:lpstr>Kappale 10</vt:lpstr>
      <vt:lpstr>PowerPoint-esitys</vt:lpstr>
      <vt:lpstr>PowerPoint-esitys</vt:lpstr>
      <vt:lpstr>PowerPoint-esitys</vt:lpstr>
      <vt:lpstr>PowerPoint-esitys</vt:lpstr>
      <vt:lpstr>Kappale 11</vt:lpstr>
      <vt:lpstr>PowerPoint-esitys</vt:lpstr>
      <vt:lpstr>PowerPoint-esitys</vt:lpstr>
      <vt:lpstr>PowerPoint-esitys</vt:lpstr>
      <vt:lpstr>Kappale 12</vt:lpstr>
      <vt:lpstr>PowerPoint-esitys</vt:lpstr>
      <vt:lpstr>PowerPoint-esitys</vt:lpstr>
      <vt:lpstr>PowerPoint-esitys</vt:lpstr>
      <vt:lpstr>PowerPoint-esitys</vt:lpstr>
      <vt:lpstr>Kappale 13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Kappale 14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Kappale 15</vt:lpstr>
      <vt:lpstr>PowerPoint-esitys</vt:lpstr>
      <vt:lpstr>PowerPoint-esitys</vt:lpstr>
      <vt:lpstr>PowerPoint-esitys</vt:lpstr>
      <vt:lpstr>PowerPoint-esitys</vt:lpstr>
      <vt:lpstr>PowerPoint-esitys</vt:lpstr>
      <vt:lpstr>Kappale 16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Kouvolan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Siljamäki Valtteri</dc:creator>
  <cp:lastModifiedBy>Siljamäki Valtteri</cp:lastModifiedBy>
  <cp:revision>8</cp:revision>
  <dcterms:created xsi:type="dcterms:W3CDTF">2022-09-08T13:47:36Z</dcterms:created>
  <dcterms:modified xsi:type="dcterms:W3CDTF">2022-09-08T15:48:11Z</dcterms:modified>
</cp:coreProperties>
</file>