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 id="265" r:id="rId11"/>
    <p:sldId id="262" r:id="rId12"/>
    <p:sldId id="266" r:id="rId13"/>
    <p:sldId id="263" r:id="rId14"/>
    <p:sldId id="264" r:id="rId15"/>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7" d="100"/>
          <a:sy n="117" d="100"/>
        </p:scale>
        <p:origin x="31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a:t>Muokkaa perustyyl. napsautt.</a:t>
            </a:r>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p:cNvSpPr>
            <a:spLocks noGrp="1"/>
          </p:cNvSpPr>
          <p:nvPr>
            <p:ph type="dt" sz="half" idx="10"/>
          </p:nvPr>
        </p:nvSpPr>
        <p:spPr>
          <a:xfrm>
            <a:off x="838200" y="6356350"/>
            <a:ext cx="2743200" cy="365125"/>
          </a:xfrm>
          <a:prstGeom prst="rect">
            <a:avLst/>
          </a:prstGeom>
        </p:spPr>
        <p:txBody>
          <a:bodyPr/>
          <a:lstStyle/>
          <a:p>
            <a:fld id="{B2014467-703C-434F-B6F4-2C0DE5D6F56A}" type="datetimeFigureOut">
              <a:rPr lang="fi-FI" smtClean="0"/>
              <a:t>2.10.2025</a:t>
            </a:fld>
            <a:endParaRPr lang="fi-FI"/>
          </a:p>
        </p:txBody>
      </p:sp>
      <p:sp>
        <p:nvSpPr>
          <p:cNvPr id="5" name="Alatunnisteen paikkamerkki 4"/>
          <p:cNvSpPr>
            <a:spLocks noGrp="1"/>
          </p:cNvSpPr>
          <p:nvPr>
            <p:ph type="ftr" sz="quarter" idx="11"/>
          </p:nvPr>
        </p:nvSpPr>
        <p:spPr>
          <a:xfrm>
            <a:off x="4038600" y="6356350"/>
            <a:ext cx="4114800" cy="365125"/>
          </a:xfrm>
          <a:prstGeom prst="rect">
            <a:avLst/>
          </a:prstGeom>
        </p:spPr>
        <p:txBody>
          <a:bodyPr/>
          <a:lstStyle/>
          <a:p>
            <a:endParaRPr lang="fi-FI"/>
          </a:p>
        </p:txBody>
      </p:sp>
      <p:sp>
        <p:nvSpPr>
          <p:cNvPr id="6" name="Dian numeron paikkamerkki 5"/>
          <p:cNvSpPr>
            <a:spLocks noGrp="1"/>
          </p:cNvSpPr>
          <p:nvPr>
            <p:ph type="sldNum" sz="quarter" idx="12"/>
          </p:nvPr>
        </p:nvSpPr>
        <p:spPr>
          <a:xfrm>
            <a:off x="8610600" y="6356350"/>
            <a:ext cx="2743200" cy="365125"/>
          </a:xfrm>
          <a:prstGeom prst="rect">
            <a:avLst/>
          </a:prstGeom>
        </p:spPr>
        <p:txBody>
          <a:bodyPr/>
          <a:lstStyle/>
          <a:p>
            <a:fld id="{8983DE7A-965B-4FD8-BD69-D928D861BE96}" type="slidenum">
              <a:rPr lang="fi-FI" smtClean="0"/>
              <a:t>‹#›</a:t>
            </a:fld>
            <a:endParaRPr lang="fi-FI"/>
          </a:p>
        </p:txBody>
      </p:sp>
    </p:spTree>
    <p:extLst>
      <p:ext uri="{BB962C8B-B14F-4D97-AF65-F5344CB8AC3E}">
        <p14:creationId xmlns:p14="http://schemas.microsoft.com/office/powerpoint/2010/main" val="2840664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a:xfrm>
            <a:off x="838200" y="6356350"/>
            <a:ext cx="2743200" cy="365125"/>
          </a:xfrm>
          <a:prstGeom prst="rect">
            <a:avLst/>
          </a:prstGeom>
        </p:spPr>
        <p:txBody>
          <a:bodyPr/>
          <a:lstStyle/>
          <a:p>
            <a:fld id="{B2014467-703C-434F-B6F4-2C0DE5D6F56A}" type="datetimeFigureOut">
              <a:rPr lang="fi-FI" smtClean="0"/>
              <a:t>2.10.2025</a:t>
            </a:fld>
            <a:endParaRPr lang="fi-FI"/>
          </a:p>
        </p:txBody>
      </p:sp>
      <p:sp>
        <p:nvSpPr>
          <p:cNvPr id="5" name="Alatunnisteen paikkamerkki 4"/>
          <p:cNvSpPr>
            <a:spLocks noGrp="1"/>
          </p:cNvSpPr>
          <p:nvPr>
            <p:ph type="ftr" sz="quarter" idx="11"/>
          </p:nvPr>
        </p:nvSpPr>
        <p:spPr>
          <a:xfrm>
            <a:off x="4038600" y="6356350"/>
            <a:ext cx="4114800" cy="365125"/>
          </a:xfrm>
          <a:prstGeom prst="rect">
            <a:avLst/>
          </a:prstGeom>
        </p:spPr>
        <p:txBody>
          <a:bodyPr/>
          <a:lstStyle/>
          <a:p>
            <a:endParaRPr lang="fi-FI"/>
          </a:p>
        </p:txBody>
      </p:sp>
      <p:sp>
        <p:nvSpPr>
          <p:cNvPr id="6" name="Dian numeron paikkamerkki 5"/>
          <p:cNvSpPr>
            <a:spLocks noGrp="1"/>
          </p:cNvSpPr>
          <p:nvPr>
            <p:ph type="sldNum" sz="quarter" idx="12"/>
          </p:nvPr>
        </p:nvSpPr>
        <p:spPr>
          <a:xfrm>
            <a:off x="8610600" y="6356350"/>
            <a:ext cx="2743200" cy="365125"/>
          </a:xfrm>
          <a:prstGeom prst="rect">
            <a:avLst/>
          </a:prstGeom>
        </p:spPr>
        <p:txBody>
          <a:bodyPr/>
          <a:lstStyle/>
          <a:p>
            <a:fld id="{8983DE7A-965B-4FD8-BD69-D928D861BE96}" type="slidenum">
              <a:rPr lang="fi-FI" smtClean="0"/>
              <a:t>‹#›</a:t>
            </a:fld>
            <a:endParaRPr lang="fi-FI"/>
          </a:p>
        </p:txBody>
      </p:sp>
    </p:spTree>
    <p:extLst>
      <p:ext uri="{BB962C8B-B14F-4D97-AF65-F5344CB8AC3E}">
        <p14:creationId xmlns:p14="http://schemas.microsoft.com/office/powerpoint/2010/main" val="1630455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31850" y="1709738"/>
            <a:ext cx="10515600" cy="2852737"/>
          </a:xfrm>
        </p:spPr>
        <p:txBody>
          <a:bodyPr anchor="b"/>
          <a:lstStyle>
            <a:lvl1pPr>
              <a:defRPr sz="6000"/>
            </a:lvl1pPr>
          </a:lstStyle>
          <a:p>
            <a:r>
              <a:rPr lang="fi-FI"/>
              <a:t>Muokkaa perustyyl. napsautt.</a:t>
            </a:r>
          </a:p>
        </p:txBody>
      </p:sp>
      <p:sp>
        <p:nvSpPr>
          <p:cNvPr id="3" name="Tekstin paikkamerkki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
        <p:nvSpPr>
          <p:cNvPr id="4" name="Päivämäärän paikkamerkki 3"/>
          <p:cNvSpPr>
            <a:spLocks noGrp="1"/>
          </p:cNvSpPr>
          <p:nvPr>
            <p:ph type="dt" sz="half" idx="10"/>
          </p:nvPr>
        </p:nvSpPr>
        <p:spPr>
          <a:xfrm>
            <a:off x="838200" y="6356350"/>
            <a:ext cx="2743200" cy="365125"/>
          </a:xfrm>
          <a:prstGeom prst="rect">
            <a:avLst/>
          </a:prstGeom>
        </p:spPr>
        <p:txBody>
          <a:bodyPr/>
          <a:lstStyle/>
          <a:p>
            <a:fld id="{B2014467-703C-434F-B6F4-2C0DE5D6F56A}" type="datetimeFigureOut">
              <a:rPr lang="fi-FI" smtClean="0"/>
              <a:t>2.10.2025</a:t>
            </a:fld>
            <a:endParaRPr lang="fi-FI"/>
          </a:p>
        </p:txBody>
      </p:sp>
      <p:sp>
        <p:nvSpPr>
          <p:cNvPr id="5" name="Alatunnisteen paikkamerkki 4"/>
          <p:cNvSpPr>
            <a:spLocks noGrp="1"/>
          </p:cNvSpPr>
          <p:nvPr>
            <p:ph type="ftr" sz="quarter" idx="11"/>
          </p:nvPr>
        </p:nvSpPr>
        <p:spPr>
          <a:xfrm>
            <a:off x="4038600" y="6356350"/>
            <a:ext cx="4114800" cy="365125"/>
          </a:xfrm>
          <a:prstGeom prst="rect">
            <a:avLst/>
          </a:prstGeom>
        </p:spPr>
        <p:txBody>
          <a:bodyPr/>
          <a:lstStyle/>
          <a:p>
            <a:endParaRPr lang="fi-FI"/>
          </a:p>
        </p:txBody>
      </p:sp>
      <p:sp>
        <p:nvSpPr>
          <p:cNvPr id="6" name="Dian numeron paikkamerkki 5"/>
          <p:cNvSpPr>
            <a:spLocks noGrp="1"/>
          </p:cNvSpPr>
          <p:nvPr>
            <p:ph type="sldNum" sz="quarter" idx="12"/>
          </p:nvPr>
        </p:nvSpPr>
        <p:spPr>
          <a:xfrm>
            <a:off x="8610600" y="6356350"/>
            <a:ext cx="2743200" cy="365125"/>
          </a:xfrm>
          <a:prstGeom prst="rect">
            <a:avLst/>
          </a:prstGeom>
        </p:spPr>
        <p:txBody>
          <a:bodyPr/>
          <a:lstStyle/>
          <a:p>
            <a:fld id="{8983DE7A-965B-4FD8-BD69-D928D861BE96}" type="slidenum">
              <a:rPr lang="fi-FI" smtClean="0"/>
              <a:t>‹#›</a:t>
            </a:fld>
            <a:endParaRPr lang="fi-FI"/>
          </a:p>
        </p:txBody>
      </p:sp>
    </p:spTree>
    <p:extLst>
      <p:ext uri="{BB962C8B-B14F-4D97-AF65-F5344CB8AC3E}">
        <p14:creationId xmlns:p14="http://schemas.microsoft.com/office/powerpoint/2010/main" val="5369158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40427089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Ammattikorkeakouluun.fi" TargetMode="External"/><Relationship Id="rId2" Type="http://schemas.openxmlformats.org/officeDocument/2006/relationships/hyperlink" Target="Opintopolku.fi" TargetMode="External"/><Relationship Id="rId1" Type="http://schemas.openxmlformats.org/officeDocument/2006/relationships/slideLayout" Target="../slideLayouts/slideLayout2.xml"/><Relationship Id="rId4" Type="http://schemas.openxmlformats.org/officeDocument/2006/relationships/hyperlink" Target="Todistusvalinta.fi"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valmennuskeskus.fi/ilmaiset-palvelut/hakuinfot/" TargetMode="External"/><Relationship Id="rId2" Type="http://schemas.openxmlformats.org/officeDocument/2006/relationships/hyperlink" Target="https://studia.messukeskus.com/" TargetMode="External"/><Relationship Id="rId1" Type="http://schemas.openxmlformats.org/officeDocument/2006/relationships/slideLayout" Target="../slideLayouts/slideLayout2.xml"/><Relationship Id="rId5" Type="http://schemas.openxmlformats.org/officeDocument/2006/relationships/hyperlink" Target="https://opintopolku.fi/konfo/fi/sivu/korkeakoulujen-hakijatapahtumat" TargetMode="External"/><Relationship Id="rId4" Type="http://schemas.openxmlformats.org/officeDocument/2006/relationships/hyperlink" Target="https://www.ammattikorkeakouluun.fi/tapahtuma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a:latin typeface="+mn-lt"/>
                <a:ea typeface="Cambria" panose="02040503050406030204" pitchFamily="18" charset="0"/>
                <a:cs typeface="Calibri" panose="020F0502020204030204" pitchFamily="34" charset="0"/>
              </a:rPr>
              <a:t>OP2 STARTTI-INFO</a:t>
            </a:r>
            <a:endParaRPr lang="fi-FI">
              <a:latin typeface="+mn-lt"/>
            </a:endParaRPr>
          </a:p>
        </p:txBody>
      </p:sp>
      <p:sp>
        <p:nvSpPr>
          <p:cNvPr id="3" name="Alaotsikko 2"/>
          <p:cNvSpPr>
            <a:spLocks noGrp="1"/>
          </p:cNvSpPr>
          <p:nvPr>
            <p:ph type="subTitle" idx="1"/>
          </p:nvPr>
        </p:nvSpPr>
        <p:spPr/>
        <p:txBody>
          <a:bodyPr>
            <a:normAutofit/>
          </a:bodyPr>
          <a:lstStyle/>
          <a:p>
            <a:r>
              <a:rPr lang="fi-FI" sz="3000"/>
              <a:t>Mukava nähdä sinua! </a:t>
            </a:r>
          </a:p>
        </p:txBody>
      </p:sp>
    </p:spTree>
    <p:extLst>
      <p:ext uri="{BB962C8B-B14F-4D97-AF65-F5344CB8AC3E}">
        <p14:creationId xmlns:p14="http://schemas.microsoft.com/office/powerpoint/2010/main" val="1809090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7114EB7-B9F9-702F-8171-5A0EE63DC1B6}"/>
              </a:ext>
            </a:extLst>
          </p:cNvPr>
          <p:cNvSpPr>
            <a:spLocks noGrp="1"/>
          </p:cNvSpPr>
          <p:nvPr>
            <p:ph type="title"/>
          </p:nvPr>
        </p:nvSpPr>
        <p:spPr/>
        <p:txBody>
          <a:bodyPr/>
          <a:lstStyle/>
          <a:p>
            <a:r>
              <a:rPr lang="fi-FI">
                <a:latin typeface="+mn-lt"/>
              </a:rPr>
              <a:t>OPOTIIMIN LINKIT JA VINKIT </a:t>
            </a:r>
          </a:p>
        </p:txBody>
      </p:sp>
      <p:sp>
        <p:nvSpPr>
          <p:cNvPr id="3" name="Sisällön paikkamerkki 2">
            <a:extLst>
              <a:ext uri="{FF2B5EF4-FFF2-40B4-BE49-F238E27FC236}">
                <a16:creationId xmlns:a16="http://schemas.microsoft.com/office/drawing/2014/main" id="{578F2970-DCE3-E959-5839-9EFA63E6BA8A}"/>
              </a:ext>
            </a:extLst>
          </p:cNvPr>
          <p:cNvSpPr>
            <a:spLocks noGrp="1"/>
          </p:cNvSpPr>
          <p:nvPr>
            <p:ph idx="1"/>
          </p:nvPr>
        </p:nvSpPr>
        <p:spPr/>
        <p:txBody>
          <a:bodyPr/>
          <a:lstStyle/>
          <a:p>
            <a:pPr>
              <a:spcBef>
                <a:spcPts val="600"/>
              </a:spcBef>
            </a:pPr>
            <a:r>
              <a:rPr lang="fi-FI" sz="2000" dirty="0">
                <a:hlinkClick r:id="rId2" action="ppaction://hlinkfile"/>
              </a:rPr>
              <a:t>Opintopolku.fi</a:t>
            </a:r>
          </a:p>
          <a:p>
            <a:pPr>
              <a:spcBef>
                <a:spcPts val="600"/>
              </a:spcBef>
            </a:pPr>
            <a:r>
              <a:rPr lang="fi-FI" sz="2000" dirty="0">
                <a:hlinkClick r:id="rId2" action="ppaction://hlinkfile"/>
              </a:rPr>
              <a:t>Yliopistovalinnat.fi</a:t>
            </a:r>
            <a:r>
              <a:rPr lang="fi-FI" sz="2000" dirty="0"/>
              <a:t> (</a:t>
            </a:r>
            <a:r>
              <a:rPr lang="fi-FI" sz="2000" dirty="0" err="1"/>
              <a:t>Huom</a:t>
            </a:r>
            <a:r>
              <a:rPr lang="fi-FI" sz="2000" dirty="0"/>
              <a:t>! 2026 uusi pisteytys)</a:t>
            </a:r>
          </a:p>
          <a:p>
            <a:pPr>
              <a:spcBef>
                <a:spcPts val="600"/>
              </a:spcBef>
            </a:pPr>
            <a:r>
              <a:rPr lang="fi-FI" sz="2000" dirty="0">
                <a:hlinkClick r:id="rId3" action="ppaction://hlinkfile"/>
              </a:rPr>
              <a:t>Ammattikorkeakouluun.fi</a:t>
            </a:r>
            <a:endParaRPr lang="fi-FI" sz="2000" dirty="0"/>
          </a:p>
          <a:p>
            <a:pPr>
              <a:spcBef>
                <a:spcPts val="600"/>
              </a:spcBef>
            </a:pPr>
            <a:r>
              <a:rPr lang="fi-FI" sz="2000" dirty="0">
                <a:hlinkClick r:id="rId4" action="ppaction://hlinkfile"/>
              </a:rPr>
              <a:t>Todistusvalinta.fi</a:t>
            </a:r>
            <a:endParaRPr lang="fi-FI" sz="2000" dirty="0"/>
          </a:p>
          <a:p>
            <a:pPr>
              <a:spcBef>
                <a:spcPts val="600"/>
              </a:spcBef>
            </a:pPr>
            <a:endParaRPr lang="fi-FI" sz="2000" dirty="0"/>
          </a:p>
        </p:txBody>
      </p:sp>
    </p:spTree>
    <p:extLst>
      <p:ext uri="{BB962C8B-B14F-4D97-AF65-F5344CB8AC3E}">
        <p14:creationId xmlns:p14="http://schemas.microsoft.com/office/powerpoint/2010/main" val="342968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7114EB7-B9F9-702F-8171-5A0EE63DC1B6}"/>
              </a:ext>
            </a:extLst>
          </p:cNvPr>
          <p:cNvSpPr>
            <a:spLocks noGrp="1"/>
          </p:cNvSpPr>
          <p:nvPr>
            <p:ph type="title"/>
          </p:nvPr>
        </p:nvSpPr>
        <p:spPr>
          <a:xfrm>
            <a:off x="8153400" y="1128094"/>
            <a:ext cx="3434180" cy="1415270"/>
          </a:xfrm>
        </p:spPr>
        <p:txBody>
          <a:bodyPr anchor="t">
            <a:normAutofit/>
          </a:bodyPr>
          <a:lstStyle/>
          <a:p>
            <a:r>
              <a:rPr lang="fi-FI" sz="3200">
                <a:latin typeface="+mn-lt"/>
              </a:rPr>
              <a:t>OPO </a:t>
            </a:r>
            <a:br>
              <a:rPr lang="fi-FI" sz="3200">
                <a:latin typeface="+mn-lt"/>
              </a:rPr>
            </a:br>
            <a:r>
              <a:rPr lang="fi-FI" sz="3200">
                <a:latin typeface="+mn-lt"/>
              </a:rPr>
              <a:t>AUTTAA</a:t>
            </a:r>
            <a:br>
              <a:rPr lang="fi-FI" sz="3200">
                <a:latin typeface="+mn-lt"/>
              </a:rPr>
            </a:br>
            <a:r>
              <a:rPr lang="fi-FI" sz="3200">
                <a:latin typeface="+mn-lt"/>
              </a:rPr>
              <a:t>AINA </a:t>
            </a:r>
          </a:p>
        </p:txBody>
      </p:sp>
      <p:pic>
        <p:nvPicPr>
          <p:cNvPr id="7" name="Sisällön paikkamerkki 6" descr="Kuva, joka sisältää kohteen teksti, Tanssi, taivas, juliste&#10;&#10;Kuvaus luotu automaattisesti">
            <a:extLst>
              <a:ext uri="{FF2B5EF4-FFF2-40B4-BE49-F238E27FC236}">
                <a16:creationId xmlns:a16="http://schemas.microsoft.com/office/drawing/2014/main" id="{642D71A0-2FD4-78F7-B8B6-E5E257E3EB5D}"/>
              </a:ext>
            </a:extLst>
          </p:cNvPr>
          <p:cNvPicPr>
            <a:picLocks noChangeAspect="1"/>
          </p:cNvPicPr>
          <p:nvPr/>
        </p:nvPicPr>
        <p:blipFill>
          <a:blip r:embed="rId2">
            <a:extLst>
              <a:ext uri="{28A0092B-C50C-407E-A947-70E740481C1C}">
                <a14:useLocalDpi xmlns:a14="http://schemas.microsoft.com/office/drawing/2010/main" val="0"/>
              </a:ext>
            </a:extLst>
          </a:blip>
          <a:srcRect t="9437" r="3" b="3"/>
          <a:stretch/>
        </p:blipFill>
        <p:spPr>
          <a:xfrm>
            <a:off x="-9886" y="10"/>
            <a:ext cx="7572605" cy="6857990"/>
          </a:xfrm>
          <a:prstGeom prst="rect">
            <a:avLst/>
          </a:prstGeom>
        </p:spPr>
      </p:pic>
      <p:cxnSp>
        <p:nvCxnSpPr>
          <p:cNvPr id="14" name="Straight Connector 13">
            <a:extLst>
              <a:ext uri="{FF2B5EF4-FFF2-40B4-BE49-F238E27FC236}">
                <a16:creationId xmlns:a16="http://schemas.microsoft.com/office/drawing/2014/main" id="{249EDD1B-F94D-B4E6-ACAA-566B9A26FD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9939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Content Placeholder 10">
            <a:extLst>
              <a:ext uri="{FF2B5EF4-FFF2-40B4-BE49-F238E27FC236}">
                <a16:creationId xmlns:a16="http://schemas.microsoft.com/office/drawing/2014/main" id="{CF745517-F662-998F-14DB-84913F76C3FE}"/>
              </a:ext>
            </a:extLst>
          </p:cNvPr>
          <p:cNvSpPr>
            <a:spLocks noGrp="1"/>
          </p:cNvSpPr>
          <p:nvPr>
            <p:ph idx="1"/>
          </p:nvPr>
        </p:nvSpPr>
        <p:spPr>
          <a:xfrm>
            <a:off x="8153400" y="2800311"/>
            <a:ext cx="3434180" cy="3342072"/>
          </a:xfrm>
        </p:spPr>
        <p:txBody>
          <a:bodyPr>
            <a:normAutofit/>
          </a:bodyPr>
          <a:lstStyle/>
          <a:p>
            <a:pPr marL="0" indent="0">
              <a:buNone/>
            </a:pPr>
            <a:endParaRPr lang="en-US" sz="2000" dirty="0"/>
          </a:p>
          <a:p>
            <a:pPr marL="0" indent="0">
              <a:buNone/>
            </a:pPr>
            <a:r>
              <a:rPr lang="en-US" sz="2000" dirty="0"/>
              <a:t>vello.fi/</a:t>
            </a:r>
            <a:r>
              <a:rPr lang="en-US" sz="2000" dirty="0" err="1"/>
              <a:t>opomaijuvepsalainen</a:t>
            </a:r>
            <a:endParaRPr lang="en-US" sz="2000" dirty="0"/>
          </a:p>
        </p:txBody>
      </p:sp>
      <p:sp>
        <p:nvSpPr>
          <p:cNvPr id="8" name="Sydän 7">
            <a:extLst>
              <a:ext uri="{FF2B5EF4-FFF2-40B4-BE49-F238E27FC236}">
                <a16:creationId xmlns:a16="http://schemas.microsoft.com/office/drawing/2014/main" id="{12CB9439-D812-B4A9-1B2D-F61417EF1622}"/>
              </a:ext>
            </a:extLst>
          </p:cNvPr>
          <p:cNvSpPr/>
          <p:nvPr/>
        </p:nvSpPr>
        <p:spPr>
          <a:xfrm>
            <a:off x="9153055" y="2082297"/>
            <a:ext cx="371192" cy="325925"/>
          </a:xfrm>
          <a:prstGeom prst="hear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ln w="12700">
                <a:solidFill>
                  <a:schemeClr val="tx1"/>
                </a:solidFill>
              </a:ln>
            </a:endParaRPr>
          </a:p>
        </p:txBody>
      </p:sp>
      <p:sp>
        <p:nvSpPr>
          <p:cNvPr id="9" name="Tekstiruutu 8">
            <a:extLst>
              <a:ext uri="{FF2B5EF4-FFF2-40B4-BE49-F238E27FC236}">
                <a16:creationId xmlns:a16="http://schemas.microsoft.com/office/drawing/2014/main" id="{0108AD19-D706-4988-DD50-999FC8E25618}"/>
              </a:ext>
            </a:extLst>
          </p:cNvPr>
          <p:cNvSpPr txBox="1"/>
          <p:nvPr/>
        </p:nvSpPr>
        <p:spPr>
          <a:xfrm>
            <a:off x="8066638" y="778598"/>
            <a:ext cx="1240324" cy="369332"/>
          </a:xfrm>
          <a:prstGeom prst="rect">
            <a:avLst/>
          </a:prstGeom>
          <a:solidFill>
            <a:schemeClr val="bg1"/>
          </a:solidFill>
        </p:spPr>
        <p:txBody>
          <a:bodyPr wrap="square" rtlCol="0">
            <a:spAutoFit/>
          </a:bodyPr>
          <a:lstStyle/>
          <a:p>
            <a:endParaRPr lang="fi-FI"/>
          </a:p>
        </p:txBody>
      </p:sp>
    </p:spTree>
    <p:extLst>
      <p:ext uri="{BB962C8B-B14F-4D97-AF65-F5344CB8AC3E}">
        <p14:creationId xmlns:p14="http://schemas.microsoft.com/office/powerpoint/2010/main" val="3485113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64310" y="166623"/>
            <a:ext cx="10515600" cy="1325563"/>
          </a:xfrm>
        </p:spPr>
        <p:txBody>
          <a:bodyPr/>
          <a:lstStyle/>
          <a:p>
            <a:r>
              <a:rPr lang="fi-FI">
                <a:latin typeface="+mn-lt"/>
              </a:rPr>
              <a:t>MUISTETTAVAA ABIVUONNA</a:t>
            </a:r>
          </a:p>
        </p:txBody>
      </p:sp>
      <p:sp>
        <p:nvSpPr>
          <p:cNvPr id="3" name="Sisällön paikkamerkki 2"/>
          <p:cNvSpPr>
            <a:spLocks noGrp="1"/>
          </p:cNvSpPr>
          <p:nvPr>
            <p:ph idx="1"/>
          </p:nvPr>
        </p:nvSpPr>
        <p:spPr>
          <a:xfrm>
            <a:off x="764310" y="1253331"/>
            <a:ext cx="10515600" cy="4351338"/>
          </a:xfrm>
        </p:spPr>
        <p:txBody>
          <a:bodyPr/>
          <a:lstStyle/>
          <a:p>
            <a:pPr>
              <a:spcBef>
                <a:spcPts val="600"/>
              </a:spcBef>
            </a:pPr>
            <a:r>
              <a:rPr lang="fi-FI" sz="2000"/>
              <a:t>Laske opintopisteesi ja valintasi tälle vuodelle </a:t>
            </a:r>
            <a:r>
              <a:rPr lang="fi-FI" sz="2000">
                <a:sym typeface="Wingdings" panose="05000000000000000000" pitchFamily="2" charset="2"/>
              </a:rPr>
              <a:t></a:t>
            </a:r>
            <a:r>
              <a:rPr lang="fi-FI" sz="2000"/>
              <a:t> 150op., joista </a:t>
            </a:r>
            <a:r>
              <a:rPr lang="fi-FI" sz="2000" err="1"/>
              <a:t>väh</a:t>
            </a:r>
            <a:r>
              <a:rPr lang="fi-FI" sz="2000"/>
              <a:t>. 20op. valtakunnallisia valinnaisia.</a:t>
            </a:r>
          </a:p>
          <a:p>
            <a:pPr marL="0" indent="0">
              <a:spcBef>
                <a:spcPts val="600"/>
              </a:spcBef>
              <a:buNone/>
            </a:pPr>
            <a:r>
              <a:rPr lang="fi-FI" sz="2000"/>
              <a:t>   </a:t>
            </a:r>
            <a:r>
              <a:rPr lang="fi-FI" sz="2000">
                <a:sym typeface="Wingdings" panose="05000000000000000000" pitchFamily="2" charset="2"/>
              </a:rPr>
              <a:t></a:t>
            </a:r>
            <a:r>
              <a:rPr lang="fi-FI" sz="2000"/>
              <a:t>Älä jätä opintojaksoja roikkumaan! Hoida rästitehtävät ajoissa!</a:t>
            </a:r>
          </a:p>
          <a:p>
            <a:pPr marL="0" indent="0">
              <a:spcBef>
                <a:spcPts val="600"/>
              </a:spcBef>
              <a:buNone/>
            </a:pPr>
            <a:r>
              <a:rPr lang="fi-FI" sz="2000"/>
              <a:t>   </a:t>
            </a:r>
            <a:r>
              <a:rPr lang="fi-FI" sz="2000">
                <a:sym typeface="Wingdings" panose="05000000000000000000" pitchFamily="2" charset="2"/>
              </a:rPr>
              <a:t> Kaikki suoritukset valmiina 3.periodin loppuun mennessä</a:t>
            </a:r>
            <a:endParaRPr lang="fi-FI" sz="2000"/>
          </a:p>
          <a:p>
            <a:pPr marL="0" indent="0">
              <a:spcBef>
                <a:spcPts val="600"/>
              </a:spcBef>
              <a:buNone/>
            </a:pPr>
            <a:r>
              <a:rPr lang="fi-FI" sz="2000"/>
              <a:t>   </a:t>
            </a:r>
            <a:r>
              <a:rPr lang="fi-FI" sz="2000">
                <a:sym typeface="Wingdings" panose="05000000000000000000" pitchFamily="2" charset="2"/>
              </a:rPr>
              <a:t> </a:t>
            </a:r>
            <a:r>
              <a:rPr lang="fi-FI" sz="2000"/>
              <a:t>Huomio mahdollisten hylättyjen opintojaksojen sallittu määrä</a:t>
            </a:r>
          </a:p>
          <a:p>
            <a:pPr marL="0" indent="0">
              <a:spcBef>
                <a:spcPts val="600"/>
              </a:spcBef>
              <a:buNone/>
            </a:pPr>
            <a:endParaRPr lang="fi-FI" sz="2000"/>
          </a:p>
          <a:p>
            <a:endParaRPr lang="fi-FI"/>
          </a:p>
          <a:p>
            <a:endParaRPr lang="fi-FI"/>
          </a:p>
          <a:p>
            <a:endParaRPr lang="fi-FI"/>
          </a:p>
        </p:txBody>
      </p:sp>
      <p:pic>
        <p:nvPicPr>
          <p:cNvPr id="5" name="Sisällön paikkamerkki 4">
            <a:extLst>
              <a:ext uri="{FF2B5EF4-FFF2-40B4-BE49-F238E27FC236}">
                <a16:creationId xmlns:a16="http://schemas.microsoft.com/office/drawing/2014/main" id="{34918D56-C7FB-B0AC-F9A5-C825BA1C99C6}"/>
              </a:ext>
            </a:extLst>
          </p:cNvPr>
          <p:cNvPicPr>
            <a:picLocks noChangeAspect="1"/>
          </p:cNvPicPr>
          <p:nvPr/>
        </p:nvPicPr>
        <p:blipFill rotWithShape="1">
          <a:blip r:embed="rId2"/>
          <a:srcRect l="16202" t="34470" r="66681" b="43206"/>
          <a:stretch/>
        </p:blipFill>
        <p:spPr>
          <a:xfrm>
            <a:off x="1294645" y="2972395"/>
            <a:ext cx="7018447" cy="2724727"/>
          </a:xfrm>
          <a:prstGeom prst="rect">
            <a:avLst/>
          </a:prstGeom>
        </p:spPr>
      </p:pic>
    </p:spTree>
    <p:extLst>
      <p:ext uri="{BB962C8B-B14F-4D97-AF65-F5344CB8AC3E}">
        <p14:creationId xmlns:p14="http://schemas.microsoft.com/office/powerpoint/2010/main" val="18887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7114EB7-B9F9-702F-8171-5A0EE63DC1B6}"/>
              </a:ext>
            </a:extLst>
          </p:cNvPr>
          <p:cNvSpPr>
            <a:spLocks noGrp="1"/>
          </p:cNvSpPr>
          <p:nvPr>
            <p:ph type="title"/>
          </p:nvPr>
        </p:nvSpPr>
        <p:spPr/>
        <p:txBody>
          <a:bodyPr/>
          <a:lstStyle/>
          <a:p>
            <a:r>
              <a:rPr lang="fi-FI">
                <a:latin typeface="+mn-lt"/>
              </a:rPr>
              <a:t>MUISTETTAVAA ABIVUONNA</a:t>
            </a:r>
            <a:endParaRPr lang="fi-FI"/>
          </a:p>
        </p:txBody>
      </p:sp>
      <p:sp>
        <p:nvSpPr>
          <p:cNvPr id="3" name="Sisällön paikkamerkki 2">
            <a:extLst>
              <a:ext uri="{FF2B5EF4-FFF2-40B4-BE49-F238E27FC236}">
                <a16:creationId xmlns:a16="http://schemas.microsoft.com/office/drawing/2014/main" id="{578F2970-DCE3-E959-5839-9EFA63E6BA8A}"/>
              </a:ext>
            </a:extLst>
          </p:cNvPr>
          <p:cNvSpPr>
            <a:spLocks noGrp="1"/>
          </p:cNvSpPr>
          <p:nvPr>
            <p:ph idx="1"/>
          </p:nvPr>
        </p:nvSpPr>
        <p:spPr>
          <a:xfrm>
            <a:off x="838200" y="1690688"/>
            <a:ext cx="10515600" cy="4351338"/>
          </a:xfrm>
        </p:spPr>
        <p:txBody>
          <a:bodyPr>
            <a:normAutofit/>
          </a:bodyPr>
          <a:lstStyle/>
          <a:p>
            <a:pPr marL="0" indent="0">
              <a:spcBef>
                <a:spcPts val="600"/>
              </a:spcBef>
              <a:buNone/>
            </a:pPr>
            <a:r>
              <a:rPr lang="fi-FI" sz="2000" b="1" dirty="0"/>
              <a:t>S-merkintä päättötodistukseen</a:t>
            </a:r>
          </a:p>
          <a:p>
            <a:pPr marL="0" indent="0">
              <a:spcBef>
                <a:spcPts val="600"/>
              </a:spcBef>
              <a:buNone/>
            </a:pPr>
            <a:r>
              <a:rPr lang="fi-FI" sz="2000" dirty="0"/>
              <a:t>”Mikäli opiskelija pyytää, hän on oikeutettu saamaan lukion päättötodistukseen suoritusmerkinnän (S) liikunnasta ja sellaisista oppiaineista, joissa opiskelijan suorittama oppimäärä käsittää vain kaksi opintopistettä, sekä valinnaisista vieraista kielistä, mikäli opiskelijan suorittama oppimäärä niissä käsittää korkeintaan neljä opintopistettä.”</a:t>
            </a:r>
            <a:br>
              <a:rPr lang="fi-FI" sz="2000" dirty="0"/>
            </a:br>
            <a:endParaRPr lang="fi-FI" sz="2000" dirty="0"/>
          </a:p>
          <a:p>
            <a:pPr marL="0" indent="0">
              <a:spcBef>
                <a:spcPts val="600"/>
              </a:spcBef>
              <a:buNone/>
            </a:pPr>
            <a:r>
              <a:rPr lang="fi-FI" sz="2000" dirty="0">
                <a:sym typeface="Wingdings" panose="05000000000000000000" pitchFamily="2" charset="2"/>
              </a:rPr>
              <a:t> </a:t>
            </a:r>
            <a:r>
              <a:rPr lang="fi-FI" sz="2000" dirty="0"/>
              <a:t>S-merkinnät kevätpuolella, lisätietoa tulee Wilmaan.</a:t>
            </a:r>
            <a:br>
              <a:rPr lang="fi-FI" sz="2000" dirty="0"/>
            </a:br>
            <a:r>
              <a:rPr lang="fi-FI" sz="2000" dirty="0">
                <a:sym typeface="Wingdings" panose="05000000000000000000" pitchFamily="2" charset="2"/>
              </a:rPr>
              <a:t> </a:t>
            </a:r>
            <a:r>
              <a:rPr lang="fi-FI" sz="2000" dirty="0"/>
              <a:t>Ilman eri ilmoitusta nämä aineet arvostellaan numeroarvosanoin.</a:t>
            </a:r>
          </a:p>
          <a:p>
            <a:pPr marL="0" indent="0">
              <a:spcBef>
                <a:spcPts val="600"/>
              </a:spcBef>
              <a:buNone/>
            </a:pPr>
            <a:endParaRPr lang="fi-FI" sz="2000" dirty="0"/>
          </a:p>
          <a:p>
            <a:pPr marL="0" indent="0">
              <a:spcBef>
                <a:spcPts val="600"/>
              </a:spcBef>
              <a:buNone/>
            </a:pPr>
            <a:endParaRPr lang="fi-FI" sz="2000" dirty="0"/>
          </a:p>
        </p:txBody>
      </p:sp>
    </p:spTree>
    <p:extLst>
      <p:ext uri="{BB962C8B-B14F-4D97-AF65-F5344CB8AC3E}">
        <p14:creationId xmlns:p14="http://schemas.microsoft.com/office/powerpoint/2010/main" val="4139218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7114EB7-B9F9-702F-8171-5A0EE63DC1B6}"/>
              </a:ext>
            </a:extLst>
          </p:cNvPr>
          <p:cNvSpPr>
            <a:spLocks noGrp="1"/>
          </p:cNvSpPr>
          <p:nvPr>
            <p:ph type="title"/>
          </p:nvPr>
        </p:nvSpPr>
        <p:spPr/>
        <p:txBody>
          <a:bodyPr/>
          <a:lstStyle/>
          <a:p>
            <a:r>
              <a:rPr lang="fi-FI">
                <a:latin typeface="+mn-lt"/>
              </a:rPr>
              <a:t>MUISTETTAVAA ABIVUONNA</a:t>
            </a:r>
            <a:endParaRPr lang="fi-FI"/>
          </a:p>
        </p:txBody>
      </p:sp>
      <p:sp>
        <p:nvSpPr>
          <p:cNvPr id="3" name="Sisällön paikkamerkki 2">
            <a:extLst>
              <a:ext uri="{FF2B5EF4-FFF2-40B4-BE49-F238E27FC236}">
                <a16:creationId xmlns:a16="http://schemas.microsoft.com/office/drawing/2014/main" id="{578F2970-DCE3-E959-5839-9EFA63E6BA8A}"/>
              </a:ext>
            </a:extLst>
          </p:cNvPr>
          <p:cNvSpPr>
            <a:spLocks noGrp="1"/>
          </p:cNvSpPr>
          <p:nvPr>
            <p:ph idx="1"/>
          </p:nvPr>
        </p:nvSpPr>
        <p:spPr/>
        <p:txBody>
          <a:bodyPr/>
          <a:lstStyle/>
          <a:p>
            <a:pPr>
              <a:spcBef>
                <a:spcPts val="600"/>
              </a:spcBef>
            </a:pPr>
            <a:r>
              <a:rPr lang="fi-FI" sz="2000"/>
              <a:t>Koulun omat korkeakoulun valmennusopintojaksot Wilman opintojaksotarjottimessa </a:t>
            </a:r>
          </a:p>
          <a:p>
            <a:pPr>
              <a:spcBef>
                <a:spcPts val="600"/>
              </a:spcBef>
            </a:pPr>
            <a:r>
              <a:rPr lang="fi-FI" sz="2000"/>
              <a:t>Tukea on saatavilla. Älä jää yksin!</a:t>
            </a:r>
          </a:p>
          <a:p>
            <a:pPr>
              <a:spcBef>
                <a:spcPts val="600"/>
              </a:spcBef>
            </a:pPr>
            <a:r>
              <a:rPr lang="fi-FI" sz="2000"/>
              <a:t>Pyydä tukiopetusta, osallistu rästipajoihin, ota tarvittaessa yhteys erityisopettajaan</a:t>
            </a:r>
          </a:p>
          <a:p>
            <a:pPr>
              <a:spcBef>
                <a:spcPts val="600"/>
              </a:spcBef>
            </a:pPr>
            <a:r>
              <a:rPr lang="fi-FI" sz="2000"/>
              <a:t>Saatavana myös koulukuraattorin, -psykologin ja terveydenhoitajan palvelut  </a:t>
            </a:r>
          </a:p>
          <a:p>
            <a:pPr marL="0" indent="0">
              <a:spcBef>
                <a:spcPts val="600"/>
              </a:spcBef>
              <a:buNone/>
            </a:pPr>
            <a:r>
              <a:rPr lang="fi-FI" sz="2000">
                <a:sym typeface="Wingdings" panose="05000000000000000000" pitchFamily="2" charset="2"/>
              </a:rPr>
              <a:t>	 Yhteystiedot löytyvät Wilman ”Opiskeluhuollon palvelut” -tiedotteesta</a:t>
            </a:r>
            <a:endParaRPr lang="fi-FI" sz="2000"/>
          </a:p>
          <a:p>
            <a:pPr marL="0" indent="0">
              <a:buNone/>
            </a:pPr>
            <a:endParaRPr lang="fi-FI"/>
          </a:p>
        </p:txBody>
      </p:sp>
    </p:spTree>
    <p:extLst>
      <p:ext uri="{BB962C8B-B14F-4D97-AF65-F5344CB8AC3E}">
        <p14:creationId xmlns:p14="http://schemas.microsoft.com/office/powerpoint/2010/main" val="1252277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7114EB7-B9F9-702F-8171-5A0EE63DC1B6}"/>
              </a:ext>
            </a:extLst>
          </p:cNvPr>
          <p:cNvSpPr>
            <a:spLocks noGrp="1"/>
          </p:cNvSpPr>
          <p:nvPr>
            <p:ph type="title"/>
          </p:nvPr>
        </p:nvSpPr>
        <p:spPr>
          <a:xfrm>
            <a:off x="729559" y="1116564"/>
            <a:ext cx="10515600" cy="829932"/>
          </a:xfrm>
        </p:spPr>
        <p:txBody>
          <a:bodyPr>
            <a:noAutofit/>
          </a:bodyPr>
          <a:lstStyle/>
          <a:p>
            <a:r>
              <a:rPr lang="fi-FI" dirty="0">
                <a:latin typeface="+mn-lt"/>
              </a:rPr>
              <a:t>ABIVUOSI OPINTO-OHJAUKSESSA (OP2)</a:t>
            </a:r>
            <a:br>
              <a:rPr lang="fi-FI" dirty="0">
                <a:latin typeface="+mn-lt"/>
              </a:rPr>
            </a:br>
            <a:endParaRPr lang="fi-FI" dirty="0">
              <a:latin typeface="+mn-lt"/>
            </a:endParaRPr>
          </a:p>
        </p:txBody>
      </p:sp>
      <p:sp>
        <p:nvSpPr>
          <p:cNvPr id="3" name="Sisällön paikkamerkki 2">
            <a:extLst>
              <a:ext uri="{FF2B5EF4-FFF2-40B4-BE49-F238E27FC236}">
                <a16:creationId xmlns:a16="http://schemas.microsoft.com/office/drawing/2014/main" id="{578F2970-DCE3-E959-5839-9EFA63E6BA8A}"/>
              </a:ext>
            </a:extLst>
          </p:cNvPr>
          <p:cNvSpPr>
            <a:spLocks noGrp="1"/>
          </p:cNvSpPr>
          <p:nvPr>
            <p:ph idx="1"/>
          </p:nvPr>
        </p:nvSpPr>
        <p:spPr/>
        <p:txBody>
          <a:bodyPr/>
          <a:lstStyle/>
          <a:p>
            <a:pPr marL="0" indent="0">
              <a:spcBef>
                <a:spcPts val="600"/>
              </a:spcBef>
              <a:buNone/>
            </a:pPr>
            <a:r>
              <a:rPr lang="fi-FI" sz="2000" dirty="0"/>
              <a:t>1. Abien yhteishakuinfoon ma 1.12. klo 9.50-11.05 (23E) tai 13.15-14.30 (23F)osallistuminen </a:t>
            </a:r>
          </a:p>
          <a:p>
            <a:pPr marL="0" indent="0">
              <a:spcBef>
                <a:spcPts val="600"/>
              </a:spcBef>
              <a:buNone/>
            </a:pPr>
            <a:r>
              <a:rPr lang="fi-FI" sz="2000" dirty="0"/>
              <a:t>2. Ammattien päivään pe 12.12.2025 klo 9-11 osallistuminen</a:t>
            </a:r>
          </a:p>
          <a:p>
            <a:pPr marL="0" indent="0">
              <a:spcBef>
                <a:spcPts val="600"/>
              </a:spcBef>
              <a:buNone/>
            </a:pPr>
            <a:r>
              <a:rPr lang="fi-FI" sz="2000" dirty="0"/>
              <a:t>3. OP2-tehtävien palautus 31.1.2026 mennessä (OP2-Peda.netissä, avain: 23ef )</a:t>
            </a:r>
          </a:p>
          <a:p>
            <a:pPr marL="0" indent="0">
              <a:spcBef>
                <a:spcPts val="600"/>
              </a:spcBef>
              <a:buNone/>
            </a:pPr>
            <a:r>
              <a:rPr lang="fi-FI" sz="2000" dirty="0"/>
              <a:t>4. Abikeskustelu oman opon kanssa tammikuun loppuun mennessä</a:t>
            </a:r>
          </a:p>
          <a:p>
            <a:pPr marL="0" indent="0">
              <a:spcBef>
                <a:spcPts val="600"/>
              </a:spcBef>
              <a:buNone/>
            </a:pPr>
            <a:r>
              <a:rPr lang="fi-FI" sz="2000" dirty="0"/>
              <a:t>  </a:t>
            </a:r>
            <a:r>
              <a:rPr lang="fi-FI" sz="2000" dirty="0">
                <a:sym typeface="Wingdings" panose="05000000000000000000" pitchFamily="2" charset="2"/>
              </a:rPr>
              <a:t></a:t>
            </a:r>
            <a:r>
              <a:rPr lang="fi-FI" sz="2000" dirty="0"/>
              <a:t>ajanvaraus </a:t>
            </a:r>
            <a:r>
              <a:rPr lang="fi-FI" sz="2000" dirty="0" err="1"/>
              <a:t>Vellossa</a:t>
            </a:r>
            <a:r>
              <a:rPr lang="fi-FI" sz="2000" dirty="0"/>
              <a:t> (Huom. abikysely tehty ennen keskustelua) </a:t>
            </a:r>
          </a:p>
          <a:p>
            <a:pPr marL="0" indent="0">
              <a:buNone/>
            </a:pPr>
            <a:r>
              <a:rPr lang="fi-FI" sz="2000" dirty="0"/>
              <a:t>      www.vello.fi/opomaijuvepsalainen</a:t>
            </a:r>
          </a:p>
          <a:p>
            <a:pPr marL="0" indent="0">
              <a:buNone/>
            </a:pPr>
            <a:endParaRPr lang="fi-FI" dirty="0"/>
          </a:p>
        </p:txBody>
      </p:sp>
    </p:spTree>
    <p:extLst>
      <p:ext uri="{BB962C8B-B14F-4D97-AF65-F5344CB8AC3E}">
        <p14:creationId xmlns:p14="http://schemas.microsoft.com/office/powerpoint/2010/main" val="244704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7114EB7-B9F9-702F-8171-5A0EE63DC1B6}"/>
              </a:ext>
            </a:extLst>
          </p:cNvPr>
          <p:cNvSpPr>
            <a:spLocks noGrp="1"/>
          </p:cNvSpPr>
          <p:nvPr>
            <p:ph type="title"/>
          </p:nvPr>
        </p:nvSpPr>
        <p:spPr>
          <a:xfrm>
            <a:off x="838200" y="980760"/>
            <a:ext cx="10515600" cy="1066217"/>
          </a:xfrm>
        </p:spPr>
        <p:txBody>
          <a:bodyPr>
            <a:normAutofit fontScale="90000"/>
          </a:bodyPr>
          <a:lstStyle/>
          <a:p>
            <a:r>
              <a:rPr lang="fi-FI" sz="4900">
                <a:latin typeface="+mn-lt"/>
                <a:ea typeface="Cambria" panose="02040503050406030204" pitchFamily="18" charset="0"/>
              </a:rPr>
              <a:t>OP2-TEHTÄVÄT</a:t>
            </a:r>
            <a:br>
              <a:rPr lang="fi-FI">
                <a:latin typeface="Cambria" panose="02040503050406030204" pitchFamily="18" charset="0"/>
                <a:ea typeface="Cambria" panose="02040503050406030204" pitchFamily="18" charset="0"/>
              </a:rPr>
            </a:br>
            <a:endParaRPr lang="fi-FI"/>
          </a:p>
        </p:txBody>
      </p:sp>
      <p:sp>
        <p:nvSpPr>
          <p:cNvPr id="3" name="Sisällön paikkamerkki 2">
            <a:extLst>
              <a:ext uri="{FF2B5EF4-FFF2-40B4-BE49-F238E27FC236}">
                <a16:creationId xmlns:a16="http://schemas.microsoft.com/office/drawing/2014/main" id="{578F2970-DCE3-E959-5839-9EFA63E6BA8A}"/>
              </a:ext>
            </a:extLst>
          </p:cNvPr>
          <p:cNvSpPr>
            <a:spLocks noGrp="1"/>
          </p:cNvSpPr>
          <p:nvPr>
            <p:ph idx="1"/>
          </p:nvPr>
        </p:nvSpPr>
        <p:spPr>
          <a:xfrm>
            <a:off x="754310" y="1431342"/>
            <a:ext cx="10515600" cy="4351338"/>
          </a:xfrm>
        </p:spPr>
        <p:txBody>
          <a:bodyPr/>
          <a:lstStyle/>
          <a:p>
            <a:pPr>
              <a:spcBef>
                <a:spcPts val="600"/>
              </a:spcBef>
            </a:pPr>
            <a:endParaRPr lang="fi-FI" sz="2000" b="1" dirty="0"/>
          </a:p>
          <a:p>
            <a:pPr marL="0" indent="0">
              <a:spcBef>
                <a:spcPts val="600"/>
              </a:spcBef>
              <a:buNone/>
            </a:pPr>
            <a:r>
              <a:rPr lang="fi-FI" sz="2000" dirty="0"/>
              <a:t>1. </a:t>
            </a:r>
            <a:r>
              <a:rPr lang="fi-FI" sz="2000" b="1" dirty="0"/>
              <a:t>ABIKYSELY </a:t>
            </a:r>
            <a:r>
              <a:rPr lang="fi-FI" sz="2000" dirty="0"/>
              <a:t> (Täytä ja palauta abikysely ennen opoaikaa)</a:t>
            </a:r>
          </a:p>
          <a:p>
            <a:pPr marL="0" indent="0">
              <a:spcBef>
                <a:spcPts val="600"/>
              </a:spcBef>
              <a:buNone/>
            </a:pPr>
            <a:r>
              <a:rPr lang="fi-FI" sz="2000" dirty="0"/>
              <a:t>2. </a:t>
            </a:r>
            <a:r>
              <a:rPr lang="fi-FI" sz="2000" b="1" dirty="0"/>
              <a:t>AMMATTIEN PÄIVÄN RAPORTTI</a:t>
            </a:r>
          </a:p>
          <a:p>
            <a:pPr marL="0" indent="0">
              <a:spcBef>
                <a:spcPts val="600"/>
              </a:spcBef>
              <a:buNone/>
            </a:pPr>
            <a:r>
              <a:rPr lang="fi-FI" sz="2000" dirty="0"/>
              <a:t>3. </a:t>
            </a:r>
            <a:r>
              <a:rPr lang="fi-FI" sz="2000" b="1" dirty="0"/>
              <a:t>ABITEHTÄVÄ</a:t>
            </a:r>
            <a:r>
              <a:rPr lang="fi-FI" sz="2000" dirty="0"/>
              <a:t> (valitse yksi):</a:t>
            </a:r>
          </a:p>
          <a:p>
            <a:pPr marL="0" indent="0">
              <a:spcBef>
                <a:spcPts val="600"/>
              </a:spcBef>
              <a:buNone/>
            </a:pPr>
            <a:r>
              <a:rPr lang="fi-FI" sz="2000" dirty="0"/>
              <a:t>a) Tutustumisraportti </a:t>
            </a:r>
          </a:p>
          <a:p>
            <a:pPr marL="0" indent="0">
              <a:spcBef>
                <a:spcPts val="600"/>
              </a:spcBef>
              <a:buNone/>
            </a:pPr>
            <a:r>
              <a:rPr lang="fi-FI" sz="2000" dirty="0"/>
              <a:t>b) Opiskelijahaastattelu</a:t>
            </a:r>
          </a:p>
          <a:p>
            <a:pPr marL="0" indent="0">
              <a:spcBef>
                <a:spcPts val="600"/>
              </a:spcBef>
              <a:buNone/>
            </a:pPr>
            <a:r>
              <a:rPr lang="fi-FI" sz="2000" dirty="0"/>
              <a:t>c) Urahaastattelu</a:t>
            </a:r>
          </a:p>
          <a:p>
            <a:pPr marL="0" indent="0">
              <a:spcBef>
                <a:spcPts val="600"/>
              </a:spcBef>
              <a:buNone/>
            </a:pPr>
            <a:r>
              <a:rPr lang="fi-FI" sz="2000" dirty="0"/>
              <a:t>d) Uravarjostus</a:t>
            </a:r>
          </a:p>
          <a:p>
            <a:pPr>
              <a:spcBef>
                <a:spcPts val="600"/>
              </a:spcBef>
            </a:pPr>
            <a:endParaRPr lang="fi-FI" sz="2000" dirty="0"/>
          </a:p>
          <a:p>
            <a:pPr>
              <a:spcBef>
                <a:spcPts val="600"/>
              </a:spcBef>
            </a:pPr>
            <a:r>
              <a:rPr lang="fi-FI" sz="2000" dirty="0"/>
              <a:t>PALAUTA NÄMÄ VIIMEISTÄÄN 31.1. MENNESSÄ PEDA.NETIN PALAUTUSKANSIOON, KIITOS!</a:t>
            </a:r>
          </a:p>
          <a:p>
            <a:endParaRPr lang="fi-FI" dirty="0"/>
          </a:p>
          <a:p>
            <a:endParaRPr lang="fi-FI" dirty="0"/>
          </a:p>
        </p:txBody>
      </p:sp>
    </p:spTree>
    <p:extLst>
      <p:ext uri="{BB962C8B-B14F-4D97-AF65-F5344CB8AC3E}">
        <p14:creationId xmlns:p14="http://schemas.microsoft.com/office/powerpoint/2010/main" val="2121937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632D270-79D9-DFF4-96F6-43A8FA993990}"/>
              </a:ext>
            </a:extLst>
          </p:cNvPr>
          <p:cNvSpPr>
            <a:spLocks noGrp="1"/>
          </p:cNvSpPr>
          <p:nvPr>
            <p:ph type="title"/>
          </p:nvPr>
        </p:nvSpPr>
        <p:spPr/>
        <p:txBody>
          <a:bodyPr/>
          <a:lstStyle/>
          <a:p>
            <a:r>
              <a:rPr lang="fi-FI">
                <a:latin typeface="+mn-lt"/>
              </a:rPr>
              <a:t>KOHTI KEVÄÄN KIRJOITUKSIA</a:t>
            </a:r>
          </a:p>
        </p:txBody>
      </p:sp>
      <p:sp>
        <p:nvSpPr>
          <p:cNvPr id="3" name="Sisällön paikkamerkki 2">
            <a:extLst>
              <a:ext uri="{FF2B5EF4-FFF2-40B4-BE49-F238E27FC236}">
                <a16:creationId xmlns:a16="http://schemas.microsoft.com/office/drawing/2014/main" id="{5E86B0F6-E396-84A6-76DB-B2A9E5386873}"/>
              </a:ext>
            </a:extLst>
          </p:cNvPr>
          <p:cNvSpPr>
            <a:spLocks noGrp="1"/>
          </p:cNvSpPr>
          <p:nvPr>
            <p:ph idx="1"/>
          </p:nvPr>
        </p:nvSpPr>
        <p:spPr/>
        <p:txBody>
          <a:bodyPr>
            <a:normAutofit/>
          </a:bodyPr>
          <a:lstStyle/>
          <a:p>
            <a:r>
              <a:rPr lang="fi-FI" sz="2000" dirty="0"/>
              <a:t>Syksyn YO-tulokset to 13.11. alkaen</a:t>
            </a:r>
          </a:p>
          <a:p>
            <a:pPr marL="0" indent="0">
              <a:buNone/>
            </a:pPr>
            <a:endParaRPr lang="fi-FI" sz="2000" dirty="0"/>
          </a:p>
          <a:p>
            <a:pPr marL="0" indent="0">
              <a:buNone/>
            </a:pPr>
            <a:endParaRPr lang="fi-FI" sz="2000" dirty="0"/>
          </a:p>
          <a:p>
            <a:r>
              <a:rPr lang="fi-FI" sz="2000" dirty="0"/>
              <a:t>Ilmoittautumiset kevään YO-kirjoituksiin pe 14.11. alkaen oman opon kautta</a:t>
            </a:r>
          </a:p>
          <a:p>
            <a:pPr marL="0" indent="0">
              <a:buNone/>
            </a:pPr>
            <a:endParaRPr lang="fi-FI" sz="2000" dirty="0"/>
          </a:p>
          <a:p>
            <a:pPr marL="0" indent="0">
              <a:buNone/>
            </a:pPr>
            <a:endParaRPr lang="fi-FI" sz="2000" dirty="0"/>
          </a:p>
          <a:p>
            <a:r>
              <a:rPr lang="fi-FI" sz="2000" dirty="0"/>
              <a:t>Kirjoitussuunnitelma ajan tasalla?</a:t>
            </a:r>
          </a:p>
        </p:txBody>
      </p:sp>
    </p:spTree>
    <p:extLst>
      <p:ext uri="{BB962C8B-B14F-4D97-AF65-F5344CB8AC3E}">
        <p14:creationId xmlns:p14="http://schemas.microsoft.com/office/powerpoint/2010/main" val="2599203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7114EB7-B9F9-702F-8171-5A0EE63DC1B6}"/>
              </a:ext>
            </a:extLst>
          </p:cNvPr>
          <p:cNvSpPr>
            <a:spLocks noGrp="1"/>
          </p:cNvSpPr>
          <p:nvPr>
            <p:ph type="title"/>
          </p:nvPr>
        </p:nvSpPr>
        <p:spPr/>
        <p:txBody>
          <a:bodyPr/>
          <a:lstStyle/>
          <a:p>
            <a:r>
              <a:rPr lang="fi-FI" dirty="0">
                <a:latin typeface="+mn-lt"/>
              </a:rPr>
              <a:t>YHTEISHAKU 2026</a:t>
            </a:r>
          </a:p>
        </p:txBody>
      </p:sp>
      <p:sp>
        <p:nvSpPr>
          <p:cNvPr id="3" name="Sisällön paikkamerkki 2">
            <a:extLst>
              <a:ext uri="{FF2B5EF4-FFF2-40B4-BE49-F238E27FC236}">
                <a16:creationId xmlns:a16="http://schemas.microsoft.com/office/drawing/2014/main" id="{578F2970-DCE3-E959-5839-9EFA63E6BA8A}"/>
              </a:ext>
            </a:extLst>
          </p:cNvPr>
          <p:cNvSpPr>
            <a:spLocks noGrp="1"/>
          </p:cNvSpPr>
          <p:nvPr>
            <p:ph idx="1"/>
          </p:nvPr>
        </p:nvSpPr>
        <p:spPr>
          <a:xfrm>
            <a:off x="947257" y="1532010"/>
            <a:ext cx="10515600" cy="4351338"/>
          </a:xfrm>
        </p:spPr>
        <p:txBody>
          <a:bodyPr>
            <a:normAutofit/>
          </a:bodyPr>
          <a:lstStyle/>
          <a:p>
            <a:pPr marL="0" indent="0">
              <a:spcBef>
                <a:spcPts val="600"/>
              </a:spcBef>
              <a:buNone/>
            </a:pPr>
            <a:r>
              <a:rPr lang="fi-FI" sz="2000" b="1" dirty="0"/>
              <a:t>Korkeakoulujen kevään 2026 ensimmäinen yhteishaku</a:t>
            </a:r>
          </a:p>
          <a:p>
            <a:pPr>
              <a:spcBef>
                <a:spcPts val="600"/>
              </a:spcBef>
            </a:pPr>
            <a:r>
              <a:rPr lang="fi-FI" sz="2000" dirty="0"/>
              <a:t>Kevään ensimmäisessä yhteishaussa haetaan korkeakoulujen syksyllä 2026 alkaviin vieraskielisiin koulutuksiin, Taideyliopiston ja Tampereen yliopiston näyttelijätyön koulutuksiin. 1-6 hakukohdetta, ei prioriteettijärjestystä, voit tulla valituksi kuuteen hakukohteeseen</a:t>
            </a:r>
          </a:p>
          <a:p>
            <a:pPr>
              <a:spcBef>
                <a:spcPts val="600"/>
              </a:spcBef>
            </a:pPr>
            <a:r>
              <a:rPr lang="fi-FI" sz="2000" dirty="0"/>
              <a:t>Hakuaika: 7.1.2026 klo 8.00 – 21.1.2026 klo 15.00</a:t>
            </a:r>
          </a:p>
          <a:p>
            <a:pPr marL="0" indent="0">
              <a:spcBef>
                <a:spcPts val="600"/>
              </a:spcBef>
              <a:buNone/>
            </a:pPr>
            <a:endParaRPr lang="fi-FI" sz="2000" b="1" dirty="0"/>
          </a:p>
          <a:p>
            <a:pPr marL="0" indent="0">
              <a:spcBef>
                <a:spcPts val="600"/>
              </a:spcBef>
              <a:buNone/>
            </a:pPr>
            <a:r>
              <a:rPr lang="fi-FI" sz="2000" b="1" dirty="0"/>
              <a:t>Korkeakoulujen kevään 2026 toinen yhteishaku</a:t>
            </a:r>
          </a:p>
          <a:p>
            <a:pPr>
              <a:spcBef>
                <a:spcPts val="600"/>
              </a:spcBef>
            </a:pPr>
            <a:r>
              <a:rPr lang="fi-FI" sz="2000" dirty="0"/>
              <a:t>Kevään toisessa yhteishaussa haetaan korkeakoulujen syksyllä 2026 alkaviin suomen- ja ruotsinkielisiin koulutuksiin. 1-6 hakukohdetta, prioriteettijärjestys! Voit tulla valituksi yhteen hakukohteeseen</a:t>
            </a:r>
          </a:p>
          <a:p>
            <a:pPr>
              <a:spcBef>
                <a:spcPts val="600"/>
              </a:spcBef>
            </a:pPr>
            <a:r>
              <a:rPr lang="fi-FI" sz="2000" dirty="0"/>
              <a:t>Hakuaika:10.3.2026 klo 8.00 – 24.3.2026 klo 15.00</a:t>
            </a:r>
          </a:p>
          <a:p>
            <a:pPr marL="0" indent="0">
              <a:spcBef>
                <a:spcPts val="600"/>
              </a:spcBef>
              <a:buNone/>
            </a:pPr>
            <a:endParaRPr lang="fi-FI" sz="2000" dirty="0"/>
          </a:p>
          <a:p>
            <a:pPr marL="0" indent="0">
              <a:spcBef>
                <a:spcPts val="600"/>
              </a:spcBef>
              <a:buNone/>
            </a:pPr>
            <a:r>
              <a:rPr lang="fi-FI" sz="2000" dirty="0">
                <a:sym typeface="Wingdings" panose="05000000000000000000" pitchFamily="2" charset="2"/>
              </a:rPr>
              <a:t> </a:t>
            </a:r>
            <a:r>
              <a:rPr lang="fi-FI" sz="2000" dirty="0"/>
              <a:t>Lisää yhteishausta 2026 oman opon OP2 kuuluvassa yhteishakuinfossa &lt;3</a:t>
            </a:r>
          </a:p>
        </p:txBody>
      </p:sp>
    </p:spTree>
    <p:extLst>
      <p:ext uri="{BB962C8B-B14F-4D97-AF65-F5344CB8AC3E}">
        <p14:creationId xmlns:p14="http://schemas.microsoft.com/office/powerpoint/2010/main" val="778005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8B2D5A3-19B2-A3A8-052D-7783EA96951A}"/>
              </a:ext>
            </a:extLst>
          </p:cNvPr>
          <p:cNvSpPr>
            <a:spLocks noGrp="1"/>
          </p:cNvSpPr>
          <p:nvPr>
            <p:ph type="title"/>
          </p:nvPr>
        </p:nvSpPr>
        <p:spPr/>
        <p:txBody>
          <a:bodyPr/>
          <a:lstStyle/>
          <a:p>
            <a:r>
              <a:rPr lang="fi-FI">
                <a:latin typeface="+mn-lt"/>
              </a:rPr>
              <a:t>KOHTI OMAA POLKUA</a:t>
            </a:r>
          </a:p>
        </p:txBody>
      </p:sp>
      <p:sp>
        <p:nvSpPr>
          <p:cNvPr id="3" name="Sisällön paikkamerkki 2">
            <a:extLst>
              <a:ext uri="{FF2B5EF4-FFF2-40B4-BE49-F238E27FC236}">
                <a16:creationId xmlns:a16="http://schemas.microsoft.com/office/drawing/2014/main" id="{A6DA38CB-3887-C269-9CDF-F1E84AE8E2EF}"/>
              </a:ext>
            </a:extLst>
          </p:cNvPr>
          <p:cNvSpPr>
            <a:spLocks noGrp="1"/>
          </p:cNvSpPr>
          <p:nvPr>
            <p:ph idx="1"/>
          </p:nvPr>
        </p:nvSpPr>
        <p:spPr>
          <a:xfrm>
            <a:off x="838200" y="1825625"/>
            <a:ext cx="10515600" cy="3870002"/>
          </a:xfrm>
        </p:spPr>
        <p:txBody>
          <a:bodyPr>
            <a:normAutofit fontScale="92500" lnSpcReduction="10000"/>
          </a:bodyPr>
          <a:lstStyle/>
          <a:p>
            <a:pPr marL="0" indent="0">
              <a:buNone/>
            </a:pPr>
            <a:r>
              <a:rPr lang="fi-FI" sz="2200" b="1" kern="100" dirty="0">
                <a:effectLst/>
                <a:highlight>
                  <a:srgbClr val="FFFFFF"/>
                </a:highlight>
                <a:ea typeface="Calibri" panose="020F0502020204030204" pitchFamily="34" charset="0"/>
                <a:cs typeface="Arial" panose="020B0604020202020204" pitchFamily="34" charset="0"/>
              </a:rPr>
              <a:t>STUDIA-MESSUT TI 25.11. </a:t>
            </a:r>
            <a:r>
              <a:rPr lang="fi-FI" sz="2200" b="1" kern="100" dirty="0">
                <a:highlight>
                  <a:srgbClr val="FFFFFF"/>
                </a:highlight>
                <a:ea typeface="Calibri" panose="020F0502020204030204" pitchFamily="34" charset="0"/>
                <a:cs typeface="Arial" panose="020B0604020202020204" pitchFamily="34" charset="0"/>
              </a:rPr>
              <a:t>ja</a:t>
            </a:r>
            <a:r>
              <a:rPr lang="fi-FI" sz="2200" b="1" kern="100" dirty="0">
                <a:effectLst/>
                <a:highlight>
                  <a:srgbClr val="FFFFFF"/>
                </a:highlight>
                <a:ea typeface="Calibri" panose="020F0502020204030204" pitchFamily="34" charset="0"/>
                <a:cs typeface="Arial" panose="020B0604020202020204" pitchFamily="34" charset="0"/>
              </a:rPr>
              <a:t> KE 26.11. </a:t>
            </a:r>
            <a:br>
              <a:rPr lang="fi-FI" sz="2200" b="1" kern="100" dirty="0">
                <a:effectLst/>
                <a:highlight>
                  <a:srgbClr val="FFFFFF"/>
                </a:highlight>
                <a:ea typeface="Calibri" panose="020F0502020204030204" pitchFamily="34" charset="0"/>
                <a:cs typeface="Arial" panose="020B0604020202020204" pitchFamily="34" charset="0"/>
              </a:rPr>
            </a:br>
            <a:br>
              <a:rPr lang="fi-FI" sz="2200" b="1" kern="100" dirty="0">
                <a:effectLst/>
                <a:highlight>
                  <a:srgbClr val="FFFFFF"/>
                </a:highlight>
                <a:latin typeface="Cambria" panose="02040503050406030204" pitchFamily="18" charset="0"/>
                <a:ea typeface="Calibri" panose="020F0502020204030204" pitchFamily="34" charset="0"/>
                <a:cs typeface="Arial" panose="020B0604020202020204" pitchFamily="34" charset="0"/>
              </a:rPr>
            </a:br>
            <a:r>
              <a:rPr lang="fi-FI" sz="2200" b="1" kern="100" dirty="0">
                <a:effectLst/>
                <a:highlight>
                  <a:srgbClr val="FFFFFF"/>
                </a:highlight>
                <a:latin typeface="Cambria" panose="02040503050406030204" pitchFamily="18" charset="0"/>
                <a:ea typeface="Calibri" panose="020F0502020204030204" pitchFamily="34" charset="0"/>
                <a:cs typeface="Arial" panose="020B0604020202020204" pitchFamily="34" charset="0"/>
                <a:sym typeface="Wingdings" panose="05000000000000000000" pitchFamily="2" charset="2"/>
              </a:rPr>
              <a:t> </a:t>
            </a:r>
            <a:r>
              <a:rPr lang="fi-FI" sz="2200" kern="100" dirty="0">
                <a:highlight>
                  <a:srgbClr val="FFFFFF"/>
                </a:highlight>
                <a:ea typeface="Calibri" panose="020F0502020204030204" pitchFamily="34" charset="0"/>
                <a:cs typeface="Arial" panose="020B0604020202020204" pitchFamily="34" charset="0"/>
              </a:rPr>
              <a:t>Suomen suurin</a:t>
            </a:r>
            <a:r>
              <a:rPr lang="fi-FI" sz="2200" b="1" kern="100" dirty="0">
                <a:highlight>
                  <a:srgbClr val="FFFFFF"/>
                </a:highlight>
                <a:ea typeface="Calibri" panose="020F0502020204030204" pitchFamily="34" charset="0"/>
                <a:cs typeface="Arial" panose="020B0604020202020204" pitchFamily="34" charset="0"/>
              </a:rPr>
              <a:t> </a:t>
            </a:r>
            <a:r>
              <a:rPr lang="fi-FI" sz="2200" kern="0" dirty="0">
                <a:highlight>
                  <a:srgbClr val="FFFFFF"/>
                </a:highlight>
                <a:ea typeface="Times New Roman" panose="02020603050405020304" pitchFamily="18" charset="0"/>
                <a:cs typeface="Arial" panose="020B0604020202020204" pitchFamily="34" charset="0"/>
              </a:rPr>
              <a:t>opiskelu- ja uratapahtuma, Messukeskuksessa Helsingissä (Pasila)</a:t>
            </a:r>
            <a:br>
              <a:rPr lang="fi-FI" sz="2200" kern="0" dirty="0">
                <a:highlight>
                  <a:srgbClr val="FFFFFF"/>
                </a:highlight>
                <a:ea typeface="Times New Roman" panose="02020603050405020304" pitchFamily="18" charset="0"/>
                <a:cs typeface="Arial" panose="020B0604020202020204" pitchFamily="34" charset="0"/>
              </a:rPr>
            </a:br>
            <a:r>
              <a:rPr lang="fi-FI" sz="2200" kern="0" dirty="0">
                <a:highlight>
                  <a:srgbClr val="FFFFFF"/>
                </a:highlight>
                <a:ea typeface="Times New Roman" panose="02020603050405020304" pitchFamily="18" charset="0"/>
                <a:cs typeface="Arial" panose="020B0604020202020204" pitchFamily="34" charset="0"/>
                <a:sym typeface="Wingdings" panose="05000000000000000000" pitchFamily="2" charset="2"/>
              </a:rPr>
              <a:t></a:t>
            </a:r>
            <a:r>
              <a:rPr lang="fi-FI" sz="2200" kern="0" dirty="0">
                <a:highlight>
                  <a:srgbClr val="FFFFFF"/>
                </a:highlight>
                <a:ea typeface="Times New Roman" panose="02020603050405020304" pitchFamily="18" charset="0"/>
                <a:cs typeface="Arial" panose="020B0604020202020204" pitchFamily="34" charset="0"/>
              </a:rPr>
              <a:t> Esillä kaikki Suomen korkeakoulut. Lisätietoa: </a:t>
            </a:r>
            <a:r>
              <a:rPr lang="fi-FI" sz="2200" u="sng" kern="0" dirty="0">
                <a:highlight>
                  <a:srgbClr val="FFFFFF"/>
                </a:highlight>
                <a:ea typeface="Times New Roman" panose="02020603050405020304" pitchFamily="18" charset="0"/>
                <a:cs typeface="Arial" panose="020B0604020202020204" pitchFamily="34" charset="0"/>
                <a:hlinkClick r:id="rId2">
                  <a:extLst>
                    <a:ext uri="{A12FA001-AC4F-418D-AE19-62706E023703}">
                      <ahyp:hlinkClr xmlns:ahyp="http://schemas.microsoft.com/office/drawing/2018/hyperlinkcolor" val="tx"/>
                    </a:ext>
                  </a:extLst>
                </a:hlinkClick>
              </a:rPr>
              <a:t>Studia-messujen sivuilta.</a:t>
            </a:r>
            <a:br>
              <a:rPr lang="fi-FI" sz="2200" kern="0" dirty="0">
                <a:highlight>
                  <a:srgbClr val="FFFFFF"/>
                </a:highlight>
                <a:ea typeface="Times New Roman" panose="02020603050405020304" pitchFamily="18" charset="0"/>
                <a:cs typeface="Arial" panose="020B0604020202020204" pitchFamily="34" charset="0"/>
              </a:rPr>
            </a:br>
            <a:r>
              <a:rPr lang="fi-FI" sz="2200" kern="0" dirty="0">
                <a:highlight>
                  <a:srgbClr val="FFFFFF"/>
                </a:highlight>
                <a:ea typeface="Times New Roman" panose="02020603050405020304" pitchFamily="18" charset="0"/>
                <a:cs typeface="Arial" panose="020B0604020202020204" pitchFamily="34" charset="0"/>
                <a:sym typeface="Wingdings" panose="05000000000000000000" pitchFamily="2" charset="2"/>
              </a:rPr>
              <a:t></a:t>
            </a:r>
            <a:r>
              <a:rPr lang="fi-FI" sz="2200" kern="0" dirty="0">
                <a:highlight>
                  <a:srgbClr val="FFFFFF"/>
                </a:highlight>
                <a:ea typeface="Times New Roman" panose="02020603050405020304" pitchFamily="18" charset="0"/>
                <a:cs typeface="Arial" panose="020B0604020202020204" pitchFamily="34" charset="0"/>
              </a:rPr>
              <a:t> Suomen Lukiolaisten Liiton jäsenet pääsevät Studia-messuille maksutta opiskelijakortilla (jäsenkortti tai todistus on otettava mukaan). Myös opoilta lippuja.</a:t>
            </a:r>
            <a:br>
              <a:rPr lang="fi-FI" sz="2200" kern="100" dirty="0">
                <a:highlight>
                  <a:srgbClr val="FFFFFF"/>
                </a:highlight>
                <a:ea typeface="Calibri" panose="020F0502020204030204" pitchFamily="34" charset="0"/>
                <a:cs typeface="Arial" panose="020B0604020202020204" pitchFamily="34" charset="0"/>
              </a:rPr>
            </a:br>
            <a:r>
              <a:rPr lang="fi-FI" sz="2200" kern="100" dirty="0">
                <a:highlight>
                  <a:srgbClr val="FFFFFF"/>
                </a:highlight>
                <a:ea typeface="Calibri" panose="020F0502020204030204" pitchFamily="34" charset="0"/>
                <a:cs typeface="Arial" panose="020B0604020202020204" pitchFamily="34" charset="0"/>
                <a:sym typeface="Wingdings" panose="05000000000000000000" pitchFamily="2" charset="2"/>
              </a:rPr>
              <a:t></a:t>
            </a:r>
            <a:r>
              <a:rPr lang="fi-FI" sz="2200" kern="100" dirty="0">
                <a:highlight>
                  <a:srgbClr val="FFFFFF"/>
                </a:highlight>
                <a:ea typeface="Calibri" panose="020F0502020204030204" pitchFamily="34" charset="0"/>
                <a:cs typeface="Arial" panose="020B0604020202020204" pitchFamily="34" charset="0"/>
              </a:rPr>
              <a:t> </a:t>
            </a:r>
            <a:r>
              <a:rPr lang="fi-FI" sz="2200" kern="0" dirty="0">
                <a:highlight>
                  <a:srgbClr val="FFFFFF"/>
                </a:highlight>
                <a:ea typeface="Times New Roman" panose="02020603050405020304" pitchFamily="18" charset="0"/>
                <a:cs typeface="Arial" panose="020B0604020202020204" pitchFamily="34" charset="0"/>
              </a:rPr>
              <a:t>Huomaathan aikataulua suunnitellessasi, että messut sijoittuvat 2.-jakson koeviikolle. Messut ovat auki klo 17 saakka, joten ehdit sinne kokeen jälkeen.</a:t>
            </a:r>
          </a:p>
          <a:p>
            <a:pPr marL="0" indent="0">
              <a:buNone/>
            </a:pPr>
            <a:r>
              <a:rPr lang="fi-FI" sz="2200" b="1" kern="0" dirty="0">
                <a:highlight>
                  <a:srgbClr val="FFFFFF"/>
                </a:highlight>
                <a:ea typeface="Times New Roman" panose="02020603050405020304" pitchFamily="18" charset="0"/>
                <a:cs typeface="Arial" panose="020B0604020202020204" pitchFamily="34" charset="0"/>
              </a:rPr>
              <a:t> </a:t>
            </a:r>
            <a:r>
              <a:rPr lang="fi-FI" sz="2200" kern="100" dirty="0">
                <a:highlight>
                  <a:srgbClr val="FFFFFF"/>
                </a:highlight>
                <a:ea typeface="Calibri" panose="020F0502020204030204" pitchFamily="34" charset="0"/>
                <a:cs typeface="Arial" panose="020B0604020202020204" pitchFamily="34" charset="0"/>
              </a:rPr>
              <a:t> </a:t>
            </a:r>
            <a:endParaRPr lang="fi-FI" sz="2200" kern="100" dirty="0">
              <a:highlight>
                <a:srgbClr val="FFFFFF"/>
              </a:highlight>
              <a:ea typeface="Calibri" panose="020F0502020204030204" pitchFamily="34" charset="0"/>
              <a:cs typeface="Times New Roman" panose="02020603050405020304" pitchFamily="18" charset="0"/>
            </a:endParaRPr>
          </a:p>
          <a:p>
            <a:pPr marL="0" indent="0">
              <a:buNone/>
            </a:pPr>
            <a:r>
              <a:rPr lang="fi-FI" sz="2200" b="1" dirty="0">
                <a:ea typeface="Times New Roman" panose="02020603050405020304" pitchFamily="18" charset="0"/>
                <a:cs typeface="Arial" panose="020B0604020202020204" pitchFamily="34" charset="0"/>
              </a:rPr>
              <a:t>ALOJEN ESITTELYT - TUTUSTU JA PEREHDY</a:t>
            </a:r>
            <a:br>
              <a:rPr lang="fi-FI" sz="2200" b="1" dirty="0">
                <a:ea typeface="Times New Roman" panose="02020603050405020304" pitchFamily="18" charset="0"/>
                <a:cs typeface="Arial" panose="020B0604020202020204" pitchFamily="34" charset="0"/>
              </a:rPr>
            </a:br>
            <a:br>
              <a:rPr lang="fi-FI" sz="2200" b="1" dirty="0">
                <a:ea typeface="Times New Roman" panose="02020603050405020304" pitchFamily="18" charset="0"/>
                <a:cs typeface="Arial" panose="020B0604020202020204" pitchFamily="34" charset="0"/>
              </a:rPr>
            </a:br>
            <a:r>
              <a:rPr lang="fi-FI" sz="2200" dirty="0">
                <a:ea typeface="Times New Roman" panose="02020603050405020304" pitchFamily="18" charset="0"/>
                <a:cs typeface="Arial" panose="020B0604020202020204" pitchFamily="34" charset="0"/>
                <a:sym typeface="Wingdings" panose="05000000000000000000" pitchFamily="2" charset="2"/>
              </a:rPr>
              <a:t></a:t>
            </a:r>
            <a:r>
              <a:rPr lang="fi-FI" sz="2200" dirty="0">
                <a:ea typeface="Times New Roman" panose="02020603050405020304" pitchFamily="18" charset="0"/>
                <a:cs typeface="Arial" panose="020B0604020202020204" pitchFamily="34" charset="0"/>
              </a:rPr>
              <a:t> Valmennuskeskus: </a:t>
            </a:r>
            <a:r>
              <a:rPr lang="fi-FI" sz="2200" u="sng" dirty="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https://valmennuskeskus.fi/ilmaiset-palvelut/hakuinfot/</a:t>
            </a:r>
            <a:br>
              <a:rPr lang="fi-FI" sz="2200" dirty="0">
                <a:ea typeface="Times New Roman" panose="02020603050405020304" pitchFamily="18" charset="0"/>
                <a:cs typeface="Arial" panose="020B0604020202020204" pitchFamily="34" charset="0"/>
              </a:rPr>
            </a:br>
            <a:r>
              <a:rPr lang="fi-FI" sz="2200" b="1" dirty="0">
                <a:ea typeface="Times New Roman" panose="02020603050405020304" pitchFamily="18" charset="0"/>
                <a:cs typeface="Arial" panose="020B0604020202020204" pitchFamily="34" charset="0"/>
                <a:sym typeface="Wingdings" panose="05000000000000000000" pitchFamily="2" charset="2"/>
              </a:rPr>
              <a:t></a:t>
            </a:r>
            <a:r>
              <a:rPr lang="fi-FI" sz="2200" b="1" dirty="0">
                <a:ea typeface="Times New Roman" panose="02020603050405020304" pitchFamily="18" charset="0"/>
                <a:cs typeface="Arial" panose="020B0604020202020204" pitchFamily="34" charset="0"/>
              </a:rPr>
              <a:t> </a:t>
            </a:r>
            <a:r>
              <a:rPr lang="fi-FI" sz="2200" dirty="0">
                <a:ea typeface="Times New Roman" panose="02020603050405020304" pitchFamily="18" charset="0"/>
                <a:cs typeface="Arial" panose="020B0604020202020204" pitchFamily="34" charset="0"/>
              </a:rPr>
              <a:t>Ammattikorkeakoulujen tapahtumat: </a:t>
            </a:r>
            <a:r>
              <a:rPr lang="fi-FI" sz="2200" u="sng" dirty="0">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https://www.ammattikorkeakouluun.fi/tapahtumat/</a:t>
            </a:r>
            <a:r>
              <a:rPr lang="fi-FI" sz="2200" dirty="0">
                <a:ea typeface="Times New Roman" panose="02020603050405020304" pitchFamily="18" charset="0"/>
                <a:cs typeface="Arial" panose="020B0604020202020204" pitchFamily="34" charset="0"/>
              </a:rPr>
              <a:t> </a:t>
            </a:r>
            <a:br>
              <a:rPr lang="fi-FI" sz="2200" dirty="0">
                <a:ea typeface="Times New Roman" panose="02020603050405020304" pitchFamily="18" charset="0"/>
                <a:cs typeface="Arial" panose="020B0604020202020204" pitchFamily="34" charset="0"/>
              </a:rPr>
            </a:br>
            <a:r>
              <a:rPr lang="fi-FI" sz="2200" dirty="0">
                <a:ea typeface="Times New Roman" panose="02020603050405020304" pitchFamily="18" charset="0"/>
                <a:cs typeface="Arial" panose="020B0604020202020204" pitchFamily="34" charset="0"/>
                <a:sym typeface="Wingdings" panose="05000000000000000000" pitchFamily="2" charset="2"/>
              </a:rPr>
              <a:t></a:t>
            </a:r>
            <a:r>
              <a:rPr lang="fi-FI" sz="2200" dirty="0">
                <a:ea typeface="Times New Roman" panose="02020603050405020304" pitchFamily="18" charset="0"/>
                <a:cs typeface="Arial" panose="020B0604020202020204" pitchFamily="34" charset="0"/>
              </a:rPr>
              <a:t> Yliopistojen tapahtumat: </a:t>
            </a:r>
            <a:r>
              <a:rPr lang="fi-FI" sz="2200" u="sng" dirty="0">
                <a:ea typeface="Times New Roman" panose="02020603050405020304" pitchFamily="18" charset="0"/>
                <a:cs typeface="Arial" panose="020B0604020202020204" pitchFamily="34" charset="0"/>
                <a:hlinkClick r:id="rId5">
                  <a:extLst>
                    <a:ext uri="{A12FA001-AC4F-418D-AE19-62706E023703}">
                      <ahyp:hlinkClr xmlns:ahyp="http://schemas.microsoft.com/office/drawing/2018/hyperlinkcolor" val="tx"/>
                    </a:ext>
                  </a:extLst>
                </a:hlinkClick>
              </a:rPr>
              <a:t>https://opintopolku.fi/konfo/fi/sivu/korkeakoulujen-hakijatapahtumat</a:t>
            </a:r>
            <a:r>
              <a:rPr lang="fi-FI" sz="2200" dirty="0">
                <a:ea typeface="Times New Roman" panose="02020603050405020304" pitchFamily="18" charset="0"/>
                <a:cs typeface="Arial" panose="020B0604020202020204" pitchFamily="34" charset="0"/>
              </a:rPr>
              <a:t> </a:t>
            </a:r>
            <a:endParaRPr lang="fi-FI" sz="2200" dirty="0">
              <a:ea typeface="Times New Roman" panose="02020603050405020304" pitchFamily="18" charset="0"/>
            </a:endParaRPr>
          </a:p>
          <a:p>
            <a:pPr marL="0" indent="0">
              <a:buNone/>
            </a:pPr>
            <a:endParaRPr lang="fi-FI" dirty="0"/>
          </a:p>
        </p:txBody>
      </p:sp>
    </p:spTree>
    <p:extLst>
      <p:ext uri="{BB962C8B-B14F-4D97-AF65-F5344CB8AC3E}">
        <p14:creationId xmlns:p14="http://schemas.microsoft.com/office/powerpoint/2010/main" val="4292937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YL fontit">
      <a:majorFont>
        <a:latin typeface="Tw Cen MT Condensed Extra Bold"/>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E5C0688FF7FB40B3A8D54E03AFB863" ma:contentTypeVersion="6" ma:contentTypeDescription="Create a new document." ma:contentTypeScope="" ma:versionID="39506546899a25b39a524e024347acc4">
  <xsd:schema xmlns:xsd="http://www.w3.org/2001/XMLSchema" xmlns:xs="http://www.w3.org/2001/XMLSchema" xmlns:p="http://schemas.microsoft.com/office/2006/metadata/properties" xmlns:ns2="338e1d0f-5a93-4f25-8cb2-62709933e4b8" xmlns:ns3="2d7b1a92-98c3-479c-bab4-9ec985d63660" targetNamespace="http://schemas.microsoft.com/office/2006/metadata/properties" ma:root="true" ma:fieldsID="231228c7445565b88e46a9a3696d3430" ns2:_="" ns3:_="">
    <xsd:import namespace="338e1d0f-5a93-4f25-8cb2-62709933e4b8"/>
    <xsd:import namespace="2d7b1a92-98c3-479c-bab4-9ec985d6366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8e1d0f-5a93-4f25-8cb2-62709933e4b8"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d7b1a92-98c3-479c-bab4-9ec985d6366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FB5CE95-BEDF-4DA9-B05B-71A5455355E0}">
  <ds:schemaRefs>
    <ds:schemaRef ds:uri="2d7b1a92-98c3-479c-bab4-9ec985d63660"/>
    <ds:schemaRef ds:uri="338e1d0f-5a93-4f25-8cb2-62709933e4b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0E27983-6162-496F-95A8-026362BE1284}">
  <ds:schemaRefs>
    <ds:schemaRef ds:uri="2d7b1a92-98c3-479c-bab4-9ec985d63660"/>
    <ds:schemaRef ds:uri="338e1d0f-5a93-4f25-8cb2-62709933e4b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B918920-D252-4886-8EDC-6971974CDA2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21571</TotalTime>
  <Words>584</Words>
  <Application>Microsoft Office PowerPoint</Application>
  <PresentationFormat>Laajakuva</PresentationFormat>
  <Paragraphs>67</Paragraphs>
  <Slides>11</Slides>
  <Notes>0</Notes>
  <HiddenSlides>0</HiddenSlides>
  <MMClips>0</MMClips>
  <ScaleCrop>false</ScaleCrop>
  <HeadingPairs>
    <vt:vector size="6" baseType="variant">
      <vt:variant>
        <vt:lpstr>Käytetyt fontit</vt:lpstr>
      </vt:variant>
      <vt:variant>
        <vt:i4>7</vt:i4>
      </vt:variant>
      <vt:variant>
        <vt:lpstr>Teema</vt:lpstr>
      </vt:variant>
      <vt:variant>
        <vt:i4>1</vt:i4>
      </vt:variant>
      <vt:variant>
        <vt:lpstr>Dian otsikot</vt:lpstr>
      </vt:variant>
      <vt:variant>
        <vt:i4>11</vt:i4>
      </vt:variant>
    </vt:vector>
  </HeadingPairs>
  <TitlesOfParts>
    <vt:vector size="19" baseType="lpstr">
      <vt:lpstr>Arial</vt:lpstr>
      <vt:lpstr>Calibri</vt:lpstr>
      <vt:lpstr>Cambria</vt:lpstr>
      <vt:lpstr>Times New Roman</vt:lpstr>
      <vt:lpstr>Tw Cen MT</vt:lpstr>
      <vt:lpstr>Tw Cen MT Condensed Extra Bold</vt:lpstr>
      <vt:lpstr>Wingdings</vt:lpstr>
      <vt:lpstr>Office-teema</vt:lpstr>
      <vt:lpstr>OP2 STARTTI-INFO</vt:lpstr>
      <vt:lpstr>MUISTETTAVAA ABIVUONNA</vt:lpstr>
      <vt:lpstr>MUISTETTAVAA ABIVUONNA</vt:lpstr>
      <vt:lpstr>MUISTETTAVAA ABIVUONNA</vt:lpstr>
      <vt:lpstr>ABIVUOSI OPINTO-OHJAUKSESSA (OP2) </vt:lpstr>
      <vt:lpstr>OP2-TEHTÄVÄT </vt:lpstr>
      <vt:lpstr>KOHTI KEVÄÄN KIRJOITUKSIA</vt:lpstr>
      <vt:lpstr>YHTEISHAKU 2026</vt:lpstr>
      <vt:lpstr>KOHTI OMAA POLKUA</vt:lpstr>
      <vt:lpstr>OPOTIIMIN LINKIT JA VINKIT </vt:lpstr>
      <vt:lpstr>OPO  AUTTAA AINA </vt:lpstr>
    </vt:vector>
  </TitlesOfParts>
  <Company>Kouvolan Kaupunki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Cihangir Nana</dc:creator>
  <cp:lastModifiedBy>Vepsäläinen Maiju</cp:lastModifiedBy>
  <cp:revision>6</cp:revision>
  <dcterms:created xsi:type="dcterms:W3CDTF">2021-09-24T07:52:42Z</dcterms:created>
  <dcterms:modified xsi:type="dcterms:W3CDTF">2025-10-02T08:35:45Z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0x01010059E5C0688FF7FB40B3A8D54E03AFB863</vt:lpwstr>
  </property>
</Properties>
</file>