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4"/>
  </p:sldMasterIdLst>
  <p:notesMasterIdLst>
    <p:notesMasterId r:id="rId13"/>
  </p:notesMasterIdLst>
  <p:sldIdLst>
    <p:sldId id="256" r:id="rId5"/>
    <p:sldId id="265" r:id="rId6"/>
    <p:sldId id="264" r:id="rId7"/>
    <p:sldId id="266" r:id="rId8"/>
    <p:sldId id="267" r:id="rId9"/>
    <p:sldId id="261" r:id="rId10"/>
    <p:sldId id="268" r:id="rId11"/>
    <p:sldId id="262" r:id="rId12"/>
  </p:sldIdLst>
  <p:sldSz cx="12192000" cy="6858000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077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D6D92-E9B5-4F38-BD95-19545CA8DABD}" type="datetimeFigureOut">
              <a:rPr lang="fi-FI" smtClean="0"/>
              <a:t>7.10.2024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79E5B-1423-4959-AE43-BA992DEA6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04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Jako ryhmiin perheet </a:t>
            </a:r>
            <a:r>
              <a:rPr lang="fi-FI"/>
              <a:t>tai värit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9E5B-1423-4959-AE43-BA992DEA6D1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62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ÄI, RU, Vieraat kielet, matemaattis-luonnontieteelliset opinnot (MA, BI, FY, KE, GE), Humanistis-yhteiskunnalliset opinnot (FI, PS, HI, YH, katsomusaine, TT), Taide- ja taitoaineiden opinnot, opinto-ohjaus, muut opinnot (mahdolliset projektit ja valinnaiset opinnot)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79E5B-1423-4959-AE43-BA992DEA6D1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0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222E-30DF-B85D-BEE1-EA125E61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E11D79-676E-A356-50E2-837E049F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266D72-6D64-0E67-E361-0669EA58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081EAE-80D8-89F8-C2FE-EBF1487D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57213E-2A9D-D2E9-A58E-889856B4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4CA676-153F-0C80-996F-E2C33D22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1906E00-6557-BE10-8872-877E7D18F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986B17-0FB3-CCB8-9872-3F54CB5D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577D71-C757-AAD8-8D4C-20049206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7A8820-D2CB-7DD5-F703-282AD98B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5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F0C3F68-06A4-C414-07C4-B84F94E1E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7501A34-8DDD-FA59-5781-D5DBA40F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E4A310-0D15-BA90-E7ED-0B9260F1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A36681-0DCD-2813-9135-6C5DAF91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335E76-548F-AAA3-0581-4B3C3EC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CD847-121B-F54F-D35B-E4ABAD78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7A9889-9A86-0A33-EC42-2DF6CB80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3F5D38-BBBC-6CD9-6783-2B4E83CF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925F6A-B710-15C1-1BF4-2E7CC289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3C3BA9-55F2-3388-A584-52330959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0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89E9D-80EB-0883-74AB-10F3B521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0C2CD7-6BDC-1D46-8318-BC74AB2A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215B0A-AFD1-27AC-0A42-D94E582E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63F17B-63D5-C027-D57F-DA1C420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7D8FE8-4122-3325-4A90-591388D4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DB3292-D138-2105-2985-F3C1CF45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E7E59C-6EA7-B9E9-357A-D6288C9A3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FFBB46-B138-F76F-E016-1CE29753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17B08E-C6F3-0D99-7ABB-03BA065B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C730BB-7E32-2608-2951-4B842BC5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0CEF49-6064-FA0E-5B47-7809C607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16A5A5-5F35-0077-065F-AA0164A5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677849-0157-1C6B-D0E2-36D920E8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DCE42D-9197-107F-99DA-D60593DF8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4C9665-9EEA-3EBE-CC81-D8C290858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649F2C5-5E79-93B1-7318-42D0DA915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63CB1A-2AA4-4B3C-043E-B18773EF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791D50-F62F-879B-7CE1-EFB9A449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54C3B40-2559-F156-1A5C-CC02E428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615CB-15AA-351D-4B3E-6DAEF9DA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0ED00E-B4C5-3B26-DBA3-32A31EE3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86902F-FEBE-E47B-9D70-1FC1C0F9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F85E9C-CD6E-A0F4-7A43-1B7F4CB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F639EFE-A796-BFDD-42F6-8BB0574D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F5EC00-20A0-B5BD-8335-D232D4B2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A75D8FA-1719-EC31-6B77-3F277340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0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D54B28-2114-5B23-5E14-2EC6EBC8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BD4815-3DDB-0CBD-C9DF-51DDEDCF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9B3524-064D-76A9-ED19-CC3230E12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525F73-DB68-85EA-8155-1319251D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133096-AB43-8C64-D456-C50D5C57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7ECF207-06F2-B954-E636-B2ADA3FE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209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D80BE0-892D-E0D0-B8CC-7FE796F06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547E7B5-8D43-8400-5A90-D4153CB87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F81DCAC-64E5-2546-6244-5DB50BB54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44186-AD10-D5CF-1B23-6F995EDB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BE639E-AB14-953F-A8EF-58AD2C87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CF45DB-FF08-06E3-4776-87C57037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53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E7045E2-63CD-181F-7B4A-6E9EF6FE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6CDC13-261A-94F9-CF00-F3F83A6A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928C86-C1D1-223B-9920-780144428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CB6AC-827C-2EBC-5054-21CD783A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DBE46B-DFBC-51D2-47A2-97DBCCC1C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8348" y="806027"/>
            <a:ext cx="6803812" cy="4567137"/>
          </a:xfrm>
        </p:spPr>
        <p:txBody>
          <a:bodyPr>
            <a:normAutofit/>
          </a:bodyPr>
          <a:lstStyle/>
          <a:p>
            <a: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  <a:t>Tervetuloa mukaan </a:t>
            </a:r>
            <a:b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  <a:t>OP2-opintojaksolle </a:t>
            </a:r>
            <a:r>
              <a:rPr lang="fi-FI" sz="3200" b="1" dirty="0">
                <a:latin typeface="Cambria" panose="02040503050406030204" pitchFamily="18" charset="0"/>
                <a:ea typeface="Cambria" panose="02040503050406030204" pitchFamily="18" charset="0"/>
              </a:rPr>
              <a:t>(2op)</a:t>
            </a:r>
            <a:br>
              <a:rPr lang="fi-FI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fi-FI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Jatko-opinnot, </a:t>
            </a:r>
            <a:b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työelämä &amp; </a:t>
            </a:r>
            <a:b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3200" dirty="0">
                <a:latin typeface="Cambria" panose="02040503050406030204" pitchFamily="18" charset="0"/>
                <a:ea typeface="Cambria" panose="02040503050406030204" pitchFamily="18" charset="0"/>
              </a:rPr>
              <a:t>tulevaisuus</a:t>
            </a:r>
            <a:endParaRPr lang="fi-FI" sz="4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erinteinen kompassi.">
            <a:extLst>
              <a:ext uri="{FF2B5EF4-FFF2-40B4-BE49-F238E27FC236}">
                <a16:creationId xmlns:a16="http://schemas.microsoft.com/office/drawing/2014/main" id="{86FC88C8-EB65-0E24-25C6-BBB03BC4B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0852" b="-1"/>
          <a:stretch/>
        </p:blipFill>
        <p:spPr bwMode="auto">
          <a:xfrm>
            <a:off x="6421120" y="10"/>
            <a:ext cx="57708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EAADAB-89A5-49B6-EAE1-5BD5318B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i-FI" b="1" dirty="0"/>
              <a:t>OP2 - YLEISTÄ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72E98C8-5999-E8B4-1FBA-94D28C6E5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1" r="1775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40E24B-D9C0-BDD4-3E5C-260B9003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518" y="2079297"/>
            <a:ext cx="6116549" cy="45125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i-FI" sz="6200" b="0" i="0" dirty="0">
              <a:effectLst/>
              <a:latin typeface="Open Sans" panose="020B0606030504020204" pitchFamily="34" charset="0"/>
            </a:endParaRPr>
          </a:p>
          <a:p>
            <a:r>
              <a:rPr lang="fi-FI" sz="8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Jakautuu:</a:t>
            </a:r>
          </a:p>
          <a:p>
            <a:pPr marL="0" indent="0">
              <a:buNone/>
            </a:pPr>
            <a:r>
              <a:rPr lang="fi-FI" sz="8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2. vuonna – 0,5 opintojaksoa (1 op)</a:t>
            </a:r>
            <a:br>
              <a:rPr lang="fi-FI" sz="8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i-FI" sz="8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3. vuonna – 0,5 opintojaksoa (1 op)</a:t>
            </a:r>
          </a:p>
          <a:p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Oppitunnit kerran viikossa eli aktiivinen läsnäolo tärkeää!</a:t>
            </a:r>
            <a:endParaRPr lang="fi-FI" sz="8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Opintojaksomerkintä kun koko OP2 on valmis</a:t>
            </a:r>
            <a:endParaRPr lang="fi-FI" sz="8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Opiskelulualustat</a:t>
            </a:r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i-FI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peda.netissä</a:t>
            </a:r>
            <a:endParaRPr lang="fi-FI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Palautettavia tehtäviä mm.</a:t>
            </a:r>
          </a:p>
          <a:p>
            <a:pPr lvl="2"/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Opiskelusuunnitelma (opintopisteet)</a:t>
            </a:r>
          </a:p>
          <a:p>
            <a:pPr lvl="2"/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Kipinäkartta</a:t>
            </a:r>
          </a:p>
          <a:p>
            <a:pPr lvl="2"/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YO-kirjoitussuunnitelma</a:t>
            </a:r>
          </a:p>
          <a:p>
            <a:pPr lvl="2"/>
            <a:r>
              <a:rPr lang="fi-FI" sz="8000" dirty="0">
                <a:latin typeface="Cambria" panose="02040503050406030204" pitchFamily="18" charset="0"/>
                <a:ea typeface="Cambria" panose="02040503050406030204" pitchFamily="18" charset="0"/>
              </a:rPr>
              <a:t>Tulevaisuustehtävät</a:t>
            </a:r>
          </a:p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r>
              <a:rPr lang="fi-FI" sz="3000" dirty="0"/>
              <a:t>	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85755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6FC84-32ED-3B65-FFC9-C70270DB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5400" b="1" dirty="0"/>
              <a:t>OP2  </a:t>
            </a:r>
            <a:br>
              <a:rPr lang="fi-FI" sz="5400" b="1" dirty="0"/>
            </a:br>
            <a:r>
              <a:rPr lang="fi-FI" sz="2800" b="1" dirty="0"/>
              <a:t>JATKO-OPINNOT, TYÖELÄMÄ JA TULEVAISUUS </a:t>
            </a:r>
            <a:endParaRPr lang="fi-FI" sz="54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D9BE48-F287-9A71-B439-EB32A8795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3200" b="0" dirty="0"/>
              <a:t>TAVOITTEET: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9F141D-12D5-B912-03C6-B77E59CD4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08287"/>
            <a:ext cx="5157787" cy="3684588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päivittää opiskelusuunnitelman (pisteet)</a:t>
            </a:r>
          </a:p>
          <a:p>
            <a:r>
              <a:rPr lang="fi-FI" sz="2600" dirty="0"/>
              <a:t>laatii ylioppilastutkintosuunnitelman</a:t>
            </a:r>
          </a:p>
          <a:p>
            <a:r>
              <a:rPr lang="fi-FI" sz="2600" dirty="0"/>
              <a:t>perehtyy lukion jälkeisiin jatko-opintovaihtoehtoihin  monipuolisesti. </a:t>
            </a:r>
          </a:p>
          <a:p>
            <a:r>
              <a:rPr lang="fi-FI" sz="2600" dirty="0"/>
              <a:t>laatii jatko-opintosuunnitelman</a:t>
            </a:r>
          </a:p>
          <a:p>
            <a:r>
              <a:rPr lang="fi-FI" sz="2600" dirty="0"/>
              <a:t>syventää työelämätaitojaan ja -tuntemustaan. 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B75BC9-8175-31F1-B862-6A969A2FA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3200" b="0" dirty="0"/>
              <a:t>2. PERIODIN SISÄLLÖT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619599-857A-2E6C-0D84-3665308C9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2808287"/>
            <a:ext cx="5183188" cy="3684588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333333"/>
                </a:solidFill>
                <a:effectLst/>
              </a:rPr>
              <a:t>Lukion puolivälin kuulumiset. </a:t>
            </a:r>
            <a:r>
              <a:rPr lang="fi-FI" sz="2600" dirty="0">
                <a:solidFill>
                  <a:srgbClr val="333333"/>
                </a:solidFill>
              </a:rPr>
              <a:t>o</a:t>
            </a:r>
            <a:r>
              <a:rPr lang="fi-FI" sz="2600" b="0" i="0" dirty="0">
                <a:solidFill>
                  <a:srgbClr val="333333"/>
                </a:solidFill>
                <a:effectLst/>
              </a:rPr>
              <a:t>pintosuunnitelman päivitys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333333"/>
                </a:solidFill>
                <a:effectLst/>
              </a:rPr>
              <a:t>Tavoitteet, vahvuudet ja Kipinä-kartta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333333"/>
                </a:solidFill>
                <a:effectLst/>
              </a:rPr>
              <a:t>Ylioppilaskirjoitukset ja kirjoitussuunnitelmani (alustava)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333333"/>
                </a:solidFill>
                <a:effectLst/>
              </a:rPr>
              <a:t>Vierailu XAMK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333333"/>
                </a:solidFill>
                <a:effectLst/>
              </a:rPr>
              <a:t>Työelämä ja tulevaisuus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600" b="0" i="0" dirty="0">
                <a:solidFill>
                  <a:srgbClr val="333333"/>
                </a:solidFill>
                <a:effectLst/>
              </a:rPr>
              <a:t>Talous ja itsenäinen elämä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6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3B214B-0F13-5100-68A5-9A1FC2FA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4"/>
            <a:ext cx="10515600" cy="1325563"/>
          </a:xfrm>
        </p:spPr>
        <p:txBody>
          <a:bodyPr/>
          <a:lstStyle/>
          <a:p>
            <a:r>
              <a:rPr lang="fi-FI" dirty="0"/>
              <a:t>MUUTA: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A8C261-5468-D75E-3FDA-FC40ABF0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731"/>
            <a:ext cx="10515600" cy="3467710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Ammattien päivä tulossa pe 13.12.2024</a:t>
            </a:r>
          </a:p>
          <a:p>
            <a:r>
              <a:rPr lang="fi-FI" sz="2400" dirty="0">
                <a:latin typeface="Cambria" panose="02040503050406030204" pitchFamily="18" charset="0"/>
                <a:ea typeface="Cambria" panose="02040503050406030204" pitchFamily="18" charset="0"/>
              </a:rPr>
              <a:t>Muistathan myös muut opinto-ojauksen opintojaksot:</a:t>
            </a:r>
          </a:p>
          <a:p>
            <a:pPr marL="0" indent="0">
              <a:buNone/>
            </a:pP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OP4 Opin opiskelemaan  				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(Minna ja Tiia)</a:t>
            </a:r>
          </a:p>
          <a:p>
            <a:pPr lvl="1"/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OP5 Työelämään tutustuminen 			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(Lassi 3. periodi)</a:t>
            </a:r>
          </a:p>
          <a:p>
            <a:pPr lvl="1"/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OP6 Maailmalle 					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(Maiju, 5. periodi)</a:t>
            </a:r>
            <a:endParaRPr lang="fi-FI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OP7 Enemmän hyvää oloa 				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(Terhi, 4. periodi)</a:t>
            </a:r>
          </a:p>
          <a:p>
            <a:pPr lvl="1"/>
            <a:r>
              <a:rPr lang="fi-FI" dirty="0">
                <a:latin typeface="Cambria" panose="02040503050406030204" pitchFamily="18" charset="0"/>
                <a:ea typeface="Cambria" panose="02040503050406030204" pitchFamily="18" charset="0"/>
              </a:rPr>
              <a:t>OP8 Korkeakouluun 					</a:t>
            </a:r>
            <a:r>
              <a:rPr lang="fi-FI" sz="2000" dirty="0">
                <a:latin typeface="Cambria" panose="02040503050406030204" pitchFamily="18" charset="0"/>
                <a:ea typeface="Cambria" panose="02040503050406030204" pitchFamily="18" charset="0"/>
              </a:rPr>
              <a:t>(Hanna, 2. periodi)</a:t>
            </a:r>
          </a:p>
          <a:p>
            <a:pPr marL="457200" lvl="1" indent="0">
              <a:buNone/>
            </a:pPr>
            <a:endParaRPr lang="fi-FI" sz="1800" dirty="0"/>
          </a:p>
          <a:p>
            <a:endParaRPr lang="fi-FI" dirty="0"/>
          </a:p>
        </p:txBody>
      </p:sp>
      <p:pic>
        <p:nvPicPr>
          <p:cNvPr id="1026" name="Picture 2" descr="Kuvan esikatselu">
            <a:extLst>
              <a:ext uri="{FF2B5EF4-FFF2-40B4-BE49-F238E27FC236}">
                <a16:creationId xmlns:a16="http://schemas.microsoft.com/office/drawing/2014/main" id="{39289DA0-E8BB-EDA8-5548-15FBC304D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082" r="-626" b="8959"/>
          <a:stretch/>
        </p:blipFill>
        <p:spPr bwMode="auto">
          <a:xfrm>
            <a:off x="2654509" y="5105441"/>
            <a:ext cx="6881813" cy="16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BEF2E96-597D-2A9A-E224-1782251431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3903" t="-152413" r="43903" b="152413"/>
          <a:stretch/>
        </p:blipFill>
        <p:spPr>
          <a:xfrm>
            <a:off x="2654509" y="2609017"/>
            <a:ext cx="6882981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AF699B7-663D-A754-45D0-FDC8E463EB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043" b="133"/>
          <a:stretch/>
        </p:blipFill>
        <p:spPr>
          <a:xfrm>
            <a:off x="4079693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D80D39-AD70-DB17-1DD6-E6851CC9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Yhteisvoimin</a:t>
            </a:r>
            <a:r>
              <a:rPr lang="en-US" sz="4000" dirty="0"/>
              <a:t> </a:t>
            </a:r>
            <a:r>
              <a:rPr lang="en-US" sz="4000" dirty="0" err="1"/>
              <a:t>eteenpäin</a:t>
            </a:r>
            <a:r>
              <a:rPr lang="en-US" sz="4000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AB9CF6-3FA8-C944-284C-479152815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504" y="2630152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OPO AUTTAA AINA!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Opoon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yhteyden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Vellossa</a:t>
            </a:r>
            <a:r>
              <a:rPr lang="en-US" sz="2000" dirty="0"/>
              <a:t> tai </a:t>
            </a:r>
            <a:r>
              <a:rPr lang="en-US" sz="2000" dirty="0" err="1"/>
              <a:t>Wilman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r>
              <a:rPr lang="en-US" sz="2000" dirty="0"/>
              <a:t>.</a:t>
            </a:r>
          </a:p>
          <a:p>
            <a:pPr marL="0" algn="ctr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vello.fi/</a:t>
            </a:r>
            <a:r>
              <a:rPr lang="en-US" sz="2000" dirty="0" err="1"/>
              <a:t>hanna-opo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(15 min. ja 45 min. </a:t>
            </a:r>
            <a:r>
              <a:rPr lang="en-US" sz="2000" dirty="0" err="1"/>
              <a:t>aikoja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37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mbria" panose="02040503050406030204" pitchFamily="18" charset="0"/>
              </a:rPr>
              <a:t>Lukion puolivälin kuulumiset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2013625"/>
            <a:ext cx="9240519" cy="460053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i-FI" sz="2000" b="1" dirty="0"/>
              <a:t>Vastaukset kootaan </a:t>
            </a:r>
            <a:r>
              <a:rPr lang="fi-FI" sz="2000" b="1" dirty="0" err="1"/>
              <a:t>Padlettiin</a:t>
            </a:r>
            <a:r>
              <a:rPr lang="fi-FI" sz="2000" b="1" dirty="0"/>
              <a:t>: padlet.com/hannaopo/kuulumiset</a:t>
            </a:r>
          </a:p>
          <a:p>
            <a:pPr marL="0" lvl="0" indent="0">
              <a:buNone/>
            </a:pPr>
            <a:endParaRPr lang="fi-FI" sz="2000" dirty="0"/>
          </a:p>
          <a:p>
            <a:pPr marL="0" lvl="0" indent="0">
              <a:buNone/>
            </a:pPr>
            <a:r>
              <a:rPr lang="fi-FI" sz="2000" dirty="0"/>
              <a:t>1. Mikä on mennyt hyvin tänä syksynä?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2. Mitä haasteita lukio on tuonut?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3. Minun ryhmässäni on parasta?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4. Mikä mietityttää tässä lukuvuodessa?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5. Mikä mietityttää tulevissa YO-kirjoituksissa? 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dirty="0"/>
              <a:t>6. Omalta opoltani toivoisin.. Kysymyksiä opolle?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7. Lukion jälkeen aion… (mietteitä tulevaisuudesta)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i-FI" sz="1400" dirty="0">
              <a:latin typeface="Cambria" panose="020405030504060302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ADF3F7-44D7-938F-610A-558F50D9B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773"/>
          <a:stretch/>
        </p:blipFill>
        <p:spPr>
          <a:xfrm>
            <a:off x="6925721" y="2454445"/>
            <a:ext cx="5084240" cy="4051370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112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DC23F8-44CD-974A-25D6-ACFECF90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000" dirty="0"/>
              <a:t>LUKION OPPIAINEIDEN VÄLIARVIOINTI HYVINVOINNIN NÄKÖKULMASTA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3325B2-A32F-18E8-701E-DE87232A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2279175"/>
            <a:ext cx="11436823" cy="3897787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b="1" dirty="0"/>
              <a:t>Kuinka kuormittavaksi koet eri oppiaineiden opiskelun?</a:t>
            </a:r>
          </a:p>
          <a:p>
            <a:pPr marL="0" indent="0" algn="ctr">
              <a:buNone/>
            </a:pPr>
            <a:endParaRPr lang="fi-FI" sz="2400" dirty="0"/>
          </a:p>
          <a:p>
            <a:pPr marL="0" indent="0" algn="ctr">
              <a:buNone/>
            </a:pPr>
            <a:endParaRPr lang="fi-FI" sz="2400" dirty="0"/>
          </a:p>
          <a:p>
            <a:pPr marL="0" indent="0" algn="ctr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sz="2400" dirty="0"/>
              <a:t>KUORMITTAVA 	 	RASKAS		KEVYT		VOIMAVAROJA </a:t>
            </a:r>
          </a:p>
          <a:p>
            <a:pPr marL="0" indent="0" algn="ctr">
              <a:buNone/>
            </a:pPr>
            <a:r>
              <a:rPr lang="fi-FI" sz="2400" dirty="0"/>
              <a:t>									     LATAAVA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63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>
                <a:latin typeface="Cambria" panose="02040503050406030204" pitchFamily="18" charset="0"/>
              </a:rPr>
              <a:t>Opintopisteiden laskeminen</a:t>
            </a:r>
            <a:br>
              <a:rPr lang="fi-FI" dirty="0">
                <a:latin typeface="Cambria" panose="02040503050406030204" pitchFamily="18" charset="0"/>
              </a:rPr>
            </a:br>
            <a:r>
              <a:rPr lang="fi-FI" sz="2700" dirty="0">
                <a:latin typeface="Cambria" panose="02040503050406030204" pitchFamily="18" charset="0"/>
              </a:rPr>
              <a:t>on aika tsekata opintojaksojen tilanne ja kurkata jo tulevia opintojaksoja</a:t>
            </a:r>
            <a:endParaRPr lang="fi-FI" dirty="0">
              <a:latin typeface="Cambria" panose="02040503050406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3752" y="1965100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fi-FI" sz="2200" b="1" dirty="0"/>
              <a:t>Tee moniste: Opintopisteiden laskeminen </a:t>
            </a:r>
          </a:p>
          <a:p>
            <a:pPr marL="0" indent="0">
              <a:buNone/>
            </a:pPr>
            <a:r>
              <a:rPr lang="fi-FI" sz="2200" dirty="0"/>
              <a:t>	1. </a:t>
            </a:r>
            <a:r>
              <a:rPr lang="fi-FI" sz="2200" b="1" dirty="0"/>
              <a:t>Rastita</a:t>
            </a:r>
            <a:r>
              <a:rPr lang="fi-FI" sz="2200" dirty="0"/>
              <a:t> ensin kaikki menneet opintojaksot </a:t>
            </a:r>
          </a:p>
          <a:p>
            <a:pPr marL="0" indent="0">
              <a:buNone/>
            </a:pPr>
            <a:r>
              <a:rPr lang="fi-FI" sz="2200" b="1" dirty="0"/>
              <a:t>	2. Ympyröi</a:t>
            </a:r>
            <a:r>
              <a:rPr lang="fi-FI" sz="2200" dirty="0"/>
              <a:t> tämän vuoden tulevat opintojaksot. </a:t>
            </a:r>
          </a:p>
          <a:p>
            <a:pPr marL="0" indent="0">
              <a:buNone/>
            </a:pPr>
            <a:r>
              <a:rPr lang="fi-FI" sz="2200" dirty="0"/>
              <a:t>	2. Katso sitten laajuudet Wilman Opinnot-välilehdeltä</a:t>
            </a:r>
          </a:p>
          <a:p>
            <a:pPr marL="0" indent="0">
              <a:buNone/>
            </a:pPr>
            <a:r>
              <a:rPr lang="fi-FI" sz="2200" dirty="0"/>
              <a:t>	3. Merkitse opintopisteet aineittain ja laske yhteen KAIKKI pisteet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b="1" dirty="0">
                <a:solidFill>
                  <a:srgbClr val="FFC000"/>
                </a:solidFill>
                <a:latin typeface="Cambria" panose="02040503050406030204" pitchFamily="18" charset="0"/>
              </a:rPr>
              <a:t>Ota kuva itsellesi ja palauta paperiversio opolle!</a:t>
            </a:r>
            <a:endParaRPr lang="fi-FI" dirty="0">
              <a:solidFill>
                <a:srgbClr val="FFC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i-FI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0" ma:contentTypeDescription="Create a new document." ma:contentTypeScope="" ma:versionID="a44b3721e5558b03cbb14fffa3ecb591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3663b497e331428347a6cb021588bba6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479077-18E6-4E8B-875E-8FA2D4AC9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4AF97-AF03-4244-821F-EE7612342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C99D0-2D2E-4526-8FD3-1F990615AC89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7ce3542-0cb2-48e7-872d-b4cf948e1b83"/>
    <ds:schemaRef ds:uri="http://www.w3.org/XML/1998/namespace"/>
    <ds:schemaRef ds:uri="http://purl.org/dc/terms/"/>
    <ds:schemaRef ds:uri="http://schemas.microsoft.com/office/infopath/2007/PartnerControls"/>
    <ds:schemaRef ds:uri="cfd02a16-4098-4f8a-a8d2-34126761e9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474</Words>
  <Application>Microsoft Office PowerPoint</Application>
  <PresentationFormat>Laajakuva</PresentationFormat>
  <Paragraphs>80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Cambria</vt:lpstr>
      <vt:lpstr>Open Sans</vt:lpstr>
      <vt:lpstr>Office-teema</vt:lpstr>
      <vt:lpstr>Tervetuloa mukaan  OP2-opintojaksolle (2op)   Jatko-opinnot,  työelämä &amp;  tulevaisuus</vt:lpstr>
      <vt:lpstr>OP2 - YLEISTÄ</vt:lpstr>
      <vt:lpstr>OP2   JATKO-OPINNOT, TYÖELÄMÄ JA TULEVAISUUS </vt:lpstr>
      <vt:lpstr>MUUTA:</vt:lpstr>
      <vt:lpstr>Yhteisvoimin eteenpäin!</vt:lpstr>
      <vt:lpstr>Lukion puolivälin kuulumiset</vt:lpstr>
      <vt:lpstr>LUKION OPPIAINEIDEN VÄLIARVIOINTI HYVINVOINNIN NÄKÖKULMASTA</vt:lpstr>
      <vt:lpstr>Opintopisteiden laskeminen on aika tsekata opintojaksojen tilanne ja kurkata jo tulevia opintojaksoja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mukaan OP2 -kurssille</dc:title>
  <dc:creator>Viljakainen Hannele</dc:creator>
  <cp:lastModifiedBy>Vepsäläinen Maiju</cp:lastModifiedBy>
  <cp:revision>27</cp:revision>
  <cp:lastPrinted>2022-10-03T10:12:36Z</cp:lastPrinted>
  <dcterms:created xsi:type="dcterms:W3CDTF">2019-11-26T11:38:55Z</dcterms:created>
  <dcterms:modified xsi:type="dcterms:W3CDTF">2024-10-07T09:50:47Z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