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8" r:id="rId3"/>
    <p:sldId id="268" r:id="rId4"/>
    <p:sldId id="269" r:id="rId5"/>
    <p:sldId id="262" r:id="rId6"/>
    <p:sldId id="263" r:id="rId7"/>
    <p:sldId id="264" r:id="rId8"/>
    <p:sldId id="265" r:id="rId9"/>
    <p:sldId id="270" r:id="rId10"/>
    <p:sldId id="266" r:id="rId11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ho Lassi" userId="53b7924d-380a-4f10-b987-b1b34f73403d" providerId="ADAL" clId="{122B753A-ED12-452A-9F28-B532CB2735FA}"/>
    <pc:docChg chg="custSel addSld modSld">
      <pc:chgData name="Aho Lassi" userId="53b7924d-380a-4f10-b987-b1b34f73403d" providerId="ADAL" clId="{122B753A-ED12-452A-9F28-B532CB2735FA}" dt="2025-05-08T05:32:36.680" v="50" actId="20577"/>
      <pc:docMkLst>
        <pc:docMk/>
      </pc:docMkLst>
      <pc:sldChg chg="modSp mod">
        <pc:chgData name="Aho Lassi" userId="53b7924d-380a-4f10-b987-b1b34f73403d" providerId="ADAL" clId="{122B753A-ED12-452A-9F28-B532CB2735FA}" dt="2025-05-08T05:32:36.680" v="50" actId="20577"/>
        <pc:sldMkLst>
          <pc:docMk/>
          <pc:sldMk cId="3486499957" sldId="266"/>
        </pc:sldMkLst>
        <pc:spChg chg="mod">
          <ac:chgData name="Aho Lassi" userId="53b7924d-380a-4f10-b987-b1b34f73403d" providerId="ADAL" clId="{122B753A-ED12-452A-9F28-B532CB2735FA}" dt="2025-05-08T05:32:36.680" v="50" actId="20577"/>
          <ac:spMkLst>
            <pc:docMk/>
            <pc:sldMk cId="3486499957" sldId="266"/>
            <ac:spMk id="3" creationId="{00000000-0000-0000-0000-000000000000}"/>
          </ac:spMkLst>
        </pc:spChg>
      </pc:sldChg>
      <pc:sldChg chg="modSp new mod">
        <pc:chgData name="Aho Lassi" userId="53b7924d-380a-4f10-b987-b1b34f73403d" providerId="ADAL" clId="{122B753A-ED12-452A-9F28-B532CB2735FA}" dt="2025-05-07T07:19:44.707" v="46" actId="20577"/>
        <pc:sldMkLst>
          <pc:docMk/>
          <pc:sldMk cId="4160013485" sldId="270"/>
        </pc:sldMkLst>
        <pc:spChg chg="mod">
          <ac:chgData name="Aho Lassi" userId="53b7924d-380a-4f10-b987-b1b34f73403d" providerId="ADAL" clId="{122B753A-ED12-452A-9F28-B532CB2735FA}" dt="2025-05-07T07:19:44.707" v="46" actId="20577"/>
          <ac:spMkLst>
            <pc:docMk/>
            <pc:sldMk cId="4160013485" sldId="270"/>
            <ac:spMk id="2" creationId="{892EF489-D36B-5A30-8B74-0200C50908BA}"/>
          </ac:spMkLst>
        </pc:spChg>
        <pc:spChg chg="mod">
          <ac:chgData name="Aho Lassi" userId="53b7924d-380a-4f10-b987-b1b34f73403d" providerId="ADAL" clId="{122B753A-ED12-452A-9F28-B532CB2735FA}" dt="2025-05-07T07:18:51.403" v="2" actId="27636"/>
          <ac:spMkLst>
            <pc:docMk/>
            <pc:sldMk cId="4160013485" sldId="270"/>
            <ac:spMk id="3" creationId="{A9FB4D94-E598-15D0-664E-0F62F500000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A9927-853B-4207-9900-CACFB58369FB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1E22B-B6B0-44F5-A516-F10E94C47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187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44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79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00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31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26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5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593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28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3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32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60E6-6A90-4EE5-9CFA-0818E66E1BE7}" type="datetimeFigureOut">
              <a:rPr lang="fi-FI" smtClean="0"/>
              <a:t>8.5.2025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90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sz="8000" b="1" dirty="0">
                <a:solidFill>
                  <a:srgbClr val="0070C0"/>
                </a:solidFill>
                <a:latin typeface="Tw Cen MT" panose="020B0602020104020603" pitchFamily="34" charset="0"/>
              </a:rPr>
              <a:t>VALINNAT 2025-2026</a:t>
            </a:r>
            <a:br>
              <a:rPr lang="fi-FI" dirty="0"/>
            </a:br>
            <a:r>
              <a:rPr lang="fi-FI" dirty="0">
                <a:latin typeface="Tw Cen MT" panose="020B0602020104020603" pitchFamily="34" charset="0"/>
              </a:rPr>
              <a:t>23-ryhmät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260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Tw Cen MT Condensed Extra Bold" panose="020B0803020202020204" pitchFamily="34" charset="0"/>
              </a:rPr>
              <a:t>WILMA </a:t>
            </a:r>
            <a:endParaRPr lang="fi-FI" dirty="0">
              <a:latin typeface="Tw Cen MT Condensed Extra Bold" panose="020B0803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Wilma avoinna valintojen tekemiseen to 8.5. klo 16.30 – ke 14.5. klo 20.00</a:t>
            </a:r>
          </a:p>
          <a:p>
            <a:endParaRPr lang="fi-FI" dirty="0">
              <a:latin typeface="Tw Cen MT" panose="020B0602020104020603" pitchFamily="34" charset="0"/>
            </a:endParaRPr>
          </a:p>
          <a:p>
            <a:r>
              <a:rPr lang="fi-FI" dirty="0">
                <a:latin typeface="Tw Cen MT" panose="020B0602020104020603" pitchFamily="34" charset="0"/>
              </a:rPr>
              <a:t>Valintojen </a:t>
            </a:r>
            <a:r>
              <a:rPr lang="fi-FI" dirty="0" err="1">
                <a:latin typeface="Tw Cen MT" panose="020B0602020104020603" pitchFamily="34" charset="0"/>
              </a:rPr>
              <a:t>demoaminen</a:t>
            </a:r>
            <a:endParaRPr lang="fi-FI" dirty="0">
              <a:latin typeface="Tw Cen MT" panose="020B0602020104020603" pitchFamily="34" charset="0"/>
            </a:endParaRPr>
          </a:p>
          <a:p>
            <a:endParaRPr lang="fi-FI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fi-FI" dirty="0">
              <a:latin typeface="Tw Cen MT" panose="020B0602020104020603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649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HUOMIOI VALINNOISSA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Aikaisemmat valinnat YO- tutkinnon huomioiminen (hajauttaminen) </a:t>
            </a:r>
          </a:p>
          <a:p>
            <a:r>
              <a:rPr lang="fi-FI" dirty="0">
                <a:latin typeface="Tw Cen MT" panose="020B0602020104020603" pitchFamily="34" charset="0"/>
              </a:rPr>
              <a:t>Kertauskurssit syksyn kokeisiin ja kevään kokeisiin!</a:t>
            </a:r>
          </a:p>
          <a:p>
            <a:r>
              <a:rPr lang="fi-FI" dirty="0">
                <a:latin typeface="Tw Cen MT" panose="020B0602020104020603" pitchFamily="34" charset="0"/>
              </a:rPr>
              <a:t>Kaikki pakolliset</a:t>
            </a:r>
          </a:p>
          <a:p>
            <a:pPr lvl="1"/>
            <a:r>
              <a:rPr lang="fi-FI" sz="2600" b="1" dirty="0">
                <a:latin typeface="Tw Cen MT" panose="020B0602020104020603" pitchFamily="34" charset="0"/>
              </a:rPr>
              <a:t>Valtakunnallisia valinnaisia </a:t>
            </a:r>
            <a:r>
              <a:rPr lang="fi-FI" sz="2600" b="1" dirty="0" err="1">
                <a:latin typeface="Tw Cen MT" panose="020B0602020104020603" pitchFamily="34" charset="0"/>
              </a:rPr>
              <a:t>väh</a:t>
            </a:r>
            <a:r>
              <a:rPr lang="fi-FI" sz="2600" b="1" dirty="0">
                <a:latin typeface="Tw Cen MT" panose="020B0602020104020603" pitchFamily="34" charset="0"/>
              </a:rPr>
              <a:t>. 20 op.</a:t>
            </a:r>
          </a:p>
          <a:p>
            <a:pPr lvl="1"/>
            <a:r>
              <a:rPr lang="fi-FI" sz="2600" dirty="0" err="1">
                <a:latin typeface="Tw Cen MT" panose="020B0602020104020603" pitchFamily="34" charset="0"/>
              </a:rPr>
              <a:t>Väh</a:t>
            </a:r>
            <a:r>
              <a:rPr lang="fi-FI" sz="2600" dirty="0">
                <a:latin typeface="Tw Cen MT" panose="020B0602020104020603" pitchFamily="34" charset="0"/>
              </a:rPr>
              <a:t>. 150 op.</a:t>
            </a:r>
          </a:p>
          <a:p>
            <a:pPr lvl="1"/>
            <a:r>
              <a:rPr lang="fi-FI" sz="2600" dirty="0">
                <a:latin typeface="Tw Cen MT" panose="020B0602020104020603" pitchFamily="34" charset="0"/>
              </a:rPr>
              <a:t>1-3 jaksot käytössä</a:t>
            </a:r>
          </a:p>
          <a:p>
            <a:r>
              <a:rPr lang="fi-FI" dirty="0">
                <a:latin typeface="Tw Cen MT" panose="020B0602020104020603" pitchFamily="34" charset="0"/>
              </a:rPr>
              <a:t>Opintojaksokuvaukset Wilmassa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816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061" y="188640"/>
            <a:ext cx="9135907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Käytäntö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4061" y="1464377"/>
            <a:ext cx="8475803" cy="389893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Katso </a:t>
            </a:r>
            <a:r>
              <a:rPr lang="fi-FI" sz="2200" u="sng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tarjottimesta</a:t>
            </a: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 opinnot jaksoittain. </a:t>
            </a:r>
          </a:p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  <a:b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</a:br>
            <a:r>
              <a:rPr lang="fi-FI" sz="2200" dirty="0">
                <a:solidFill>
                  <a:srgbClr val="666666"/>
                </a:solidFill>
                <a:latin typeface="Tw Cen MT" panose="020B0602020104020603" pitchFamily="34" charset="0"/>
                <a:cs typeface="Arial" charset="0"/>
              </a:rPr>
              <a:t>Pakolliset opintojaksot oman ryhmän mukana</a:t>
            </a:r>
          </a:p>
          <a:p>
            <a:pPr marL="971550" lvl="1" indent="-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005EBE"/>
                </a:solidFill>
                <a:latin typeface="Tw Cen MT" panose="020B0602020104020603" pitchFamily="34" charset="0"/>
                <a:cs typeface="Arial" charset="0"/>
              </a:rPr>
              <a:t>Valtakunnalliset valinnaiset opintojaksot (Yo)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F5527D"/>
                </a:solidFill>
                <a:latin typeface="Tw Cen MT" panose="020B0602020104020603" pitchFamily="34" charset="0"/>
                <a:cs typeface="Arial" charset="0"/>
              </a:rPr>
              <a:t>Koulukohtaiset valinnaiset opintojaksot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791371" y="5014481"/>
            <a:ext cx="6768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Jaksoon kannattaa valita noin 6 opintojaksoa.</a:t>
            </a:r>
          </a:p>
        </p:txBody>
      </p:sp>
    </p:spTree>
    <p:extLst>
      <p:ext uri="{BB962C8B-B14F-4D97-AF65-F5344CB8AC3E}">
        <p14:creationId xmlns:p14="http://schemas.microsoft.com/office/powerpoint/2010/main" val="255438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6775" y="568325"/>
            <a:ext cx="10515600" cy="4351338"/>
          </a:xfrm>
        </p:spPr>
        <p:txBody>
          <a:bodyPr/>
          <a:lstStyle/>
          <a:p>
            <a:r>
              <a:rPr lang="fi-FI" dirty="0">
                <a:solidFill>
                  <a:srgbClr val="666666"/>
                </a:solidFill>
                <a:latin typeface="Tw Cen MT" panose="020B0602020104020603" pitchFamily="34" charset="0"/>
              </a:rPr>
              <a:t>Pakolliset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005EBE"/>
                </a:solidFill>
                <a:latin typeface="Tw Cen MT" panose="020B0602020104020603" pitchFamily="34" charset="0"/>
              </a:rPr>
              <a:t>valtakunnalliset valinnaiset </a:t>
            </a:r>
            <a:r>
              <a:rPr lang="fi-FI" dirty="0">
                <a:latin typeface="Tw Cen MT" panose="020B0602020104020603" pitchFamily="34" charset="0"/>
              </a:rPr>
              <a:t>ja </a:t>
            </a:r>
            <a:r>
              <a:rPr lang="fi-FI" dirty="0">
                <a:solidFill>
                  <a:srgbClr val="F5527D"/>
                </a:solidFill>
                <a:latin typeface="Tw Cen MT" panose="020B0602020104020603" pitchFamily="34" charset="0"/>
              </a:rPr>
              <a:t>koulukohtaiset valinnaiset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9182100" y="2571750"/>
            <a:ext cx="2762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</a:rPr>
              <a:t>MUISTA, ETTÄ OSASSA OPINTOJAKSOISTA ON USEITA RYHMIÄ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 pitchFamily="34" charset="0"/>
                <a:ea typeface="+mn-ea"/>
                <a:cs typeface="+mn-cs"/>
                <a:sym typeface="Wingdings" panose="05000000000000000000" pitchFamily="2" charset="2"/>
              </a:rPr>
              <a:t> ETSI ITSELLESI PARHAAT VAIHTOEHDOT!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3C5C3B7-3DC4-24C3-81DE-9442CDD8C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947" y="1478101"/>
            <a:ext cx="7019925" cy="2847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517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HUOMIOI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Opintojakso syntyy jos valitsijoita on </a:t>
            </a:r>
            <a:r>
              <a:rPr lang="fi-FI" b="1" dirty="0">
                <a:latin typeface="Tw Cen MT" panose="020B0602020104020603" pitchFamily="34" charset="0"/>
                <a:cs typeface="Arial" charset="0"/>
              </a:rPr>
              <a:t>vähintään 10</a:t>
            </a:r>
          </a:p>
          <a:p>
            <a:pPr lvl="1"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PERUUTUKSIA VOI TULLA JO KEVÄÄLLÄ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Koulukohtainen opintojakso voidaan pitää myös ½-kurssina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ei toteudu, niin voit valita sen tilalle uuden opintojakson ennen jakson alkua (peruuntumisesta ilmoitetaan Wilma-viestillä)</a:t>
            </a:r>
          </a:p>
          <a:p>
            <a:pPr>
              <a:defRPr/>
            </a:pPr>
            <a:endParaRPr lang="fi-FI" b="1" dirty="0">
              <a:solidFill>
                <a:srgbClr val="92D050"/>
              </a:solidFill>
              <a:latin typeface="Tw Cen MT" panose="020B0602020104020603" pitchFamily="34" charset="0"/>
              <a:cs typeface="Arial" charset="0"/>
            </a:endParaRPr>
          </a:p>
          <a:p>
            <a:pPr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Tarjotin saattaa muuttua </a:t>
            </a:r>
            <a:r>
              <a:rPr lang="fi-FI" dirty="0">
                <a:latin typeface="Tw Cen MT" panose="020B0602020104020603" pitchFamily="34" charset="0"/>
                <a:cs typeface="Arial" charset="0"/>
              </a:rPr>
              <a:t>- varmista valintasi vielä syksyllä koulun alkaessa. Seuraa Wilmaa!</a:t>
            </a:r>
          </a:p>
          <a:p>
            <a:pPr>
              <a:defRPr/>
            </a:pPr>
            <a:r>
              <a:rPr lang="fi-FI" sz="3200" dirty="0">
                <a:latin typeface="Tw Cen MT" panose="020B0602020104020603" pitchFamily="34" charset="0"/>
                <a:cs typeface="Arial" charset="0"/>
              </a:rPr>
              <a:t>Voit valita myös 24/23-ryhmien alueella olevia opintojaksoja.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9055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on täynnä EIKÄ VALINTA ONNISTU, niin vaihda valintojasi siten, että pääset jollekin toiselle vastaavalle opintojaksolle. 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TÄMÄ EI ONNISTU, NIIN OTA YHTEYTTÄ opinto-ohjaajaan.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2 ja 3. periodi</a:t>
            </a:r>
          </a:p>
          <a:p>
            <a:pPr lvl="1"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ÄI11 ja ÄI10 </a:t>
            </a:r>
            <a:r>
              <a:rPr lang="fi-FI" dirty="0">
                <a:latin typeface="Tw Cen MT" panose="020B0602020104020603" pitchFamily="34" charset="0"/>
                <a:cs typeface="Arial" charset="0"/>
                <a:sym typeface="Wingdings" panose="05000000000000000000" pitchFamily="2" charset="2"/>
              </a:rPr>
              <a:t> Osallistu</a:t>
            </a:r>
            <a:endParaRPr lang="fi-FI" dirty="0">
              <a:latin typeface="Tw Cen MT" panose="020B0602020104020603" pitchFamily="34" charset="0"/>
              <a:cs typeface="Arial" charset="0"/>
            </a:endParaRPr>
          </a:p>
          <a:p>
            <a:pPr>
              <a:defRPr/>
            </a:pP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  <a:cs typeface="Arial" charset="0"/>
              </a:rPr>
              <a:t>Puuttuvat muut pakolliset 23 ja 22 alueelta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521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YO-KIRJOITUKSET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Syksyn kirjoitukset ovat 1. jakson ja arviointiviikon aikana</a:t>
            </a:r>
          </a:p>
          <a:p>
            <a:pPr lvl="1"/>
            <a:r>
              <a:rPr lang="fi-FI" dirty="0">
                <a:latin typeface="Tw Cen MT" panose="020B0602020104020603" pitchFamily="34" charset="0"/>
              </a:rPr>
              <a:t>15.9.-29.9.</a:t>
            </a:r>
          </a:p>
          <a:p>
            <a:pPr marL="0" indent="0">
              <a:buNone/>
            </a:pPr>
            <a:endParaRPr lang="fi-FI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5352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KIRJOITUKSIIN LIITTYVÄT VALINNAT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fi-FI" dirty="0">
                <a:latin typeface="Tw Cen MT" panose="020B0602020104020603" pitchFamily="34" charset="0"/>
              </a:rPr>
              <a:t>ÄI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ÄI10, ÄI11</a:t>
            </a:r>
          </a:p>
          <a:p>
            <a:r>
              <a:rPr lang="fi-FI" dirty="0">
                <a:latin typeface="Tw Cen MT" panose="020B0602020104020603" pitchFamily="34" charset="0"/>
              </a:rPr>
              <a:t>EN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EN7, EN8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EN9, EN10</a:t>
            </a:r>
          </a:p>
          <a:p>
            <a:r>
              <a:rPr lang="fi-FI" dirty="0">
                <a:latin typeface="Tw Cen MT" panose="020B0602020104020603" pitchFamily="34" charset="0"/>
              </a:rPr>
              <a:t>RU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RU6, RU7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RU9</a:t>
            </a:r>
          </a:p>
          <a:p>
            <a:r>
              <a:rPr lang="fi-FI" dirty="0">
                <a:latin typeface="Tw Cen MT" panose="020B0602020104020603" pitchFamily="34" charset="0"/>
              </a:rPr>
              <a:t>MAA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MAA10, MAA11, MAA12</a:t>
            </a: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, MAA13, MAA14</a:t>
            </a:r>
          </a:p>
          <a:p>
            <a:r>
              <a:rPr lang="fi-FI" dirty="0">
                <a:latin typeface="Tw Cen MT" panose="020B0602020104020603" pitchFamily="34" charset="0"/>
              </a:rPr>
              <a:t>MAB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MAB8, MAB9,</a:t>
            </a:r>
            <a:r>
              <a:rPr lang="fi-FI" dirty="0">
                <a:latin typeface="Tw Cen MT" panose="020B0602020104020603" pitchFamily="34" charset="0"/>
              </a:rPr>
              <a:t> </a:t>
            </a: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MAB10, MAB11</a:t>
            </a:r>
          </a:p>
          <a:p>
            <a:r>
              <a:rPr lang="fi-FI" dirty="0">
                <a:latin typeface="Tw Cen MT" panose="020B0602020104020603" pitchFamily="34" charset="0"/>
              </a:rPr>
              <a:t>C-kielet =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37, 38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39</a:t>
            </a:r>
          </a:p>
          <a:p>
            <a:endParaRPr lang="fi-FI" dirty="0">
              <a:solidFill>
                <a:srgbClr val="D5D000"/>
              </a:solidFill>
              <a:latin typeface="Tw Cen MT" panose="020B0602020104020603" pitchFamily="34" charset="0"/>
            </a:endParaRPr>
          </a:p>
          <a:p>
            <a:r>
              <a:rPr lang="fi-FI" dirty="0">
                <a:latin typeface="Tw Cen MT" panose="020B0602020104020603" pitchFamily="34" charset="0"/>
              </a:rPr>
              <a:t>Reaali-: Loput </a:t>
            </a:r>
            <a:r>
              <a:rPr lang="fi-FI" dirty="0">
                <a:solidFill>
                  <a:srgbClr val="0070C0"/>
                </a:solidFill>
                <a:latin typeface="Tw Cen MT" panose="020B0602020104020603" pitchFamily="34" charset="0"/>
              </a:rPr>
              <a:t>valinnaiset</a:t>
            </a:r>
            <a:r>
              <a:rPr lang="fi-FI" dirty="0">
                <a:latin typeface="Tw Cen MT" panose="020B0602020104020603" pitchFamily="34" charset="0"/>
              </a:rPr>
              <a:t> ja KERTAUSKURSSI =</a:t>
            </a:r>
          </a:p>
          <a:p>
            <a:pPr lvl="1"/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FI5, PS6, HI8, FY10, BI7</a:t>
            </a:r>
          </a:p>
          <a:p>
            <a:pPr lvl="1"/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YH5, KE8, GE5, TE4, UE7</a:t>
            </a:r>
          </a:p>
          <a:p>
            <a:pPr lvl="1"/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</a:rPr>
              <a:t>TARKISTA MYÖS MUUT KOULUKOHTAISET VALINNAISET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5783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2EF489-D36B-5A30-8B74-0200C5090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ÄI10 11, katso </a:t>
            </a:r>
            <a:r>
              <a:rPr lang="fi-FI"/>
              <a:t>Sinikan viesti!!!!!!!!!!!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FB4D94-E598-15D0-664E-0F62F5000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fi-FI" dirty="0"/>
              <a:t>- </a:t>
            </a:r>
            <a:r>
              <a:rPr lang="fi-FI" b="1" dirty="0"/>
              <a:t>Valitse opintojaksot AI10 ja AI11</a:t>
            </a:r>
            <a:r>
              <a:rPr lang="fi-FI" dirty="0"/>
              <a:t>. Ne ovat valtakunnallisia äidinkielen ylioppilastutkintoon valmistavia opintojaksoja, jotka myös ylioppilastutkintolautakunta listaa äidinkielen kokeensa pohjaksi. Näitä molempia on tarjolla kahdeksan. Lisäksi suosittelemme AI12- ja AI9-opintojaksoja.</a:t>
            </a:r>
          </a:p>
          <a:p>
            <a:pPr>
              <a:buNone/>
            </a:pPr>
            <a:r>
              <a:rPr lang="fi-FI" dirty="0"/>
              <a:t>=&gt; </a:t>
            </a:r>
            <a:r>
              <a:rPr lang="fi-FI" b="1" dirty="0"/>
              <a:t>Huomaa, että tulevana vuonna voit valita AI10- ja AI11-opintojakson sen perusteella, millaista harjoittelua koet tarvitsevasi. KATSO ALTA (KOHDAT A JA B), MILLAISTA SISÄLTÖÄ OPINTOJAKSOLLA PAINOTETAAN:</a:t>
            </a:r>
            <a:endParaRPr lang="fi-FI" dirty="0"/>
          </a:p>
          <a:p>
            <a:pPr>
              <a:buNone/>
            </a:pPr>
            <a:r>
              <a:rPr lang="fi-FI" b="1" dirty="0"/>
              <a:t>a) AI10 eli KIRJOITUSTAIDON SYVENTÄVÄ OPINTOJAKSO</a:t>
            </a:r>
            <a:endParaRPr lang="fi-FI" dirty="0"/>
          </a:p>
          <a:p>
            <a:pPr>
              <a:buNone/>
            </a:pPr>
            <a:r>
              <a:rPr lang="fi-FI" dirty="0"/>
              <a:t>* Ryhmät AI10.3 ja AI10.8 on tarkoitettu niille, jotka ovat valmiit haastamaan itseään erityisesti kohti parhaimpia arvosanoja.</a:t>
            </a:r>
          </a:p>
          <a:p>
            <a:pPr>
              <a:buNone/>
            </a:pPr>
            <a:r>
              <a:rPr lang="fi-FI" dirty="0"/>
              <a:t>* Ryhmät AI10.1, AI10.6  ja AI10.7 on tarkoitettu niille, jotka haluavat kertaamista perusasioista alkaen.</a:t>
            </a:r>
          </a:p>
          <a:p>
            <a:pPr>
              <a:buNone/>
            </a:pPr>
            <a:r>
              <a:rPr lang="fi-FI" dirty="0"/>
              <a:t>* Ryhmät AI10.2, AI10.4 ja AI10.5 eivät sisällä erityistä painotusta.</a:t>
            </a:r>
          </a:p>
          <a:p>
            <a:pPr>
              <a:buNone/>
            </a:pPr>
            <a:r>
              <a:rPr lang="fi-FI" b="1" dirty="0"/>
              <a:t>b) AI11 eli LUKUTAITOJEN SYVENTÄVÄ OPINTOJAKSO</a:t>
            </a:r>
            <a:endParaRPr lang="fi-FI" dirty="0"/>
          </a:p>
          <a:p>
            <a:pPr>
              <a:buNone/>
            </a:pPr>
            <a:r>
              <a:rPr lang="fi-FI" dirty="0"/>
              <a:t>* Ryhmät AI11.1 ja AI11.7 on tarkoitettu niille, jotka ovat valmiita haastamaan itseään kohti parhaimpia arvosanoja.</a:t>
            </a:r>
          </a:p>
          <a:p>
            <a:pPr>
              <a:buNone/>
            </a:pPr>
            <a:r>
              <a:rPr lang="fi-FI" dirty="0"/>
              <a:t>* Ryhmät AI11.2, AI11.3 ja AI11.8 on tarkoitettu niille, jotka haluavat kertaamista perusasioista alkaen.</a:t>
            </a:r>
          </a:p>
          <a:p>
            <a:r>
              <a:rPr lang="fi-FI" dirty="0"/>
              <a:t>* Ryhmät AI11.4, AI11.5  ja AI11.6 eivät sisällä erityistä painotusta.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001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498</Words>
  <Application>Microsoft Office PowerPoint</Application>
  <PresentationFormat>Laajakuva</PresentationFormat>
  <Paragraphs>67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Tw Cen MT</vt:lpstr>
      <vt:lpstr>Tw Cen MT Condensed Extra Bold</vt:lpstr>
      <vt:lpstr>Office-teema</vt:lpstr>
      <vt:lpstr>VALINNAT 2025-2026 23-ryhmät</vt:lpstr>
      <vt:lpstr>HUOMIOI VALINNOISSA</vt:lpstr>
      <vt:lpstr>Käytäntö</vt:lpstr>
      <vt:lpstr>PowerPoint-esitys</vt:lpstr>
      <vt:lpstr>HUOMIOI</vt:lpstr>
      <vt:lpstr>ERITYISTÄ</vt:lpstr>
      <vt:lpstr>YO-KIRJOITUKSET</vt:lpstr>
      <vt:lpstr>KIRJOITUKSIIN LIITTYVÄT VALINNAT</vt:lpstr>
      <vt:lpstr>ÄI10 11, katso Sinikan viesti!!!!!!!!!!!</vt:lpstr>
      <vt:lpstr>WILMA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Cihangir Nana</dc:creator>
  <cp:lastModifiedBy>Aho Lassi</cp:lastModifiedBy>
  <cp:revision>15</cp:revision>
  <cp:lastPrinted>2022-05-02T10:35:10Z</cp:lastPrinted>
  <dcterms:created xsi:type="dcterms:W3CDTF">2021-05-05T08:27:30Z</dcterms:created>
  <dcterms:modified xsi:type="dcterms:W3CDTF">2025-05-08T05:32:41Z</dcterms:modified>
</cp:coreProperties>
</file>