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63" r:id="rId3"/>
    <p:sldMasterId id="2147483675" r:id="rId4"/>
    <p:sldMasterId id="2147483689" r:id="rId5"/>
  </p:sldMasterIdLst>
  <p:notesMasterIdLst>
    <p:notesMasterId r:id="rId28"/>
  </p:notesMasterIdLst>
  <p:sldIdLst>
    <p:sldId id="256" r:id="rId6"/>
    <p:sldId id="260" r:id="rId7"/>
    <p:sldId id="306" r:id="rId8"/>
    <p:sldId id="291" r:id="rId9"/>
    <p:sldId id="300" r:id="rId10"/>
    <p:sldId id="294" r:id="rId11"/>
    <p:sldId id="295" r:id="rId12"/>
    <p:sldId id="296" r:id="rId13"/>
    <p:sldId id="297" r:id="rId14"/>
    <p:sldId id="299" r:id="rId15"/>
    <p:sldId id="298" r:id="rId16"/>
    <p:sldId id="261" r:id="rId17"/>
    <p:sldId id="265" r:id="rId18"/>
    <p:sldId id="266" r:id="rId19"/>
    <p:sldId id="267" r:id="rId20"/>
    <p:sldId id="268" r:id="rId21"/>
    <p:sldId id="307" r:id="rId22"/>
    <p:sldId id="308" r:id="rId23"/>
    <p:sldId id="290" r:id="rId24"/>
    <p:sldId id="304" r:id="rId25"/>
    <p:sldId id="303" r:id="rId26"/>
    <p:sldId id="289"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Open Sans SemiBold" panose="020B0706030804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epydafT4XfUKHaE41TRUusWjO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D7966-C522-494C-A6FE-3334BF652806}" v="4" dt="2023-10-12T08:21:01.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3"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o Lassi" userId="53b7924d-380a-4f10-b987-b1b34f73403d" providerId="ADAL" clId="{949D7966-C522-494C-A6FE-3334BF652806}"/>
    <pc:docChg chg="addSld delSld modSld sldOrd">
      <pc:chgData name="Aho Lassi" userId="53b7924d-380a-4f10-b987-b1b34f73403d" providerId="ADAL" clId="{949D7966-C522-494C-A6FE-3334BF652806}" dt="2023-10-12T08:35:51.423" v="10" actId="47"/>
      <pc:docMkLst>
        <pc:docMk/>
      </pc:docMkLst>
      <pc:sldChg chg="modSp mod">
        <pc:chgData name="Aho Lassi" userId="53b7924d-380a-4f10-b987-b1b34f73403d" providerId="ADAL" clId="{949D7966-C522-494C-A6FE-3334BF652806}" dt="2023-10-12T08:32:44.889" v="9" actId="20577"/>
        <pc:sldMkLst>
          <pc:docMk/>
          <pc:sldMk cId="3296608316" sldId="290"/>
        </pc:sldMkLst>
        <pc:spChg chg="mod">
          <ac:chgData name="Aho Lassi" userId="53b7924d-380a-4f10-b987-b1b34f73403d" providerId="ADAL" clId="{949D7966-C522-494C-A6FE-3334BF652806}" dt="2023-10-12T08:32:44.889" v="9" actId="20577"/>
          <ac:spMkLst>
            <pc:docMk/>
            <pc:sldMk cId="3296608316" sldId="290"/>
            <ac:spMk id="2" creationId="{E20271F4-F23D-E999-940F-4B74D77EC870}"/>
          </ac:spMkLst>
        </pc:spChg>
      </pc:sldChg>
      <pc:sldChg chg="del">
        <pc:chgData name="Aho Lassi" userId="53b7924d-380a-4f10-b987-b1b34f73403d" providerId="ADAL" clId="{949D7966-C522-494C-A6FE-3334BF652806}" dt="2023-10-12T08:35:51.423" v="10" actId="47"/>
        <pc:sldMkLst>
          <pc:docMk/>
          <pc:sldMk cId="1455220381" sldId="302"/>
        </pc:sldMkLst>
      </pc:sldChg>
      <pc:sldChg chg="modSp new del mod">
        <pc:chgData name="Aho Lassi" userId="53b7924d-380a-4f10-b987-b1b34f73403d" providerId="ADAL" clId="{949D7966-C522-494C-A6FE-3334BF652806}" dt="2023-10-12T08:16:18.126" v="4" actId="47"/>
        <pc:sldMkLst>
          <pc:docMk/>
          <pc:sldMk cId="3144178844" sldId="305"/>
        </pc:sldMkLst>
        <pc:spChg chg="mod">
          <ac:chgData name="Aho Lassi" userId="53b7924d-380a-4f10-b987-b1b34f73403d" providerId="ADAL" clId="{949D7966-C522-494C-A6FE-3334BF652806}" dt="2023-10-12T08:15:48.210" v="2" actId="6549"/>
          <ac:spMkLst>
            <pc:docMk/>
            <pc:sldMk cId="3144178844" sldId="305"/>
            <ac:spMk id="2" creationId="{97E77FEC-B953-801B-DB3D-4FB0D3C95B37}"/>
          </ac:spMkLst>
        </pc:spChg>
      </pc:sldChg>
      <pc:sldChg chg="add ord">
        <pc:chgData name="Aho Lassi" userId="53b7924d-380a-4f10-b987-b1b34f73403d" providerId="ADAL" clId="{949D7966-C522-494C-A6FE-3334BF652806}" dt="2023-10-12T08:16:31.182" v="6"/>
        <pc:sldMkLst>
          <pc:docMk/>
          <pc:sldMk cId="0" sldId="306"/>
        </pc:sldMkLst>
      </pc:sldChg>
      <pc:sldChg chg="add del setBg">
        <pc:chgData name="Aho Lassi" userId="53b7924d-380a-4f10-b987-b1b34f73403d" providerId="ADAL" clId="{949D7966-C522-494C-A6FE-3334BF652806}" dt="2023-10-12T08:20:22.685" v="8" actId="47"/>
        <pc:sldMkLst>
          <pc:docMk/>
          <pc:sldMk cId="3173677839"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5" name="Google Shape;1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4e145079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d4e145079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4" name="Google Shape;44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21dffff65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21dffff65_1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d21dffff65_1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0cf35d6e5_0_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gd0cf35d6e5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21dffff65_1_9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d21dffff65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21dffff65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21dffff65_3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d21dffff65_3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21dffff65_3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d21dffff65_3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d21dffff65_3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c7877349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cc7877349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9e406671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d9e406671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78"/>
        <p:cNvGrpSpPr/>
        <p:nvPr/>
      </p:nvGrpSpPr>
      <p:grpSpPr>
        <a:xfrm>
          <a:off x="0" y="0"/>
          <a:ext cx="0" cy="0"/>
          <a:chOff x="0" y="0"/>
          <a:chExt cx="0" cy="0"/>
        </a:xfrm>
      </p:grpSpPr>
      <p:pic>
        <p:nvPicPr>
          <p:cNvPr id="79" name="Google Shape;79;gd21dffff65_1_73" descr="Studeo_Logo_Musta.png"/>
          <p:cNvPicPr preferRelativeResize="0"/>
          <p:nvPr/>
        </p:nvPicPr>
        <p:blipFill rotWithShape="1">
          <a:blip r:embed="rId2">
            <a:alphaModFix/>
          </a:blip>
          <a:srcRect/>
          <a:stretch/>
        </p:blipFill>
        <p:spPr>
          <a:xfrm>
            <a:off x="10861273" y="6249038"/>
            <a:ext cx="1178328" cy="51294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mp; Photo 2">
  <p:cSld name="Title &amp; Photo 2">
    <p:spTree>
      <p:nvGrpSpPr>
        <p:cNvPr id="1" name="Shape 80"/>
        <p:cNvGrpSpPr/>
        <p:nvPr/>
      </p:nvGrpSpPr>
      <p:grpSpPr>
        <a:xfrm>
          <a:off x="0" y="0"/>
          <a:ext cx="0" cy="0"/>
          <a:chOff x="0" y="0"/>
          <a:chExt cx="0" cy="0"/>
        </a:xfrm>
      </p:grpSpPr>
      <p:sp>
        <p:nvSpPr>
          <p:cNvPr id="81" name="Google Shape;81;gd21dffff65_1_175"/>
          <p:cNvSpPr>
            <a:spLocks noGrp="1"/>
          </p:cNvSpPr>
          <p:nvPr>
            <p:ph type="pic" idx="2"/>
          </p:nvPr>
        </p:nvSpPr>
        <p:spPr>
          <a:xfrm>
            <a:off x="6096000" y="0"/>
            <a:ext cx="6096000" cy="6858000"/>
          </a:xfrm>
          <a:prstGeom prst="rect">
            <a:avLst/>
          </a:prstGeom>
          <a:noFill/>
          <a:ln>
            <a:noFill/>
          </a:ln>
        </p:spPr>
        <p:txBody>
          <a:bodyPr spcFirstLastPara="1" wrap="square" lIns="45725" tIns="22850" rIns="45725" bIns="22850" anchor="ctr" anchorCtr="0">
            <a:noAutofit/>
          </a:bodyPr>
          <a:lstStyle>
            <a:lvl1pPr marR="0" lvl="0" algn="ctr" rtl="0">
              <a:lnSpc>
                <a:spcPct val="80000"/>
              </a:lnSpc>
              <a:spcBef>
                <a:spcPts val="0"/>
              </a:spcBef>
              <a:spcAft>
                <a:spcPts val="0"/>
              </a:spcAft>
              <a:buClr>
                <a:srgbClr val="000000"/>
              </a:buClr>
              <a:buSzPts val="2800"/>
              <a:buFont typeface="Open Sans SemiBold"/>
              <a:buNone/>
              <a:defRPr sz="2800" b="1" i="0" u="none" strike="noStrike" cap="none">
                <a:solidFill>
                  <a:srgbClr val="000000"/>
                </a:solidFill>
                <a:latin typeface="Open Sans SemiBold"/>
                <a:ea typeface="Open Sans SemiBold"/>
                <a:cs typeface="Open Sans SemiBold"/>
                <a:sym typeface="Open Sans SemiBold"/>
              </a:defRPr>
            </a:lvl1pPr>
            <a:lvl2pPr marR="0" lvl="1"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2pPr>
            <a:lvl3pPr marR="0" lvl="2"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3pPr>
            <a:lvl4pPr marR="0" lvl="3"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4pPr>
            <a:lvl5pPr marR="0" lvl="4"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5pPr>
            <a:lvl6pPr marR="0" lvl="5"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6pPr>
            <a:lvl7pPr marR="0" lvl="6"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7pPr>
            <a:lvl8pPr marR="0" lvl="7"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8pPr>
            <a:lvl9pPr marR="0" lvl="8"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9pPr>
          </a:lstStyle>
          <a:p>
            <a:endParaRPr/>
          </a:p>
        </p:txBody>
      </p:sp>
      <p:pic>
        <p:nvPicPr>
          <p:cNvPr id="82" name="Google Shape;82;gd21dffff65_1_175" descr="Studeo_Logo_Musta.png"/>
          <p:cNvPicPr preferRelativeResize="0"/>
          <p:nvPr/>
        </p:nvPicPr>
        <p:blipFill rotWithShape="1">
          <a:blip r:embed="rId2">
            <a:alphaModFix/>
          </a:blip>
          <a:srcRect/>
          <a:stretch/>
        </p:blipFill>
        <p:spPr>
          <a:xfrm>
            <a:off x="148822" y="6249038"/>
            <a:ext cx="1178328" cy="512944"/>
          </a:xfrm>
          <a:prstGeom prst="rect">
            <a:avLst/>
          </a:prstGeom>
          <a:noFill/>
          <a:ln>
            <a:noFill/>
          </a:ln>
        </p:spPr>
      </p:pic>
      <p:sp>
        <p:nvSpPr>
          <p:cNvPr id="83" name="Google Shape;83;gd21dffff65_1_175"/>
          <p:cNvSpPr txBox="1">
            <a:spLocks noGrp="1"/>
          </p:cNvSpPr>
          <p:nvPr>
            <p:ph type="body" idx="1"/>
          </p:nvPr>
        </p:nvSpPr>
        <p:spPr>
          <a:xfrm>
            <a:off x="830263" y="1419428"/>
            <a:ext cx="4618200" cy="968100"/>
          </a:xfrm>
          <a:prstGeom prst="rect">
            <a:avLst/>
          </a:prstGeom>
          <a:noFill/>
          <a:ln>
            <a:noFill/>
          </a:ln>
        </p:spPr>
        <p:txBody>
          <a:bodyPr spcFirstLastPara="1" wrap="square" lIns="45725" tIns="22850" rIns="45725" bIns="22850" anchor="t" anchorCtr="0">
            <a:normAutofit/>
          </a:bodyPr>
          <a:lstStyle>
            <a:lvl1pPr marL="457200" marR="0" lvl="0" indent="-228600" algn="l"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1pPr>
            <a:lvl2pPr marL="914400" marR="0" lvl="1"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2pPr>
            <a:lvl3pPr marL="1371600" marR="0" lvl="2"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3pPr>
            <a:lvl4pPr marL="1828800" marR="0" lvl="3"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4pPr>
            <a:lvl5pPr marL="2286000" marR="0" lvl="4"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5pPr>
            <a:lvl6pPr marL="2743200" marR="0" lvl="5"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6pPr>
            <a:lvl7pPr marL="3200400" marR="0" lvl="6"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7pPr>
            <a:lvl8pPr marL="3657600" marR="0" lvl="7"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8pPr>
            <a:lvl9pPr marL="4114800" marR="0" lvl="8"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9pPr>
          </a:lstStyle>
          <a:p>
            <a:endParaRPr/>
          </a:p>
        </p:txBody>
      </p:sp>
      <p:sp>
        <p:nvSpPr>
          <p:cNvPr id="84" name="Google Shape;84;gd21dffff65_1_175"/>
          <p:cNvSpPr txBox="1">
            <a:spLocks noGrp="1"/>
          </p:cNvSpPr>
          <p:nvPr>
            <p:ph type="body" idx="3"/>
          </p:nvPr>
        </p:nvSpPr>
        <p:spPr>
          <a:xfrm>
            <a:off x="830263" y="2528887"/>
            <a:ext cx="4618200" cy="22845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1pPr>
            <a:lvl2pPr marL="914400" marR="0" lvl="1" indent="-228600" algn="l" rtl="0">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2pPr>
            <a:lvl3pPr marL="1371600" marR="0" lvl="2" indent="-228600" algn="l" rtl="0">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3pPr>
            <a:lvl4pPr marL="1828800" marR="0" lvl="3" indent="-228600" algn="l" rtl="0">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4pPr>
            <a:lvl5pPr marL="2286000" marR="0" lvl="4" indent="-228600" algn="l" rtl="0">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5pPr>
            <a:lvl6pPr marL="2743200" marR="0" lvl="5"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6pPr>
            <a:lvl7pPr marL="3200400" marR="0" lvl="6"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7pPr>
            <a:lvl8pPr marL="3657600" marR="0" lvl="7"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8pPr>
            <a:lvl9pPr marL="4114800" marR="0" lvl="8" indent="-228600"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9pPr>
          </a:lstStyle>
          <a:p>
            <a:endParaRPr/>
          </a:p>
        </p:txBody>
      </p:sp>
      <p:pic>
        <p:nvPicPr>
          <p:cNvPr id="85" name="Google Shape;85;gd21dffff65_1_175"/>
          <p:cNvPicPr preferRelativeResize="0"/>
          <p:nvPr/>
        </p:nvPicPr>
        <p:blipFill rotWithShape="1">
          <a:blip r:embed="rId3">
            <a:alphaModFix/>
          </a:blip>
          <a:srcRect/>
          <a:stretch/>
        </p:blipFill>
        <p:spPr>
          <a:xfrm>
            <a:off x="6083300" y="0"/>
            <a:ext cx="6108700"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92"/>
        <p:cNvGrpSpPr/>
        <p:nvPr/>
      </p:nvGrpSpPr>
      <p:grpSpPr>
        <a:xfrm>
          <a:off x="0" y="0"/>
          <a:ext cx="0" cy="0"/>
          <a:chOff x="0" y="0"/>
          <a:chExt cx="0" cy="0"/>
        </a:xfrm>
      </p:grpSpPr>
      <p:sp>
        <p:nvSpPr>
          <p:cNvPr id="93" name="Google Shape;9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5" name="Google Shape;9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104"/>
        <p:cNvGrpSpPr/>
        <p:nvPr/>
      </p:nvGrpSpPr>
      <p:grpSpPr>
        <a:xfrm>
          <a:off x="0" y="0"/>
          <a:ext cx="0" cy="0"/>
          <a:chOff x="0" y="0"/>
          <a:chExt cx="0" cy="0"/>
        </a:xfrm>
      </p:grpSpPr>
      <p:sp>
        <p:nvSpPr>
          <p:cNvPr id="105" name="Google Shape;10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17"/>
        <p:cNvGrpSpPr/>
        <p:nvPr/>
      </p:nvGrpSpPr>
      <p:grpSpPr>
        <a:xfrm>
          <a:off x="0" y="0"/>
          <a:ext cx="0" cy="0"/>
          <a:chOff x="0" y="0"/>
          <a:chExt cx="0" cy="0"/>
        </a:xfrm>
      </p:grpSpPr>
      <p:sp>
        <p:nvSpPr>
          <p:cNvPr id="118" name="Google Shape;118;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 name="Google Shape;12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123"/>
        <p:cNvGrpSpPr/>
        <p:nvPr/>
      </p:nvGrpSpPr>
      <p:grpSpPr>
        <a:xfrm>
          <a:off x="0" y="0"/>
          <a:ext cx="0" cy="0"/>
          <a:chOff x="0" y="0"/>
          <a:chExt cx="0" cy="0"/>
        </a:xfrm>
      </p:grpSpPr>
      <p:sp>
        <p:nvSpPr>
          <p:cNvPr id="124" name="Google Shape;124;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6" name="Google Shape;12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129"/>
        <p:cNvGrpSpPr/>
        <p:nvPr/>
      </p:nvGrpSpPr>
      <p:grpSpPr>
        <a:xfrm>
          <a:off x="0" y="0"/>
          <a:ext cx="0" cy="0"/>
          <a:chOff x="0" y="0"/>
          <a:chExt cx="0" cy="0"/>
        </a:xfrm>
      </p:grpSpPr>
      <p:sp>
        <p:nvSpPr>
          <p:cNvPr id="130" name="Google Shape;130;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138"/>
        <p:cNvGrpSpPr/>
        <p:nvPr/>
      </p:nvGrpSpPr>
      <p:grpSpPr>
        <a:xfrm>
          <a:off x="0" y="0"/>
          <a:ext cx="0" cy="0"/>
          <a:chOff x="0" y="0"/>
          <a:chExt cx="0" cy="0"/>
        </a:xfrm>
      </p:grpSpPr>
      <p:sp>
        <p:nvSpPr>
          <p:cNvPr id="139" name="Google Shape;13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143"/>
        <p:cNvGrpSpPr/>
        <p:nvPr/>
      </p:nvGrpSpPr>
      <p:grpSpPr>
        <a:xfrm>
          <a:off x="0" y="0"/>
          <a:ext cx="0" cy="0"/>
          <a:chOff x="0" y="0"/>
          <a:chExt cx="0" cy="0"/>
        </a:xfrm>
      </p:grpSpPr>
      <p:sp>
        <p:nvSpPr>
          <p:cNvPr id="144" name="Google Shape;14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tsikollinen sisältö" type="objTx">
  <p:cSld name="OBJECT_WITH_CAPTION_TEXT">
    <p:spTree>
      <p:nvGrpSpPr>
        <p:cNvPr id="1" name="Shape 147"/>
        <p:cNvGrpSpPr/>
        <p:nvPr/>
      </p:nvGrpSpPr>
      <p:grpSpPr>
        <a:xfrm>
          <a:off x="0" y="0"/>
          <a:ext cx="0" cy="0"/>
          <a:chOff x="0" y="0"/>
          <a:chExt cx="0" cy="0"/>
        </a:xfrm>
      </p:grpSpPr>
      <p:sp>
        <p:nvSpPr>
          <p:cNvPr id="148" name="Google Shape;148;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0" name="Google Shape;150;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28"/>
        <p:cNvGrpSpPr/>
        <p:nvPr/>
      </p:nvGrpSpPr>
      <p:grpSpPr>
        <a:xfrm>
          <a:off x="0" y="0"/>
          <a:ext cx="0" cy="0"/>
          <a:chOff x="0" y="0"/>
          <a:chExt cx="0" cy="0"/>
        </a:xfrm>
      </p:grpSpPr>
      <p:sp>
        <p:nvSpPr>
          <p:cNvPr id="29" name="Google Shape;29;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tsikollinen kuva" type="picTx">
  <p:cSld name="PICTURE_WITH_CAPTION_TEXT">
    <p:spTree>
      <p:nvGrpSpPr>
        <p:cNvPr id="1" name="Shape 154"/>
        <p:cNvGrpSpPr/>
        <p:nvPr/>
      </p:nvGrpSpPr>
      <p:grpSpPr>
        <a:xfrm>
          <a:off x="0" y="0"/>
          <a:ext cx="0" cy="0"/>
          <a:chOff x="0" y="0"/>
          <a:chExt cx="0" cy="0"/>
        </a:xfrm>
      </p:grpSpPr>
      <p:sp>
        <p:nvSpPr>
          <p:cNvPr id="155" name="Google Shape;155;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7" name="Google Shape;157;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8" name="Google Shape;15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161"/>
        <p:cNvGrpSpPr/>
        <p:nvPr/>
      </p:nvGrpSpPr>
      <p:grpSpPr>
        <a:xfrm>
          <a:off x="0" y="0"/>
          <a:ext cx="0" cy="0"/>
          <a:chOff x="0" y="0"/>
          <a:chExt cx="0" cy="0"/>
        </a:xfrm>
      </p:grpSpPr>
      <p:sp>
        <p:nvSpPr>
          <p:cNvPr id="162" name="Google Shape;16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167"/>
        <p:cNvGrpSpPr/>
        <p:nvPr/>
      </p:nvGrpSpPr>
      <p:grpSpPr>
        <a:xfrm>
          <a:off x="0" y="0"/>
          <a:ext cx="0" cy="0"/>
          <a:chOff x="0" y="0"/>
          <a:chExt cx="0" cy="0"/>
        </a:xfrm>
      </p:grpSpPr>
      <p:sp>
        <p:nvSpPr>
          <p:cNvPr id="168" name="Google Shape;168;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tsikko ja sisältö" type="obj">
  <p:cSld name="Otsikko ja sisältö">
    <p:spTree>
      <p:nvGrpSpPr>
        <p:cNvPr id="1" name="Shape 15"/>
        <p:cNvGrpSpPr/>
        <p:nvPr/>
      </p:nvGrpSpPr>
      <p:grpSpPr>
        <a:xfrm>
          <a:off x="0" y="0"/>
          <a:ext cx="0" cy="0"/>
          <a:chOff x="0" y="0"/>
          <a:chExt cx="0" cy="0"/>
        </a:xfrm>
      </p:grpSpPr>
      <p:sp>
        <p:nvSpPr>
          <p:cNvPr id="16" name="Google Shape;1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156521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1"/>
        <p:cNvGrpSpPr/>
        <p:nvPr/>
      </p:nvGrpSpPr>
      <p:grpSpPr>
        <a:xfrm>
          <a:off x="0" y="0"/>
          <a:ext cx="0" cy="0"/>
          <a:chOff x="0" y="0"/>
          <a:chExt cx="0" cy="0"/>
        </a:xfrm>
      </p:grpSpPr>
      <p:pic>
        <p:nvPicPr>
          <p:cNvPr id="22" name="Google Shape;22;gd0c5594864_0_107" descr="Studeo_Logo_Musta.png"/>
          <p:cNvPicPr preferRelativeResize="0"/>
          <p:nvPr/>
        </p:nvPicPr>
        <p:blipFill rotWithShape="1">
          <a:blip r:embed="rId2">
            <a:alphaModFix/>
          </a:blip>
          <a:srcRect/>
          <a:stretch/>
        </p:blipFill>
        <p:spPr>
          <a:xfrm>
            <a:off x="10861273" y="6249038"/>
            <a:ext cx="1178328" cy="512944"/>
          </a:xfrm>
          <a:prstGeom prst="rect">
            <a:avLst/>
          </a:prstGeom>
          <a:noFill/>
          <a:ln>
            <a:noFill/>
          </a:ln>
        </p:spPr>
      </p:pic>
    </p:spTree>
    <p:extLst>
      <p:ext uri="{BB962C8B-B14F-4D97-AF65-F5344CB8AC3E}">
        <p14:creationId xmlns:p14="http://schemas.microsoft.com/office/powerpoint/2010/main" val="3620522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tsikkodia" type="title">
  <p:cSld name="Otsikkodia">
    <p:spTree>
      <p:nvGrpSpPr>
        <p:cNvPr id="1" name="Shape 23"/>
        <p:cNvGrpSpPr/>
        <p:nvPr/>
      </p:nvGrpSpPr>
      <p:grpSpPr>
        <a:xfrm>
          <a:off x="0" y="0"/>
          <a:ext cx="0" cy="0"/>
          <a:chOff x="0" y="0"/>
          <a:chExt cx="0" cy="0"/>
        </a:xfrm>
      </p:grpSpPr>
      <p:sp>
        <p:nvSpPr>
          <p:cNvPr id="24" name="Google Shape;24;p5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6" name="Google Shape;2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757909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mp; Photo 2">
  <p:cSld name="Title &amp; Photo 2">
    <p:spTree>
      <p:nvGrpSpPr>
        <p:cNvPr id="1" name="Shape 29"/>
        <p:cNvGrpSpPr/>
        <p:nvPr/>
      </p:nvGrpSpPr>
      <p:grpSpPr>
        <a:xfrm>
          <a:off x="0" y="0"/>
          <a:ext cx="0" cy="0"/>
          <a:chOff x="0" y="0"/>
          <a:chExt cx="0" cy="0"/>
        </a:xfrm>
      </p:grpSpPr>
      <p:sp>
        <p:nvSpPr>
          <p:cNvPr id="30" name="Google Shape;30;p58"/>
          <p:cNvSpPr>
            <a:spLocks noGrp="1"/>
          </p:cNvSpPr>
          <p:nvPr>
            <p:ph type="pic" idx="2"/>
          </p:nvPr>
        </p:nvSpPr>
        <p:spPr>
          <a:xfrm>
            <a:off x="6096000" y="0"/>
            <a:ext cx="6096000" cy="6858000"/>
          </a:xfrm>
          <a:prstGeom prst="rect">
            <a:avLst/>
          </a:prstGeom>
          <a:noFill/>
          <a:ln>
            <a:noFill/>
          </a:ln>
        </p:spPr>
        <p:txBody>
          <a:bodyPr spcFirstLastPara="1" wrap="square" lIns="45725" tIns="22850" rIns="45725" bIns="22850" anchor="ctr" anchorCtr="0">
            <a:noAutofit/>
          </a:bodyPr>
          <a:lstStyle>
            <a:lvl1pPr marR="0" lvl="0" algn="ctr" rtl="0">
              <a:lnSpc>
                <a:spcPct val="80000"/>
              </a:lnSpc>
              <a:spcBef>
                <a:spcPts val="0"/>
              </a:spcBef>
              <a:spcAft>
                <a:spcPts val="0"/>
              </a:spcAft>
              <a:buClr>
                <a:srgbClr val="000000"/>
              </a:buClr>
              <a:buSzPts val="2800"/>
              <a:buFont typeface="Open Sans SemiBold"/>
              <a:buNone/>
              <a:defRPr sz="2800" b="1" i="0" u="none" strike="noStrike" cap="none">
                <a:solidFill>
                  <a:srgbClr val="000000"/>
                </a:solidFill>
                <a:latin typeface="Open Sans SemiBold"/>
                <a:ea typeface="Open Sans SemiBold"/>
                <a:cs typeface="Open Sans SemiBold"/>
                <a:sym typeface="Open Sans SemiBold"/>
              </a:defRPr>
            </a:lvl1pPr>
            <a:lvl2pPr marR="0" lvl="1"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2pPr>
            <a:lvl3pPr marR="0" lvl="2"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3pPr>
            <a:lvl4pPr marR="0" lvl="3"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4pPr>
            <a:lvl5pPr marR="0" lvl="4"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5pPr>
            <a:lvl6pPr marR="0" lvl="5"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6pPr>
            <a:lvl7pPr marR="0" lvl="6"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7pPr>
            <a:lvl8pPr marR="0" lvl="7"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8pPr>
            <a:lvl9pPr marR="0" lvl="8" algn="ctr" rtl="0">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9pPr>
          </a:lstStyle>
          <a:p>
            <a:endParaRPr/>
          </a:p>
        </p:txBody>
      </p:sp>
      <p:pic>
        <p:nvPicPr>
          <p:cNvPr id="31" name="Google Shape;31;p58" descr="Studeo_Logo_Musta.png"/>
          <p:cNvPicPr preferRelativeResize="0"/>
          <p:nvPr/>
        </p:nvPicPr>
        <p:blipFill rotWithShape="1">
          <a:blip r:embed="rId2">
            <a:alphaModFix/>
          </a:blip>
          <a:srcRect/>
          <a:stretch/>
        </p:blipFill>
        <p:spPr>
          <a:xfrm>
            <a:off x="148822" y="6249038"/>
            <a:ext cx="1178328" cy="512944"/>
          </a:xfrm>
          <a:prstGeom prst="rect">
            <a:avLst/>
          </a:prstGeom>
          <a:noFill/>
          <a:ln>
            <a:noFill/>
          </a:ln>
        </p:spPr>
      </p:pic>
      <p:sp>
        <p:nvSpPr>
          <p:cNvPr id="32" name="Google Shape;32;p58"/>
          <p:cNvSpPr txBox="1">
            <a:spLocks noGrp="1"/>
          </p:cNvSpPr>
          <p:nvPr>
            <p:ph type="body" idx="1"/>
          </p:nvPr>
        </p:nvSpPr>
        <p:spPr>
          <a:xfrm>
            <a:off x="830263" y="1419428"/>
            <a:ext cx="4618200" cy="968100"/>
          </a:xfrm>
          <a:prstGeom prst="rect">
            <a:avLst/>
          </a:prstGeom>
          <a:noFill/>
          <a:ln>
            <a:noFill/>
          </a:ln>
        </p:spPr>
        <p:txBody>
          <a:bodyPr spcFirstLastPara="1" wrap="square" lIns="45725" tIns="22850" rIns="45725" bIns="22850" anchor="t" anchorCtr="0">
            <a:noAutofit/>
          </a:bodyPr>
          <a:lstStyle>
            <a:lvl1pPr marL="457200" marR="0" lvl="0" indent="-228600" algn="l">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1pPr>
            <a:lvl2pPr marL="914400" marR="0" lvl="1"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2pPr>
            <a:lvl3pPr marL="1371600" marR="0" lvl="2"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3pPr>
            <a:lvl4pPr marL="1828800" marR="0" lvl="3"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4pPr>
            <a:lvl5pPr marL="2286000" marR="0" lvl="4"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5pPr>
            <a:lvl6pPr marL="2743200" marR="0" lvl="5"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6pPr>
            <a:lvl7pPr marL="3200400" marR="0" lvl="6"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7pPr>
            <a:lvl8pPr marL="3657600" marR="0" lvl="7"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8pPr>
            <a:lvl9pPr marL="4114800" marR="0" lvl="8"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9pPr>
          </a:lstStyle>
          <a:p>
            <a:endParaRPr/>
          </a:p>
        </p:txBody>
      </p:sp>
      <p:sp>
        <p:nvSpPr>
          <p:cNvPr id="33" name="Google Shape;33;p58"/>
          <p:cNvSpPr txBox="1">
            <a:spLocks noGrp="1"/>
          </p:cNvSpPr>
          <p:nvPr>
            <p:ph type="body" idx="3"/>
          </p:nvPr>
        </p:nvSpPr>
        <p:spPr>
          <a:xfrm>
            <a:off x="830263" y="2528887"/>
            <a:ext cx="4618200" cy="2284500"/>
          </a:xfrm>
          <a:prstGeom prst="rect">
            <a:avLst/>
          </a:prstGeom>
          <a:noFill/>
          <a:ln>
            <a:noFill/>
          </a:ln>
        </p:spPr>
        <p:txBody>
          <a:bodyPr spcFirstLastPara="1" wrap="square" lIns="45725" tIns="22850" rIns="45725" bIns="22850" anchor="t" anchorCtr="0">
            <a:noAutofit/>
          </a:bodyPr>
          <a:lstStyle>
            <a:lvl1pPr marL="457200" marR="0" lvl="0" indent="-228600" algn="l">
              <a:lnSpc>
                <a:spcPct val="10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1pPr>
            <a:lvl2pPr marL="914400" marR="0" lvl="1" indent="-228600" algn="l">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2pPr>
            <a:lvl3pPr marL="1371600" marR="0" lvl="2" indent="-228600" algn="l">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3pPr>
            <a:lvl4pPr marL="1828800" marR="0" lvl="3" indent="-228600" algn="l">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4pPr>
            <a:lvl5pPr marL="2286000" marR="0" lvl="4" indent="-228600" algn="l">
              <a:lnSpc>
                <a:spcPct val="80000"/>
              </a:lnSpc>
              <a:spcBef>
                <a:spcPts val="0"/>
              </a:spcBef>
              <a:spcAft>
                <a:spcPts val="0"/>
              </a:spcAft>
              <a:buClr>
                <a:srgbClr val="000000"/>
              </a:buClr>
              <a:buSzPts val="2800"/>
              <a:buFont typeface="Open Sans"/>
              <a:buNone/>
              <a:defRPr sz="2800" b="0" i="0" u="none" strike="noStrike" cap="none">
                <a:solidFill>
                  <a:srgbClr val="000000"/>
                </a:solidFill>
                <a:latin typeface="Open Sans"/>
                <a:ea typeface="Open Sans"/>
                <a:cs typeface="Open Sans"/>
                <a:sym typeface="Open Sans"/>
              </a:defRPr>
            </a:lvl5pPr>
            <a:lvl6pPr marL="2743200" marR="0" lvl="5"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6pPr>
            <a:lvl7pPr marL="3200400" marR="0" lvl="6"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7pPr>
            <a:lvl8pPr marL="3657600" marR="0" lvl="7"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8pPr>
            <a:lvl9pPr marL="4114800" marR="0" lvl="8" indent="-228600" algn="ctr">
              <a:lnSpc>
                <a:spcPct val="80000"/>
              </a:lnSpc>
              <a:spcBef>
                <a:spcPts val="0"/>
              </a:spcBef>
              <a:spcAft>
                <a:spcPts val="0"/>
              </a:spcAft>
              <a:buClr>
                <a:srgbClr val="000000"/>
              </a:buClr>
              <a:buSzPts val="4300"/>
              <a:buFont typeface="Open Sans"/>
              <a:buNone/>
              <a:defRPr sz="4300" b="1" i="0" u="none" strike="noStrike" cap="none">
                <a:solidFill>
                  <a:srgbClr val="000000"/>
                </a:solidFill>
                <a:latin typeface="Open Sans"/>
                <a:ea typeface="Open Sans"/>
                <a:cs typeface="Open Sans"/>
                <a:sym typeface="Open Sans"/>
              </a:defRPr>
            </a:lvl9pPr>
          </a:lstStyle>
          <a:p>
            <a:endParaRPr/>
          </a:p>
        </p:txBody>
      </p:sp>
      <p:pic>
        <p:nvPicPr>
          <p:cNvPr id="34" name="Google Shape;34;p58"/>
          <p:cNvPicPr preferRelativeResize="0"/>
          <p:nvPr/>
        </p:nvPicPr>
        <p:blipFill rotWithShape="1">
          <a:blip r:embed="rId3">
            <a:alphaModFix/>
          </a:blip>
          <a:srcRect/>
          <a:stretch/>
        </p:blipFill>
        <p:spPr>
          <a:xfrm>
            <a:off x="6083300" y="0"/>
            <a:ext cx="6108700" cy="6858000"/>
          </a:xfrm>
          <a:prstGeom prst="rect">
            <a:avLst/>
          </a:prstGeom>
          <a:noFill/>
          <a:ln>
            <a:noFill/>
          </a:ln>
        </p:spPr>
      </p:pic>
    </p:spTree>
    <p:extLst>
      <p:ext uri="{BB962C8B-B14F-4D97-AF65-F5344CB8AC3E}">
        <p14:creationId xmlns:p14="http://schemas.microsoft.com/office/powerpoint/2010/main" val="3476172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Kaksi sisältökohdetta" type="twoObj">
  <p:cSld name="Kaksi sisältökohdetta">
    <p:spTree>
      <p:nvGrpSpPr>
        <p:cNvPr id="1" name="Shape 35"/>
        <p:cNvGrpSpPr/>
        <p:nvPr/>
      </p:nvGrpSpPr>
      <p:grpSpPr>
        <a:xfrm>
          <a:off x="0" y="0"/>
          <a:ext cx="0" cy="0"/>
          <a:chOff x="0" y="0"/>
          <a:chExt cx="0" cy="0"/>
        </a:xfrm>
      </p:grpSpPr>
      <p:sp>
        <p:nvSpPr>
          <p:cNvPr id="36" name="Google Shape;36;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4149242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san ylätunniste" type="secHead">
  <p:cSld name="Osan ylätunniste">
    <p:spTree>
      <p:nvGrpSpPr>
        <p:cNvPr id="1" name="Shape 42"/>
        <p:cNvGrpSpPr/>
        <p:nvPr/>
      </p:nvGrpSpPr>
      <p:grpSpPr>
        <a:xfrm>
          <a:off x="0" y="0"/>
          <a:ext cx="0" cy="0"/>
          <a:chOff x="0" y="0"/>
          <a:chExt cx="0" cy="0"/>
        </a:xfrm>
      </p:grpSpPr>
      <p:sp>
        <p:nvSpPr>
          <p:cNvPr id="43" name="Google Shape;43;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4078487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ailu" type="twoTxTwoObj">
  <p:cSld name="Vertailu">
    <p:spTree>
      <p:nvGrpSpPr>
        <p:cNvPr id="1" name="Shape 48"/>
        <p:cNvGrpSpPr/>
        <p:nvPr/>
      </p:nvGrpSpPr>
      <p:grpSpPr>
        <a:xfrm>
          <a:off x="0" y="0"/>
          <a:ext cx="0" cy="0"/>
          <a:chOff x="0" y="0"/>
          <a:chExt cx="0" cy="0"/>
        </a:xfrm>
      </p:grpSpPr>
      <p:sp>
        <p:nvSpPr>
          <p:cNvPr id="49" name="Google Shape;49;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4605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34"/>
        <p:cNvGrpSpPr/>
        <p:nvPr/>
      </p:nvGrpSpPr>
      <p:grpSpPr>
        <a:xfrm>
          <a:off x="0" y="0"/>
          <a:ext cx="0" cy="0"/>
          <a:chOff x="0" y="0"/>
          <a:chExt cx="0" cy="0"/>
        </a:xfrm>
      </p:grpSpPr>
      <p:sp>
        <p:nvSpPr>
          <p:cNvPr id="35" name="Google Shape;35;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ain otsikko" type="titleOnly">
  <p:cSld name="Vain otsikko">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4050672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yhjä" type="blank">
  <p:cSld name="Tyhjä">
    <p:spTree>
      <p:nvGrpSpPr>
        <p:cNvPr id="1" name="Shape 62"/>
        <p:cNvGrpSpPr/>
        <p:nvPr/>
      </p:nvGrpSpPr>
      <p:grpSpPr>
        <a:xfrm>
          <a:off x="0" y="0"/>
          <a:ext cx="0" cy="0"/>
          <a:chOff x="0" y="0"/>
          <a:chExt cx="0" cy="0"/>
        </a:xfrm>
      </p:grpSpPr>
      <p:sp>
        <p:nvSpPr>
          <p:cNvPr id="63" name="Google Shape;6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3244392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Kuvatekstillinen sisältö" type="objTx">
  <p:cSld name="Kuvatekstillinen sisältö">
    <p:spTree>
      <p:nvGrpSpPr>
        <p:cNvPr id="1" name="Shape 66"/>
        <p:cNvGrpSpPr/>
        <p:nvPr/>
      </p:nvGrpSpPr>
      <p:grpSpPr>
        <a:xfrm>
          <a:off x="0" y="0"/>
          <a:ext cx="0" cy="0"/>
          <a:chOff x="0" y="0"/>
          <a:chExt cx="0" cy="0"/>
        </a:xfrm>
      </p:grpSpPr>
      <p:sp>
        <p:nvSpPr>
          <p:cNvPr id="67" name="Google Shape;67;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2155124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Kuvatekstillinen kuva" type="picTx">
  <p:cSld name="Kuvatekstillinen kuva">
    <p:spTree>
      <p:nvGrpSpPr>
        <p:cNvPr id="1" name="Shape 73"/>
        <p:cNvGrpSpPr/>
        <p:nvPr/>
      </p:nvGrpSpPr>
      <p:grpSpPr>
        <a:xfrm>
          <a:off x="0" y="0"/>
          <a:ext cx="0" cy="0"/>
          <a:chOff x="0" y="0"/>
          <a:chExt cx="0" cy="0"/>
        </a:xfrm>
      </p:grpSpPr>
      <p:sp>
        <p:nvSpPr>
          <p:cNvPr id="74" name="Google Shape;74;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407623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tsikko ja pystysuora teksti" type="vertTx">
  <p:cSld name="Otsikko ja pystysuora teksti">
    <p:spTree>
      <p:nvGrpSpPr>
        <p:cNvPr id="1" name="Shape 80"/>
        <p:cNvGrpSpPr/>
        <p:nvPr/>
      </p:nvGrpSpPr>
      <p:grpSpPr>
        <a:xfrm>
          <a:off x="0" y="0"/>
          <a:ext cx="0" cy="0"/>
          <a:chOff x="0" y="0"/>
          <a:chExt cx="0" cy="0"/>
        </a:xfrm>
      </p:grpSpPr>
      <p:sp>
        <p:nvSpPr>
          <p:cNvPr id="81" name="Google Shape;81;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750883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Pystysuora otsikko ja teksti">
    <p:spTree>
      <p:nvGrpSpPr>
        <p:cNvPr id="1" name="Shape 86"/>
        <p:cNvGrpSpPr/>
        <p:nvPr/>
      </p:nvGrpSpPr>
      <p:grpSpPr>
        <a:xfrm>
          <a:off x="0" y="0"/>
          <a:ext cx="0" cy="0"/>
          <a:chOff x="0" y="0"/>
          <a:chExt cx="0" cy="0"/>
        </a:xfrm>
      </p:grpSpPr>
      <p:sp>
        <p:nvSpPr>
          <p:cNvPr id="87" name="Google Shape;87;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248709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tsikko ja sisältö" type="obj">
  <p:cSld name="Otsikko ja sisältö">
    <p:spTree>
      <p:nvGrpSpPr>
        <p:cNvPr id="1" name="Shape 104"/>
        <p:cNvGrpSpPr/>
        <p:nvPr/>
      </p:nvGrpSpPr>
      <p:grpSpPr>
        <a:xfrm>
          <a:off x="0" y="0"/>
          <a:ext cx="0" cy="0"/>
          <a:chOff x="0" y="0"/>
          <a:chExt cx="0" cy="0"/>
        </a:xfrm>
      </p:grpSpPr>
      <p:sp>
        <p:nvSpPr>
          <p:cNvPr id="105" name="Google Shape;10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367233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Kaksi sisältökohdetta" type="twoObj">
  <p:cSld name="Kaksi sisältökohdetta">
    <p:spTree>
      <p:nvGrpSpPr>
        <p:cNvPr id="1" name="Shape 110"/>
        <p:cNvGrpSpPr/>
        <p:nvPr/>
      </p:nvGrpSpPr>
      <p:grpSpPr>
        <a:xfrm>
          <a:off x="0" y="0"/>
          <a:ext cx="0" cy="0"/>
          <a:chOff x="0" y="0"/>
          <a:chExt cx="0" cy="0"/>
        </a:xfrm>
      </p:grpSpPr>
      <p:sp>
        <p:nvSpPr>
          <p:cNvPr id="111" name="Google Shape;11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008341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tsikkodia" type="title">
  <p:cSld name="Otsikkodia">
    <p:spTree>
      <p:nvGrpSpPr>
        <p:cNvPr id="1" name="Shape 117"/>
        <p:cNvGrpSpPr/>
        <p:nvPr/>
      </p:nvGrpSpPr>
      <p:grpSpPr>
        <a:xfrm>
          <a:off x="0" y="0"/>
          <a:ext cx="0" cy="0"/>
          <a:chOff x="0" y="0"/>
          <a:chExt cx="0" cy="0"/>
        </a:xfrm>
      </p:grpSpPr>
      <p:sp>
        <p:nvSpPr>
          <p:cNvPr id="118" name="Google Shape;118;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 name="Google Shape;12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810817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san ylätunniste" type="secHead">
  <p:cSld name="Osan ylätunniste">
    <p:spTree>
      <p:nvGrpSpPr>
        <p:cNvPr id="1" name="Shape 123"/>
        <p:cNvGrpSpPr/>
        <p:nvPr/>
      </p:nvGrpSpPr>
      <p:grpSpPr>
        <a:xfrm>
          <a:off x="0" y="0"/>
          <a:ext cx="0" cy="0"/>
          <a:chOff x="0" y="0"/>
          <a:chExt cx="0" cy="0"/>
        </a:xfrm>
      </p:grpSpPr>
      <p:sp>
        <p:nvSpPr>
          <p:cNvPr id="124" name="Google Shape;124;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6" name="Google Shape;12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83036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43"/>
        <p:cNvGrpSpPr/>
        <p:nvPr/>
      </p:nvGrpSpPr>
      <p:grpSpPr>
        <a:xfrm>
          <a:off x="0" y="0"/>
          <a:ext cx="0" cy="0"/>
          <a:chOff x="0" y="0"/>
          <a:chExt cx="0" cy="0"/>
        </a:xfrm>
      </p:grpSpPr>
      <p:sp>
        <p:nvSpPr>
          <p:cNvPr id="44" name="Google Shape;4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ailu" type="twoTxTwoObj">
  <p:cSld name="Vertailu">
    <p:spTree>
      <p:nvGrpSpPr>
        <p:cNvPr id="1" name="Shape 129"/>
        <p:cNvGrpSpPr/>
        <p:nvPr/>
      </p:nvGrpSpPr>
      <p:grpSpPr>
        <a:xfrm>
          <a:off x="0" y="0"/>
          <a:ext cx="0" cy="0"/>
          <a:chOff x="0" y="0"/>
          <a:chExt cx="0" cy="0"/>
        </a:xfrm>
      </p:grpSpPr>
      <p:sp>
        <p:nvSpPr>
          <p:cNvPr id="130" name="Google Shape;130;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161590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ain otsikko" type="titleOnly">
  <p:cSld name="Vain otsikko">
    <p:spTree>
      <p:nvGrpSpPr>
        <p:cNvPr id="1" name="Shape 138"/>
        <p:cNvGrpSpPr/>
        <p:nvPr/>
      </p:nvGrpSpPr>
      <p:grpSpPr>
        <a:xfrm>
          <a:off x="0" y="0"/>
          <a:ext cx="0" cy="0"/>
          <a:chOff x="0" y="0"/>
          <a:chExt cx="0" cy="0"/>
        </a:xfrm>
      </p:grpSpPr>
      <p:sp>
        <p:nvSpPr>
          <p:cNvPr id="139" name="Google Shape;13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2161346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yhjä" type="blank">
  <p:cSld name="Tyhjä">
    <p:spTree>
      <p:nvGrpSpPr>
        <p:cNvPr id="1" name="Shape 143"/>
        <p:cNvGrpSpPr/>
        <p:nvPr/>
      </p:nvGrpSpPr>
      <p:grpSpPr>
        <a:xfrm>
          <a:off x="0" y="0"/>
          <a:ext cx="0" cy="0"/>
          <a:chOff x="0" y="0"/>
          <a:chExt cx="0" cy="0"/>
        </a:xfrm>
      </p:grpSpPr>
      <p:sp>
        <p:nvSpPr>
          <p:cNvPr id="144" name="Google Shape;14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2816598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tsikollinen sisältö" type="objTx">
  <p:cSld name="Otsikollinen sisältö">
    <p:spTree>
      <p:nvGrpSpPr>
        <p:cNvPr id="1" name="Shape 147"/>
        <p:cNvGrpSpPr/>
        <p:nvPr/>
      </p:nvGrpSpPr>
      <p:grpSpPr>
        <a:xfrm>
          <a:off x="0" y="0"/>
          <a:ext cx="0" cy="0"/>
          <a:chOff x="0" y="0"/>
          <a:chExt cx="0" cy="0"/>
        </a:xfrm>
      </p:grpSpPr>
      <p:sp>
        <p:nvSpPr>
          <p:cNvPr id="148" name="Google Shape;148;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0" name="Google Shape;150;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3766292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tsikollinen kuva" type="picTx">
  <p:cSld name="Otsikollinen kuva">
    <p:spTree>
      <p:nvGrpSpPr>
        <p:cNvPr id="1" name="Shape 154"/>
        <p:cNvGrpSpPr/>
        <p:nvPr/>
      </p:nvGrpSpPr>
      <p:grpSpPr>
        <a:xfrm>
          <a:off x="0" y="0"/>
          <a:ext cx="0" cy="0"/>
          <a:chOff x="0" y="0"/>
          <a:chExt cx="0" cy="0"/>
        </a:xfrm>
      </p:grpSpPr>
      <p:sp>
        <p:nvSpPr>
          <p:cNvPr id="155" name="Google Shape;155;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7" name="Google Shape;157;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8" name="Google Shape;15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3792598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tsikko ja pystysuora teksti" type="vertTx">
  <p:cSld name="Otsikko ja pystysuora teksti">
    <p:spTree>
      <p:nvGrpSpPr>
        <p:cNvPr id="1" name="Shape 161"/>
        <p:cNvGrpSpPr/>
        <p:nvPr/>
      </p:nvGrpSpPr>
      <p:grpSpPr>
        <a:xfrm>
          <a:off x="0" y="0"/>
          <a:ext cx="0" cy="0"/>
          <a:chOff x="0" y="0"/>
          <a:chExt cx="0" cy="0"/>
        </a:xfrm>
      </p:grpSpPr>
      <p:sp>
        <p:nvSpPr>
          <p:cNvPr id="162" name="Google Shape;16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799484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Pystysuora otsikko ja teksti">
    <p:spTree>
      <p:nvGrpSpPr>
        <p:cNvPr id="1" name="Shape 167"/>
        <p:cNvGrpSpPr/>
        <p:nvPr/>
      </p:nvGrpSpPr>
      <p:grpSpPr>
        <a:xfrm>
          <a:off x="0" y="0"/>
          <a:ext cx="0" cy="0"/>
          <a:chOff x="0" y="0"/>
          <a:chExt cx="0" cy="0"/>
        </a:xfrm>
      </p:grpSpPr>
      <p:sp>
        <p:nvSpPr>
          <p:cNvPr id="168" name="Google Shape;168;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69571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48"/>
        <p:cNvGrpSpPr/>
        <p:nvPr/>
      </p:nvGrpSpPr>
      <p:grpSpPr>
        <a:xfrm>
          <a:off x="0" y="0"/>
          <a:ext cx="0" cy="0"/>
          <a:chOff x="0" y="0"/>
          <a:chExt cx="0" cy="0"/>
        </a:xfrm>
      </p:grpSpPr>
      <p:sp>
        <p:nvSpPr>
          <p:cNvPr id="49" name="Google Shape;4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tekstillinen sisältö" type="objTx">
  <p:cSld name="OBJECT_WITH_CAPTION_TEXT">
    <p:spTree>
      <p:nvGrpSpPr>
        <p:cNvPr id="1" name="Shape 52"/>
        <p:cNvGrpSpPr/>
        <p:nvPr/>
      </p:nvGrpSpPr>
      <p:grpSpPr>
        <a:xfrm>
          <a:off x="0" y="0"/>
          <a:ext cx="0" cy="0"/>
          <a:chOff x="0" y="0"/>
          <a:chExt cx="0" cy="0"/>
        </a:xfrm>
      </p:grpSpPr>
      <p:sp>
        <p:nvSpPr>
          <p:cNvPr id="53" name="Google Shape;53;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tekstillinen kuva" type="picTx">
  <p:cSld name="PICTURE_WITH_CAPTION_TEXT">
    <p:spTree>
      <p:nvGrpSpPr>
        <p:cNvPr id="1" name="Shape 59"/>
        <p:cNvGrpSpPr/>
        <p:nvPr/>
      </p:nvGrpSpPr>
      <p:grpSpPr>
        <a:xfrm>
          <a:off x="0" y="0"/>
          <a:ext cx="0" cy="0"/>
          <a:chOff x="0" y="0"/>
          <a:chExt cx="0" cy="0"/>
        </a:xfrm>
      </p:grpSpPr>
      <p:sp>
        <p:nvSpPr>
          <p:cNvPr id="60" name="Google Shape;60;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9" name="Google Shape;8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0" name="Google Shape;9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1" name="Google Shape;9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938225879"/>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0" name="Google Shape;10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2712396271"/>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hyperlink" Target="https://www.viacharacter.org/survey/account/registe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pic>
        <p:nvPicPr>
          <p:cNvPr id="177" name="Google Shape;177;p1"/>
          <p:cNvPicPr preferRelativeResize="0"/>
          <p:nvPr/>
        </p:nvPicPr>
        <p:blipFill rotWithShape="1">
          <a:blip r:embed="rId3">
            <a:alphaModFix/>
          </a:blip>
          <a:srcRect t="7771" b="7771"/>
          <a:stretch/>
        </p:blipFill>
        <p:spPr>
          <a:xfrm>
            <a:off x="20" y="10"/>
            <a:ext cx="12191980" cy="6857991"/>
          </a:xfrm>
          <a:prstGeom prst="rect">
            <a:avLst/>
          </a:prstGeom>
          <a:noFill/>
          <a:ln>
            <a:noFill/>
          </a:ln>
        </p:spPr>
      </p:pic>
      <p:sp>
        <p:nvSpPr>
          <p:cNvPr id="178" name="Google Shape;178;p1"/>
          <p:cNvSpPr/>
          <p:nvPr/>
        </p:nvSpPr>
        <p:spPr>
          <a:xfrm>
            <a:off x="393308" y="4549726"/>
            <a:ext cx="11438700" cy="1844400"/>
          </a:xfrm>
          <a:prstGeom prst="rect">
            <a:avLst/>
          </a:prstGeom>
          <a:solidFill>
            <a:srgbClr val="404040">
              <a:alpha val="92156"/>
            </a:srgbClr>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9" name="Google Shape;179;p1"/>
          <p:cNvSpPr txBox="1">
            <a:spLocks noGrp="1"/>
          </p:cNvSpPr>
          <p:nvPr>
            <p:ph type="title"/>
          </p:nvPr>
        </p:nvSpPr>
        <p:spPr>
          <a:xfrm>
            <a:off x="542544" y="4754880"/>
            <a:ext cx="11137500" cy="9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fi-FI" sz="6000">
                <a:solidFill>
                  <a:schemeClr val="lt1"/>
                </a:solidFill>
              </a:rPr>
              <a:t>OP2 Oma tulevaisuuteni</a:t>
            </a:r>
            <a:endParaRPr/>
          </a:p>
        </p:txBody>
      </p:sp>
      <p:sp>
        <p:nvSpPr>
          <p:cNvPr id="180" name="Google Shape;180;p1"/>
          <p:cNvSpPr txBox="1">
            <a:spLocks noGrp="1"/>
          </p:cNvSpPr>
          <p:nvPr>
            <p:ph type="body" idx="1"/>
          </p:nvPr>
        </p:nvSpPr>
        <p:spPr>
          <a:xfrm>
            <a:off x="1524000" y="5815584"/>
            <a:ext cx="9144000" cy="42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200"/>
              <a:buNone/>
            </a:pPr>
            <a:r>
              <a:rPr lang="fi-FI" sz="1200">
                <a:solidFill>
                  <a:schemeClr val="lt1"/>
                </a:solidFill>
              </a:rPr>
              <a:t>Kaikki kuvat ovat CC0 –lisenssillä, ellei toisin mainita</a:t>
            </a:r>
            <a:endParaRPr/>
          </a:p>
        </p:txBody>
      </p:sp>
      <p:cxnSp>
        <p:nvCxnSpPr>
          <p:cNvPr id="181" name="Google Shape;181;p1"/>
          <p:cNvCxnSpPr/>
          <p:nvPr/>
        </p:nvCxnSpPr>
        <p:spPr>
          <a:xfrm>
            <a:off x="2209800" y="5742432"/>
            <a:ext cx="7772400" cy="0"/>
          </a:xfrm>
          <a:prstGeom prst="straightConnector1">
            <a:avLst/>
          </a:prstGeom>
          <a:noFill/>
          <a:ln w="22225" cap="flat" cmpd="sng">
            <a:solidFill>
              <a:srgbClr val="D9D9D9"/>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A7CB50-8FE3-A204-B573-A9AE84C55B03}"/>
              </a:ext>
            </a:extLst>
          </p:cNvPr>
          <p:cNvSpPr>
            <a:spLocks noGrp="1"/>
          </p:cNvSpPr>
          <p:nvPr>
            <p:ph type="title"/>
          </p:nvPr>
        </p:nvSpPr>
        <p:spPr/>
        <p:txBody>
          <a:bodyPr/>
          <a:lstStyle/>
          <a:p>
            <a:r>
              <a:rPr lang="fi-FI" b="1" dirty="0"/>
              <a:t>4. Merkityksellinen</a:t>
            </a:r>
            <a:endParaRPr lang="fi-FI" dirty="0"/>
          </a:p>
        </p:txBody>
      </p:sp>
      <p:sp>
        <p:nvSpPr>
          <p:cNvPr id="3" name="Tekstin paikkamerkki 2">
            <a:extLst>
              <a:ext uri="{FF2B5EF4-FFF2-40B4-BE49-F238E27FC236}">
                <a16:creationId xmlns:a16="http://schemas.microsoft.com/office/drawing/2014/main" id="{2C990CF1-4536-194E-261B-E0DF90243DC0}"/>
              </a:ext>
            </a:extLst>
          </p:cNvPr>
          <p:cNvSpPr>
            <a:spLocks noGrp="1"/>
          </p:cNvSpPr>
          <p:nvPr>
            <p:ph type="body" idx="1"/>
          </p:nvPr>
        </p:nvSpPr>
        <p:spPr/>
        <p:txBody>
          <a:bodyPr>
            <a:normAutofit fontScale="85000" lnSpcReduction="20000"/>
          </a:bodyPr>
          <a:lstStyle/>
          <a:p>
            <a:r>
              <a:rPr lang="fi-FI" dirty="0"/>
              <a:t>Tämän kriteerin avulla varmistutaan, että luomasi tavoitteet ovat itsellesi oikeasti tärkeitä. Merkityksellisyyden tärkeys nousee pinnalle varsinkin silloin, kun homma menee mönkään ja tekee mieli luovuttaa. Merkityksellisen tavoitteen puolesta on helpompi yrittää uudestaan myös epäonnistumisen jälkeen, kuin kivalta kuulostavan, mutta oikeasti aika yhdentekevän tavoitteen.</a:t>
            </a:r>
          </a:p>
          <a:p>
            <a:r>
              <a:rPr lang="fi-FI" dirty="0"/>
              <a:t>Merkityksellinen tavoite sanoo kyllä seuraaviin kysymyksiin:</a:t>
            </a:r>
          </a:p>
          <a:p>
            <a:pPr>
              <a:buFont typeface="Arial" panose="020B0604020202020204" pitchFamily="34" charset="0"/>
              <a:buChar char="•"/>
            </a:pPr>
            <a:r>
              <a:rPr lang="fi-FI" dirty="0"/>
              <a:t>Onko tavoite tavoiteltavan arvoinen?</a:t>
            </a:r>
          </a:p>
          <a:p>
            <a:pPr>
              <a:buFont typeface="Arial" panose="020B0604020202020204" pitchFamily="34" charset="0"/>
              <a:buChar char="•"/>
            </a:pPr>
            <a:r>
              <a:rPr lang="fi-FI" dirty="0"/>
              <a:t>Onko tämä oikea aika tavoitteelle?</a:t>
            </a:r>
          </a:p>
          <a:p>
            <a:pPr>
              <a:buFont typeface="Arial" panose="020B0604020202020204" pitchFamily="34" charset="0"/>
              <a:buChar char="•"/>
            </a:pPr>
            <a:r>
              <a:rPr lang="fi-FI" dirty="0"/>
              <a:t>Onko minulla resursseja täyttää tätä tavoitetta?</a:t>
            </a:r>
          </a:p>
          <a:p>
            <a:r>
              <a:rPr lang="fi-FI" dirty="0"/>
              <a:t>Esimerkiksi jos yrität tänä vuonna panostaa matematiikan opiskeluun, mutta olet aina vihannut matikkaa, asetelma on ongelmallinen. Silloin olisi tärkeää, että pystyt vakuuttamaan itsesi matematiikan hyvän arvosanan olevan tärkeää.</a:t>
            </a:r>
          </a:p>
          <a:p>
            <a:endParaRPr lang="fi-FI" dirty="0"/>
          </a:p>
        </p:txBody>
      </p:sp>
    </p:spTree>
    <p:extLst>
      <p:ext uri="{BB962C8B-B14F-4D97-AF65-F5344CB8AC3E}">
        <p14:creationId xmlns:p14="http://schemas.microsoft.com/office/powerpoint/2010/main" val="253002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618598-CF45-A4E8-83C6-09E2D9EA917D}"/>
              </a:ext>
            </a:extLst>
          </p:cNvPr>
          <p:cNvSpPr>
            <a:spLocks noGrp="1"/>
          </p:cNvSpPr>
          <p:nvPr>
            <p:ph type="title"/>
          </p:nvPr>
        </p:nvSpPr>
        <p:spPr/>
        <p:txBody>
          <a:bodyPr/>
          <a:lstStyle/>
          <a:p>
            <a:r>
              <a:rPr lang="fi-FI" b="1" dirty="0"/>
              <a:t>5. Ajallinen</a:t>
            </a:r>
            <a:endParaRPr lang="fi-FI" dirty="0"/>
          </a:p>
        </p:txBody>
      </p:sp>
      <p:sp>
        <p:nvSpPr>
          <p:cNvPr id="3" name="Tekstin paikkamerkki 2">
            <a:extLst>
              <a:ext uri="{FF2B5EF4-FFF2-40B4-BE49-F238E27FC236}">
                <a16:creationId xmlns:a16="http://schemas.microsoft.com/office/drawing/2014/main" id="{84ACF60B-C4BE-EC5D-0001-D12109BD07F7}"/>
              </a:ext>
            </a:extLst>
          </p:cNvPr>
          <p:cNvSpPr>
            <a:spLocks noGrp="1"/>
          </p:cNvSpPr>
          <p:nvPr>
            <p:ph type="body" idx="1"/>
          </p:nvPr>
        </p:nvSpPr>
        <p:spPr/>
        <p:txBody>
          <a:bodyPr>
            <a:normAutofit fontScale="77500" lnSpcReduction="20000"/>
          </a:bodyPr>
          <a:lstStyle/>
          <a:p>
            <a:r>
              <a:rPr lang="fi-FI" dirty="0"/>
              <a:t>Kaikki opiskelijat tietävät, että deadlinen lähestyessä asioita saakin ihan eri tavalla aikaiseksi kuin yleensä. Tämän vuoksi myös tavoitteeseen tulisi ottaa mukaan ajallinen komponentti.</a:t>
            </a:r>
          </a:p>
          <a:p>
            <a:r>
              <a:rPr lang="fi-FI" dirty="0"/>
              <a:t>Ajallinen tavoite vastaa seuraavanlaisiin kysymyksiin:</a:t>
            </a:r>
          </a:p>
          <a:p>
            <a:pPr>
              <a:buFont typeface="Arial" panose="020B0604020202020204" pitchFamily="34" charset="0"/>
              <a:buChar char="•"/>
            </a:pPr>
            <a:r>
              <a:rPr lang="fi-FI" dirty="0"/>
              <a:t>Milloin?</a:t>
            </a:r>
          </a:p>
          <a:p>
            <a:pPr>
              <a:buFont typeface="Arial" panose="020B0604020202020204" pitchFamily="34" charset="0"/>
              <a:buChar char="•"/>
            </a:pPr>
            <a:r>
              <a:rPr lang="fi-FI" dirty="0"/>
              <a:t>Missä tilanteessa olen tavoitteeni kanssa puolen vuoden päästä?</a:t>
            </a:r>
          </a:p>
          <a:p>
            <a:pPr>
              <a:buFont typeface="Arial" panose="020B0604020202020204" pitchFamily="34" charset="0"/>
              <a:buChar char="•"/>
            </a:pPr>
            <a:r>
              <a:rPr lang="fi-FI" dirty="0"/>
              <a:t>Entä kuuden viikon päästä?</a:t>
            </a:r>
          </a:p>
          <a:p>
            <a:pPr>
              <a:buFont typeface="Arial" panose="020B0604020202020204" pitchFamily="34" charset="0"/>
              <a:buChar char="•"/>
            </a:pPr>
            <a:r>
              <a:rPr lang="fi-FI" dirty="0"/>
              <a:t>Mitä voin tehdä jo tänään?</a:t>
            </a:r>
          </a:p>
          <a:p>
            <a:r>
              <a:rPr lang="fi-FI" dirty="0"/>
              <a:t>Esimerkiksi jos haluat nostaa arvosanojasi, arvioi, kuinka paljon enemmän opiskelua tarvitset päämäärän täyttämiseksi. Sitten aikatauluta tuo lisätyö mukaan arkeesi, esim. joka päivälle määrittelet jonkin aiheen, jonka haluat kerrata perus opiskelujen lisäksi.</a:t>
            </a:r>
          </a:p>
          <a:p>
            <a:pPr marL="114300" indent="0">
              <a:buNone/>
            </a:pPr>
            <a:endParaRPr lang="fi-FI" dirty="0"/>
          </a:p>
          <a:p>
            <a:pPr marL="114300" indent="0">
              <a:buNone/>
            </a:pPr>
            <a:r>
              <a:rPr lang="fi-FI"/>
              <a:t>                     https://opiskelukoulu.fi/tavoitteiden-asettaminen/</a:t>
            </a:r>
            <a:endParaRPr lang="fi-FI" dirty="0"/>
          </a:p>
          <a:p>
            <a:endParaRPr lang="fi-FI" dirty="0"/>
          </a:p>
        </p:txBody>
      </p:sp>
    </p:spTree>
    <p:extLst>
      <p:ext uri="{BB962C8B-B14F-4D97-AF65-F5344CB8AC3E}">
        <p14:creationId xmlns:p14="http://schemas.microsoft.com/office/powerpoint/2010/main" val="66657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d21dffff65_1_99"/>
          <p:cNvSpPr>
            <a:spLocks noGrp="1"/>
          </p:cNvSpPr>
          <p:nvPr>
            <p:ph type="pic" idx="2"/>
          </p:nvPr>
        </p:nvSpPr>
        <p:spPr>
          <a:xfrm>
            <a:off x="6096000" y="0"/>
            <a:ext cx="6096000" cy="6858000"/>
          </a:xfrm>
          <a:prstGeom prst="rect">
            <a:avLst/>
          </a:prstGeom>
          <a:noFill/>
          <a:ln>
            <a:noFill/>
          </a:ln>
        </p:spPr>
        <p:txBody>
          <a:bodyPr spcFirstLastPara="1" wrap="square" lIns="45725" tIns="22850" rIns="45725" bIns="22850" anchor="ctr" anchorCtr="0">
            <a:noAutofit/>
          </a:bodyPr>
          <a:lstStyle/>
          <a:p>
            <a:pPr marL="0" lvl="0" indent="0" algn="ctr" rtl="0">
              <a:spcBef>
                <a:spcPts val="0"/>
              </a:spcBef>
              <a:spcAft>
                <a:spcPts val="0"/>
              </a:spcAft>
              <a:buNone/>
            </a:pPr>
            <a:endParaRPr/>
          </a:p>
        </p:txBody>
      </p:sp>
      <p:pic>
        <p:nvPicPr>
          <p:cNvPr id="220" name="Google Shape;220;gd21dffff65_1_99" descr="Kuva, joka sisältää kohteen sisä, värikäs, sininen&#10;&#10;Kuvaus luotu automaattisesti"/>
          <p:cNvPicPr preferRelativeResize="0">
            <a:picLocks noGrp="1"/>
          </p:cNvPicPr>
          <p:nvPr>
            <p:ph type="body" idx="3"/>
          </p:nvPr>
        </p:nvPicPr>
        <p:blipFill rotWithShape="1">
          <a:blip r:embed="rId3">
            <a:alphaModFix/>
          </a:blip>
          <a:srcRect l="7277" r="23345"/>
          <a:stretch/>
        </p:blipFill>
        <p:spPr>
          <a:xfrm>
            <a:off x="5010386" y="10"/>
            <a:ext cx="7181700" cy="6858000"/>
          </a:xfrm>
          <a:prstGeom prst="rect">
            <a:avLst/>
          </a:prstGeom>
          <a:noFill/>
          <a:ln>
            <a:noFill/>
          </a:ln>
        </p:spPr>
      </p:pic>
      <p:sp>
        <p:nvSpPr>
          <p:cNvPr id="221" name="Google Shape;221;gd21dffff65_1_99"/>
          <p:cNvSpPr txBox="1">
            <a:spLocks noGrp="1"/>
          </p:cNvSpPr>
          <p:nvPr>
            <p:ph type="body" idx="1"/>
          </p:nvPr>
        </p:nvSpPr>
        <p:spPr>
          <a:xfrm>
            <a:off x="592275" y="2618500"/>
            <a:ext cx="4045500" cy="3486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F3864"/>
              </a:buClr>
              <a:buSzPts val="3200"/>
              <a:buNone/>
            </a:pPr>
            <a:r>
              <a:rPr lang="fi-FI" sz="3200" b="0" i="1">
                <a:solidFill>
                  <a:srgbClr val="1F3864"/>
                </a:solidFill>
                <a:latin typeface="Calibri"/>
                <a:ea typeface="Calibri"/>
                <a:cs typeface="Calibri"/>
                <a:sym typeface="Calibri"/>
              </a:rPr>
              <a:t>Tulevaisuus ei ole jokin paikka, johon olemme menossa, vaan paikka, jonka me luomme. Polkuja tulevaisuuteen ei löydetä, vaan ne tehdään. </a:t>
            </a:r>
            <a:endParaRPr sz="3200" b="0" i="1">
              <a:solidFill>
                <a:srgbClr val="1F3864"/>
              </a:solidFill>
              <a:latin typeface="Calibri"/>
              <a:ea typeface="Calibri"/>
              <a:cs typeface="Calibri"/>
              <a:sym typeface="Calibri"/>
            </a:endParaRPr>
          </a:p>
          <a:p>
            <a:pPr marL="0" lvl="0" indent="0" algn="l" rtl="0">
              <a:lnSpc>
                <a:spcPct val="90000"/>
              </a:lnSpc>
              <a:spcBef>
                <a:spcPts val="1000"/>
              </a:spcBef>
              <a:spcAft>
                <a:spcPts val="0"/>
              </a:spcAft>
              <a:buClr>
                <a:srgbClr val="1F3864"/>
              </a:buClr>
              <a:buSzPts val="2800"/>
              <a:buNone/>
            </a:pPr>
            <a:r>
              <a:rPr lang="fi-FI" sz="2300" b="0">
                <a:solidFill>
                  <a:srgbClr val="1F3864"/>
                </a:solidFill>
                <a:latin typeface="Calibri"/>
                <a:ea typeface="Calibri"/>
                <a:cs typeface="Calibri"/>
                <a:sym typeface="Calibri"/>
              </a:rPr>
              <a:t>John Schaar</a:t>
            </a:r>
            <a:endParaRPr sz="2300" b="0">
              <a:solidFill>
                <a:srgbClr val="1F3864"/>
              </a:solidFill>
              <a:latin typeface="Calibri"/>
              <a:ea typeface="Calibri"/>
              <a:cs typeface="Calibri"/>
              <a:sym typeface="Calibri"/>
            </a:endParaRPr>
          </a:p>
          <a:p>
            <a:pPr marL="228600" lvl="0" indent="-64135"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0"/>
        <p:cNvGrpSpPr/>
        <p:nvPr/>
      </p:nvGrpSpPr>
      <p:grpSpPr>
        <a:xfrm>
          <a:off x="0" y="0"/>
          <a:ext cx="0" cy="0"/>
          <a:chOff x="0" y="0"/>
          <a:chExt cx="0" cy="0"/>
        </a:xfrm>
      </p:grpSpPr>
      <p:sp>
        <p:nvSpPr>
          <p:cNvPr id="251" name="Google Shape;251;p9"/>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2" name="Google Shape;252;p9" descr="Kuva, joka sisältää kohteen henkilö, sisä, urheilu&#10;&#10;Kuvaus luotu automaattisesti"/>
          <p:cNvPicPr preferRelativeResize="0"/>
          <p:nvPr/>
        </p:nvPicPr>
        <p:blipFill rotWithShape="1">
          <a:blip r:embed="rId3">
            <a:alphaModFix amt="50000"/>
          </a:blip>
          <a:srcRect t="15730"/>
          <a:stretch/>
        </p:blipFill>
        <p:spPr>
          <a:xfrm>
            <a:off x="-1" y="10"/>
            <a:ext cx="12192001" cy="6857990"/>
          </a:xfrm>
          <a:prstGeom prst="rect">
            <a:avLst/>
          </a:prstGeom>
          <a:noFill/>
          <a:ln>
            <a:noFill/>
          </a:ln>
        </p:spPr>
      </p:pic>
      <p:sp>
        <p:nvSpPr>
          <p:cNvPr id="253" name="Google Shape;253;p9"/>
          <p:cNvSpPr txBox="1">
            <a:spLocks noGrp="1"/>
          </p:cNvSpPr>
          <p:nvPr>
            <p:ph type="title"/>
          </p:nvPr>
        </p:nvSpPr>
        <p:spPr>
          <a:xfrm>
            <a:off x="1524000" y="1122362"/>
            <a:ext cx="9144000" cy="29005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fi-FI" sz="6000">
                <a:solidFill>
                  <a:srgbClr val="FFFFFF"/>
                </a:solidFill>
              </a:rPr>
              <a:t>Kiinnostus, vahvuudet, arvot ja sisäinen motivaatio</a:t>
            </a:r>
            <a:endParaRPr sz="6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4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gd21dffff65_3_9"/>
          <p:cNvPicPr preferRelativeResize="0">
            <a:picLocks noGrp="1"/>
          </p:cNvPicPr>
          <p:nvPr>
            <p:ph type="body" idx="4294967295"/>
          </p:nvPr>
        </p:nvPicPr>
        <p:blipFill rotWithShape="1">
          <a:blip r:embed="rId3">
            <a:alphaModFix/>
          </a:blip>
          <a:srcRect l="6306" r="48743"/>
          <a:stretch/>
        </p:blipFill>
        <p:spPr>
          <a:xfrm>
            <a:off x="20" y="10"/>
            <a:ext cx="4635600" cy="6858000"/>
          </a:xfrm>
          <a:prstGeom prst="rect">
            <a:avLst/>
          </a:prstGeom>
          <a:noFill/>
          <a:ln>
            <a:noFill/>
          </a:ln>
        </p:spPr>
      </p:pic>
      <p:sp>
        <p:nvSpPr>
          <p:cNvPr id="260" name="Google Shape;260;gd21dffff65_3_9"/>
          <p:cNvSpPr txBox="1">
            <a:spLocks noGrp="1"/>
          </p:cNvSpPr>
          <p:nvPr>
            <p:ph type="title" idx="4294967295"/>
          </p:nvPr>
        </p:nvSpPr>
        <p:spPr>
          <a:xfrm>
            <a:off x="4965430" y="629268"/>
            <a:ext cx="6586500" cy="128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fi-FI"/>
              <a:t>Pohdinta</a:t>
            </a:r>
            <a:endParaRPr/>
          </a:p>
        </p:txBody>
      </p:sp>
      <p:cxnSp>
        <p:nvCxnSpPr>
          <p:cNvPr id="261" name="Google Shape;261;gd21dffff65_3_9"/>
          <p:cNvCxnSpPr/>
          <p:nvPr/>
        </p:nvCxnSpPr>
        <p:spPr>
          <a:xfrm>
            <a:off x="5080934" y="2115117"/>
            <a:ext cx="6309300" cy="0"/>
          </a:xfrm>
          <a:prstGeom prst="straightConnector1">
            <a:avLst/>
          </a:prstGeom>
          <a:noFill/>
          <a:ln w="19050" cap="flat" cmpd="sng">
            <a:solidFill>
              <a:srgbClr val="FC21C2"/>
            </a:solidFill>
            <a:prstDash val="solid"/>
            <a:miter lim="800000"/>
            <a:headEnd type="none" w="sm" len="sm"/>
            <a:tailEnd type="none" w="sm" len="sm"/>
          </a:ln>
        </p:spPr>
      </p:cxnSp>
      <p:sp>
        <p:nvSpPr>
          <p:cNvPr id="262" name="Google Shape;262;gd21dffff65_3_9"/>
          <p:cNvSpPr txBox="1">
            <a:spLocks noGrp="1"/>
          </p:cNvSpPr>
          <p:nvPr>
            <p:ph type="body" idx="4294967295"/>
          </p:nvPr>
        </p:nvSpPr>
        <p:spPr>
          <a:xfrm>
            <a:off x="4965431" y="2438400"/>
            <a:ext cx="6586500" cy="3785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i-FI"/>
              <a:t>Itsetuntemus</a:t>
            </a:r>
            <a:endParaRPr/>
          </a:p>
          <a:p>
            <a:pPr marL="685800" lvl="1" indent="-228600" algn="l" rtl="0">
              <a:lnSpc>
                <a:spcPct val="90000"/>
              </a:lnSpc>
              <a:spcBef>
                <a:spcPts val="500"/>
              </a:spcBef>
              <a:spcAft>
                <a:spcPts val="0"/>
              </a:spcAft>
              <a:buClr>
                <a:schemeClr val="dk1"/>
              </a:buClr>
              <a:buSzPts val="2400"/>
              <a:buChar char="•"/>
            </a:pPr>
            <a:r>
              <a:rPr lang="fi-FI"/>
              <a:t>Mitkä ovat vahvuutesi? Missä olet hyvä?</a:t>
            </a:r>
            <a:endParaRPr/>
          </a:p>
          <a:p>
            <a:pPr marL="685800" lvl="1" indent="-228600" algn="l" rtl="0">
              <a:lnSpc>
                <a:spcPct val="90000"/>
              </a:lnSpc>
              <a:spcBef>
                <a:spcPts val="500"/>
              </a:spcBef>
              <a:spcAft>
                <a:spcPts val="0"/>
              </a:spcAft>
              <a:buClr>
                <a:schemeClr val="dk1"/>
              </a:buClr>
              <a:buSzPts val="2400"/>
              <a:buChar char="•"/>
            </a:pPr>
            <a:r>
              <a:rPr lang="fi-FI"/>
              <a:t>Mitkä ovat kiinnostuksenkohteitasi? </a:t>
            </a:r>
            <a:endParaRPr/>
          </a:p>
          <a:p>
            <a:pPr marL="685800" lvl="1" indent="-228600" algn="l" rtl="0">
              <a:lnSpc>
                <a:spcPct val="90000"/>
              </a:lnSpc>
              <a:spcBef>
                <a:spcPts val="500"/>
              </a:spcBef>
              <a:spcAft>
                <a:spcPts val="0"/>
              </a:spcAft>
              <a:buClr>
                <a:schemeClr val="dk1"/>
              </a:buClr>
              <a:buSzPts val="2400"/>
              <a:buChar char="•"/>
            </a:pPr>
            <a:r>
              <a:rPr lang="fi-FI"/>
              <a:t>Mitkä ovat sinun arvosi?</a:t>
            </a:r>
            <a:endParaRPr/>
          </a:p>
          <a:p>
            <a:pPr marL="685800" lvl="1" indent="-228600" algn="l" rtl="0">
              <a:lnSpc>
                <a:spcPct val="90000"/>
              </a:lnSpc>
              <a:spcBef>
                <a:spcPts val="500"/>
              </a:spcBef>
              <a:spcAft>
                <a:spcPts val="0"/>
              </a:spcAft>
              <a:buClr>
                <a:schemeClr val="dk1"/>
              </a:buClr>
              <a:buSzPts val="2400"/>
              <a:buChar char="•"/>
            </a:pPr>
            <a:r>
              <a:rPr lang="fi-FI"/>
              <a:t>Mistä motivoidut? </a:t>
            </a:r>
            <a:endParaRPr/>
          </a:p>
          <a:p>
            <a:pPr marL="685800" lvl="1" indent="-228600" algn="l" rtl="0">
              <a:lnSpc>
                <a:spcPct val="90000"/>
              </a:lnSpc>
              <a:spcBef>
                <a:spcPts val="500"/>
              </a:spcBef>
              <a:spcAft>
                <a:spcPts val="0"/>
              </a:spcAft>
              <a:buClr>
                <a:schemeClr val="dk1"/>
              </a:buClr>
              <a:buSzPts val="2400"/>
              <a:buChar char="•"/>
            </a:pPr>
            <a:r>
              <a:rPr lang="fi-FI"/>
              <a:t>Millaisesta tekemisestä nautit?</a:t>
            </a:r>
            <a:endParaRPr/>
          </a:p>
          <a:p>
            <a:pPr marL="685800" lvl="1" indent="-228600" algn="l" rtl="0">
              <a:lnSpc>
                <a:spcPct val="90000"/>
              </a:lnSpc>
              <a:spcBef>
                <a:spcPts val="500"/>
              </a:spcBef>
              <a:spcAft>
                <a:spcPts val="0"/>
              </a:spcAft>
              <a:buClr>
                <a:schemeClr val="dk1"/>
              </a:buClr>
              <a:buSzPts val="2400"/>
              <a:buChar char="•"/>
            </a:pPr>
            <a:r>
              <a:rPr lang="fi-FI"/>
              <a:t>Mihin haluaisit vaikuttaa? </a:t>
            </a:r>
            <a:endParaRPr/>
          </a:p>
          <a:p>
            <a:pPr marL="228600" lvl="0" indent="-50800" algn="l" rtl="0">
              <a:lnSpc>
                <a:spcPct val="90000"/>
              </a:lnSpc>
              <a:spcBef>
                <a:spcPts val="1000"/>
              </a:spcBef>
              <a:spcAft>
                <a:spcPts val="0"/>
              </a:spcAft>
              <a:buClr>
                <a:schemeClr val="dk1"/>
              </a:buClr>
              <a:buSzPts val="2800"/>
              <a:buNone/>
            </a:pPr>
            <a:endParaRPr/>
          </a:p>
          <a:p>
            <a:pPr marL="228600" lvl="0" indent="-10160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d21dffff65_3_17"/>
          <p:cNvSpPr>
            <a:spLocks noGrp="1"/>
          </p:cNvSpPr>
          <p:nvPr>
            <p:ph type="pic" idx="2"/>
          </p:nvPr>
        </p:nvSpPr>
        <p:spPr>
          <a:xfrm>
            <a:off x="6096000" y="0"/>
            <a:ext cx="6096000" cy="6858000"/>
          </a:xfrm>
          <a:prstGeom prst="rect">
            <a:avLst/>
          </a:prstGeom>
        </p:spPr>
        <p:txBody>
          <a:bodyPr spcFirstLastPara="1" wrap="square" lIns="45725" tIns="22850" rIns="45725" bIns="22850" anchor="ctr" anchorCtr="0">
            <a:noAutofit/>
          </a:bodyPr>
          <a:lstStyle/>
          <a:p>
            <a:pPr marL="0" lvl="0" indent="0" algn="ctr" rtl="0">
              <a:spcBef>
                <a:spcPts val="0"/>
              </a:spcBef>
              <a:spcAft>
                <a:spcPts val="0"/>
              </a:spcAft>
              <a:buNone/>
            </a:pPr>
            <a:endParaRPr/>
          </a:p>
        </p:txBody>
      </p:sp>
      <p:pic>
        <p:nvPicPr>
          <p:cNvPr id="269" name="Google Shape;269;gd21dffff65_3_17" descr="Kuva, joka sisältää kohteen ulkokäyttöön tarkoitettu esine, ilotulitus&#10;&#10;Kuvaus luotu automaattisesti"/>
          <p:cNvPicPr preferRelativeResize="0">
            <a:picLocks noGrp="1"/>
          </p:cNvPicPr>
          <p:nvPr>
            <p:ph type="body" idx="3"/>
          </p:nvPr>
        </p:nvPicPr>
        <p:blipFill rotWithShape="1">
          <a:blip r:embed="rId3">
            <a:alphaModFix/>
          </a:blip>
          <a:srcRect l="3268" r="17410"/>
          <a:stretch/>
        </p:blipFill>
        <p:spPr>
          <a:xfrm>
            <a:off x="5010386" y="10"/>
            <a:ext cx="7181700" cy="6858000"/>
          </a:xfrm>
          <a:prstGeom prst="rect">
            <a:avLst/>
          </a:prstGeom>
          <a:noFill/>
          <a:ln>
            <a:noFill/>
          </a:ln>
        </p:spPr>
      </p:pic>
      <p:sp>
        <p:nvSpPr>
          <p:cNvPr id="270" name="Google Shape;270;gd21dffff65_3_17"/>
          <p:cNvSpPr txBox="1">
            <a:spLocks noGrp="1"/>
          </p:cNvSpPr>
          <p:nvPr>
            <p:ph type="body" idx="1"/>
          </p:nvPr>
        </p:nvSpPr>
        <p:spPr>
          <a:xfrm>
            <a:off x="838200" y="2431474"/>
            <a:ext cx="3799500" cy="3673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F3864"/>
              </a:buClr>
              <a:buSzPts val="3200"/>
              <a:buNone/>
            </a:pPr>
            <a:r>
              <a:rPr lang="fi-FI" sz="3200" b="0" i="1">
                <a:solidFill>
                  <a:srgbClr val="1F3864"/>
                </a:solidFill>
                <a:latin typeface="Calibri"/>
                <a:ea typeface="Calibri"/>
                <a:cs typeface="Calibri"/>
                <a:sym typeface="Calibri"/>
              </a:rPr>
              <a:t>Ihmisiä, jotka paahtavat täysillä ja joilla on sisäinen hehku päällä, on paljon. Harmi, että he ovat valtaosin alle 7-vuotiaita.</a:t>
            </a:r>
            <a:endParaRPr sz="3200" b="0" i="1">
              <a:solidFill>
                <a:srgbClr val="1F3864"/>
              </a:solidFill>
              <a:latin typeface="Calibri"/>
              <a:ea typeface="Calibri"/>
              <a:cs typeface="Calibri"/>
              <a:sym typeface="Calibri"/>
            </a:endParaRPr>
          </a:p>
          <a:p>
            <a:pPr marL="0" lvl="0" indent="0" algn="l" rtl="0">
              <a:lnSpc>
                <a:spcPct val="90000"/>
              </a:lnSpc>
              <a:spcBef>
                <a:spcPts val="1000"/>
              </a:spcBef>
              <a:spcAft>
                <a:spcPts val="0"/>
              </a:spcAft>
              <a:buClr>
                <a:srgbClr val="1F3864"/>
              </a:buClr>
              <a:buSzPts val="2800"/>
              <a:buNone/>
            </a:pPr>
            <a:r>
              <a:rPr lang="fi-FI" sz="2400" b="0" i="1">
                <a:solidFill>
                  <a:srgbClr val="1F3864"/>
                </a:solidFill>
                <a:latin typeface="Calibri"/>
                <a:ea typeface="Calibri"/>
                <a:cs typeface="Calibri"/>
                <a:sym typeface="Calibri"/>
              </a:rPr>
              <a:t>Esa Saarinen, filosofi</a:t>
            </a:r>
            <a:endParaRPr sz="2400" b="0" i="1">
              <a:solidFill>
                <a:srgbClr val="1F3864"/>
              </a:solidFill>
              <a:latin typeface="Calibri"/>
              <a:ea typeface="Calibri"/>
              <a:cs typeface="Calibri"/>
              <a:sym typeface="Calibri"/>
            </a:endParaRPr>
          </a:p>
          <a:p>
            <a:pPr marL="228600" lvl="0" indent="-64135" algn="l" rtl="0">
              <a:lnSpc>
                <a:spcPct val="90000"/>
              </a:lnSpc>
              <a:spcBef>
                <a:spcPts val="1000"/>
              </a:spcBef>
              <a:spcAft>
                <a:spcPts val="0"/>
              </a:spcAft>
              <a:buClr>
                <a:schemeClr val="dk1"/>
              </a:buClr>
              <a:buSzPts val="2800"/>
              <a:buNone/>
            </a:pPr>
            <a:endParaRPr>
              <a:solidFill>
                <a:srgbClr val="1F386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gcc7877349e_0_0"/>
          <p:cNvSpPr/>
          <p:nvPr/>
        </p:nvSpPr>
        <p:spPr>
          <a:xfrm>
            <a:off x="1499"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6" name="Google Shape;276;gcc7877349e_0_0"/>
          <p:cNvSpPr txBox="1">
            <a:spLocks noGrp="1"/>
          </p:cNvSpPr>
          <p:nvPr>
            <p:ph type="title"/>
          </p:nvPr>
        </p:nvSpPr>
        <p:spPr>
          <a:xfrm>
            <a:off x="648929" y="993615"/>
            <a:ext cx="5181600" cy="16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fi-FI" sz="4000"/>
              <a:t>Itsetuntemus suunnannäyttäjänä</a:t>
            </a:r>
            <a:endParaRPr sz="4000"/>
          </a:p>
        </p:txBody>
      </p:sp>
      <p:sp>
        <p:nvSpPr>
          <p:cNvPr id="277" name="Google Shape;277;gcc7877349e_0_0"/>
          <p:cNvSpPr txBox="1">
            <a:spLocks noGrp="1"/>
          </p:cNvSpPr>
          <p:nvPr>
            <p:ph type="body" idx="1"/>
          </p:nvPr>
        </p:nvSpPr>
        <p:spPr>
          <a:xfrm>
            <a:off x="648930" y="2406650"/>
            <a:ext cx="5181600" cy="37224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1000"/>
              </a:spcBef>
              <a:spcAft>
                <a:spcPts val="0"/>
              </a:spcAft>
              <a:buClr>
                <a:schemeClr val="dk1"/>
              </a:buClr>
              <a:buSzPts val="1900"/>
              <a:buNone/>
            </a:pPr>
            <a:endParaRPr/>
          </a:p>
          <a:p>
            <a:pPr marL="228600" lvl="0" indent="-228600" algn="l" rtl="0">
              <a:spcBef>
                <a:spcPts val="1000"/>
              </a:spcBef>
              <a:spcAft>
                <a:spcPts val="0"/>
              </a:spcAft>
              <a:buSzPts val="1800"/>
              <a:buChar char="•"/>
            </a:pPr>
            <a:r>
              <a:rPr lang="fi-FI"/>
              <a:t>Ilman hyvää itsetuntemusta on vaarana, että valintoihin "ajaudutaan".</a:t>
            </a:r>
            <a:endParaRPr/>
          </a:p>
          <a:p>
            <a:pPr marL="228600" lvl="0" indent="-228600" algn="l" rtl="0">
              <a:spcBef>
                <a:spcPts val="1000"/>
              </a:spcBef>
              <a:spcAft>
                <a:spcPts val="0"/>
              </a:spcAft>
              <a:buSzPts val="1800"/>
              <a:buChar char="•"/>
            </a:pPr>
            <a:r>
              <a:rPr lang="fi-FI"/>
              <a:t>Kiinnostuksenkohteiden, vahvuuksien, arvojen ja sisäisen motivaation tarkastelu luo kestävän pohjan omille elämänvalinnoille</a:t>
            </a:r>
            <a:endParaRPr/>
          </a:p>
          <a:p>
            <a:pPr marL="228600" lvl="0" indent="-107950" algn="l" rtl="0">
              <a:lnSpc>
                <a:spcPct val="90000"/>
              </a:lnSpc>
              <a:spcBef>
                <a:spcPts val="1000"/>
              </a:spcBef>
              <a:spcAft>
                <a:spcPts val="0"/>
              </a:spcAft>
              <a:buClr>
                <a:schemeClr val="dk1"/>
              </a:buClr>
              <a:buSzPts val="1900"/>
              <a:buNone/>
            </a:pPr>
            <a:endParaRPr sz="1900"/>
          </a:p>
        </p:txBody>
      </p:sp>
      <p:pic>
        <p:nvPicPr>
          <p:cNvPr id="278" name="Google Shape;278;gcc7877349e_0_0"/>
          <p:cNvPicPr preferRelativeResize="0">
            <a:picLocks noGrp="1"/>
          </p:cNvPicPr>
          <p:nvPr>
            <p:ph type="body" idx="2"/>
          </p:nvPr>
        </p:nvPicPr>
        <p:blipFill rotWithShape="1">
          <a:blip r:embed="rId3">
            <a:alphaModFix/>
          </a:blip>
          <a:srcRect l="-26852" t="622" r="-26852" b="622"/>
          <a:stretch/>
        </p:blipFill>
        <p:spPr>
          <a:xfrm>
            <a:off x="6189305" y="10"/>
            <a:ext cx="6002700" cy="6858000"/>
          </a:xfrm>
          <a:prstGeom prst="rect">
            <a:avLst/>
          </a:prstGeom>
          <a:noFill/>
          <a:ln>
            <a:noFill/>
          </a:ln>
        </p:spPr>
      </p:pic>
      <p:pic>
        <p:nvPicPr>
          <p:cNvPr id="279" name="Google Shape;279;gcc7877349e_0_0"/>
          <p:cNvPicPr preferRelativeResize="0"/>
          <p:nvPr/>
        </p:nvPicPr>
        <p:blipFill>
          <a:blip r:embed="rId4">
            <a:alphaModFix/>
          </a:blip>
          <a:stretch>
            <a:fillRect/>
          </a:stretch>
        </p:blipFill>
        <p:spPr>
          <a:xfrm>
            <a:off x="238100" y="6404825"/>
            <a:ext cx="903775" cy="272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d9e4066717_0_0"/>
          <p:cNvSpPr/>
          <p:nvPr/>
        </p:nvSpPr>
        <p:spPr>
          <a:xfrm>
            <a:off x="1499"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8" name="Google Shape;268;gd9e4066717_0_0"/>
          <p:cNvSpPr txBox="1">
            <a:spLocks noGrp="1"/>
          </p:cNvSpPr>
          <p:nvPr>
            <p:ph type="title"/>
          </p:nvPr>
        </p:nvSpPr>
        <p:spPr>
          <a:xfrm>
            <a:off x="648925" y="712125"/>
            <a:ext cx="5181600" cy="107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fi-FI"/>
              <a:t>Erilaisia vahvuuksia</a:t>
            </a:r>
            <a:endParaRPr/>
          </a:p>
        </p:txBody>
      </p:sp>
      <p:sp>
        <p:nvSpPr>
          <p:cNvPr id="269" name="Google Shape;269;gd9e4066717_0_0"/>
          <p:cNvSpPr txBox="1">
            <a:spLocks noGrp="1"/>
          </p:cNvSpPr>
          <p:nvPr>
            <p:ph type="body" idx="1"/>
          </p:nvPr>
        </p:nvSpPr>
        <p:spPr>
          <a:xfrm>
            <a:off x="648925" y="1870375"/>
            <a:ext cx="5181600" cy="44538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fi-FI"/>
              <a:t>Jokaisella ihmisellä on omat yksilölliset vahvuutensa. Ne voivat koostua monista asioista:</a:t>
            </a:r>
            <a:endParaRPr/>
          </a:p>
          <a:p>
            <a:pPr marL="914400" lvl="1" indent="-342900" algn="l" rtl="0">
              <a:lnSpc>
                <a:spcPct val="100000"/>
              </a:lnSpc>
              <a:spcBef>
                <a:spcPts val="0"/>
              </a:spcBef>
              <a:spcAft>
                <a:spcPts val="0"/>
              </a:spcAft>
              <a:buSzPts val="1800"/>
              <a:buChar char="•"/>
            </a:pPr>
            <a:r>
              <a:rPr lang="fi-FI"/>
              <a:t>luonteenvahvuuksista</a:t>
            </a:r>
            <a:endParaRPr/>
          </a:p>
          <a:p>
            <a:pPr marL="914400" lvl="1" indent="-342900" algn="l" rtl="0">
              <a:lnSpc>
                <a:spcPct val="100000"/>
              </a:lnSpc>
              <a:spcBef>
                <a:spcPts val="0"/>
              </a:spcBef>
              <a:spcAft>
                <a:spcPts val="0"/>
              </a:spcAft>
              <a:buSzPts val="1800"/>
              <a:buChar char="•"/>
            </a:pPr>
            <a:r>
              <a:rPr lang="fi-FI"/>
              <a:t>osaamisesta eri elämänalueilla</a:t>
            </a:r>
            <a:endParaRPr/>
          </a:p>
          <a:p>
            <a:pPr marL="914400" lvl="1" indent="-342900" algn="l" rtl="0">
              <a:lnSpc>
                <a:spcPct val="100000"/>
              </a:lnSpc>
              <a:spcBef>
                <a:spcPts val="0"/>
              </a:spcBef>
              <a:spcAft>
                <a:spcPts val="0"/>
              </a:spcAft>
              <a:buSzPts val="1800"/>
              <a:buChar char="•"/>
            </a:pPr>
            <a:r>
              <a:rPr lang="fi-FI"/>
              <a:t>erilaisista lahjakkuuksista</a:t>
            </a:r>
            <a:endParaRPr/>
          </a:p>
          <a:p>
            <a:pPr marL="914400" lvl="1" indent="-342900" algn="l" rtl="0">
              <a:lnSpc>
                <a:spcPct val="100000"/>
              </a:lnSpc>
              <a:spcBef>
                <a:spcPts val="0"/>
              </a:spcBef>
              <a:spcAft>
                <a:spcPts val="0"/>
              </a:spcAft>
              <a:buSzPts val="1800"/>
              <a:buChar char="•"/>
            </a:pPr>
            <a:r>
              <a:rPr lang="fi-FI"/>
              <a:t>positiivista virettä ylläpitävistä voimavaroista.</a:t>
            </a:r>
            <a:endParaRPr/>
          </a:p>
          <a:p>
            <a:pPr marL="914400" lvl="0" indent="0" algn="l" rtl="0">
              <a:lnSpc>
                <a:spcPct val="90000"/>
              </a:lnSpc>
              <a:spcBef>
                <a:spcPts val="1000"/>
              </a:spcBef>
              <a:spcAft>
                <a:spcPts val="0"/>
              </a:spcAft>
              <a:buNone/>
            </a:pPr>
            <a:r>
              <a:rPr lang="fi-FI"/>
              <a:t> </a:t>
            </a:r>
            <a:endParaRPr/>
          </a:p>
        </p:txBody>
      </p:sp>
      <p:pic>
        <p:nvPicPr>
          <p:cNvPr id="270" name="Google Shape;270;gd9e4066717_0_0"/>
          <p:cNvPicPr preferRelativeResize="0">
            <a:picLocks noGrp="1"/>
          </p:cNvPicPr>
          <p:nvPr>
            <p:ph type="body" idx="2"/>
          </p:nvPr>
        </p:nvPicPr>
        <p:blipFill rotWithShape="1">
          <a:blip r:embed="rId3">
            <a:alphaModFix/>
          </a:blip>
          <a:srcRect t="14666" b="1236"/>
          <a:stretch/>
        </p:blipFill>
        <p:spPr>
          <a:xfrm>
            <a:off x="6756750" y="0"/>
            <a:ext cx="5435100" cy="6858000"/>
          </a:xfrm>
          <a:prstGeom prst="rect">
            <a:avLst/>
          </a:prstGeom>
          <a:noFill/>
          <a:ln>
            <a:noFill/>
          </a:ln>
        </p:spPr>
      </p:pic>
      <p:pic>
        <p:nvPicPr>
          <p:cNvPr id="271" name="Google Shape;271;gd9e4066717_0_0"/>
          <p:cNvPicPr preferRelativeResize="0"/>
          <p:nvPr/>
        </p:nvPicPr>
        <p:blipFill rotWithShape="1">
          <a:blip r:embed="rId4">
            <a:alphaModFix/>
          </a:blip>
          <a:srcRect/>
          <a:stretch/>
        </p:blipFill>
        <p:spPr>
          <a:xfrm>
            <a:off x="238100" y="6404825"/>
            <a:ext cx="903775" cy="272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gd4e1450799_0_0"/>
          <p:cNvSpPr/>
          <p:nvPr/>
        </p:nvSpPr>
        <p:spPr>
          <a:xfrm>
            <a:off x="0" y="0"/>
            <a:ext cx="12192000" cy="6858000"/>
          </a:xfrm>
          <a:prstGeom prst="rect">
            <a:avLst/>
          </a:prstGeom>
          <a:solidFill>
            <a:srgbClr val="5B7C8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7" name="Google Shape;277;gd4e1450799_0_0"/>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78" name="Google Shape;278;gd4e1450799_0_0"/>
          <p:cNvPicPr preferRelativeResize="0">
            <a:picLocks noGrp="1"/>
          </p:cNvPicPr>
          <p:nvPr>
            <p:ph type="body" idx="1"/>
          </p:nvPr>
        </p:nvPicPr>
        <p:blipFill rotWithShape="1">
          <a:blip r:embed="rId3">
            <a:alphaModFix/>
          </a:blip>
          <a:srcRect l="-30560" t="3278" r="-32517"/>
          <a:stretch/>
        </p:blipFill>
        <p:spPr>
          <a:xfrm>
            <a:off x="773251" y="643475"/>
            <a:ext cx="10751700" cy="5571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0271F4-F23D-E999-940F-4B74D77EC870}"/>
              </a:ext>
            </a:extLst>
          </p:cNvPr>
          <p:cNvSpPr>
            <a:spLocks noGrp="1"/>
          </p:cNvSpPr>
          <p:nvPr>
            <p:ph type="title"/>
          </p:nvPr>
        </p:nvSpPr>
        <p:spPr/>
        <p:txBody>
          <a:bodyPr/>
          <a:lstStyle/>
          <a:p>
            <a:r>
              <a:rPr lang="fi-FI" dirty="0"/>
              <a:t>Harjoitus 2. Via vahvuustesti</a:t>
            </a:r>
          </a:p>
        </p:txBody>
      </p:sp>
      <p:sp>
        <p:nvSpPr>
          <p:cNvPr id="3" name="Tekstin paikkamerkki 2">
            <a:extLst>
              <a:ext uri="{FF2B5EF4-FFF2-40B4-BE49-F238E27FC236}">
                <a16:creationId xmlns:a16="http://schemas.microsoft.com/office/drawing/2014/main" id="{9773A372-9C03-D5C1-DC07-1125F1F65185}"/>
              </a:ext>
            </a:extLst>
          </p:cNvPr>
          <p:cNvSpPr>
            <a:spLocks noGrp="1"/>
          </p:cNvSpPr>
          <p:nvPr>
            <p:ph type="body" idx="1"/>
          </p:nvPr>
        </p:nvSpPr>
        <p:spPr/>
        <p:txBody>
          <a:bodyPr/>
          <a:lstStyle/>
          <a:p>
            <a:r>
              <a:rPr lang="fi-FI" dirty="0"/>
              <a:t>Tee ilmainen Via vahvuustesti</a:t>
            </a:r>
          </a:p>
          <a:p>
            <a:r>
              <a:rPr lang="fi-FI" dirty="0"/>
              <a:t>Rekisteröidy ensin osoitteessa: </a:t>
            </a:r>
            <a:r>
              <a:rPr lang="fi-FI" dirty="0">
                <a:hlinkClick r:id="rId2"/>
              </a:rPr>
              <a:t>https://www.viacharacter.org/survey/account/register</a:t>
            </a:r>
            <a:endParaRPr lang="fi-FI" dirty="0"/>
          </a:p>
          <a:p>
            <a:r>
              <a:rPr lang="fi-FI" dirty="0"/>
              <a:t>Laita tulokset talteen, tarvitset niitä seuraavassa tehtävässä!</a:t>
            </a:r>
          </a:p>
          <a:p>
            <a:endParaRPr lang="fi-FI" dirty="0"/>
          </a:p>
        </p:txBody>
      </p:sp>
    </p:spTree>
    <p:extLst>
      <p:ext uri="{BB962C8B-B14F-4D97-AF65-F5344CB8AC3E}">
        <p14:creationId xmlns:p14="http://schemas.microsoft.com/office/powerpoint/2010/main" val="329660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d21dffff65_1_87" descr="Kuva, joka sisältää kohteen teksti, kirjekuori, paperi, violetti&#10;&#10;Kuvaus luotu automaattisesti"/>
          <p:cNvPicPr preferRelativeResize="0">
            <a:picLocks noGrp="1"/>
          </p:cNvPicPr>
          <p:nvPr>
            <p:ph type="body" idx="4294967295"/>
          </p:nvPr>
        </p:nvPicPr>
        <p:blipFill rotWithShape="1">
          <a:blip r:embed="rId3">
            <a:alphaModFix/>
          </a:blip>
          <a:srcRect l="6624" r="13852"/>
          <a:stretch/>
        </p:blipFill>
        <p:spPr>
          <a:xfrm>
            <a:off x="20" y="10"/>
            <a:ext cx="4635600" cy="6858000"/>
          </a:xfrm>
          <a:prstGeom prst="rect">
            <a:avLst/>
          </a:prstGeom>
          <a:noFill/>
          <a:ln>
            <a:noFill/>
          </a:ln>
        </p:spPr>
      </p:pic>
      <p:cxnSp>
        <p:nvCxnSpPr>
          <p:cNvPr id="212" name="Google Shape;212;gd21dffff65_1_87"/>
          <p:cNvCxnSpPr/>
          <p:nvPr/>
        </p:nvCxnSpPr>
        <p:spPr>
          <a:xfrm>
            <a:off x="5080934" y="2115117"/>
            <a:ext cx="6309300" cy="0"/>
          </a:xfrm>
          <a:prstGeom prst="straightConnector1">
            <a:avLst/>
          </a:prstGeom>
          <a:noFill/>
          <a:ln w="19050" cap="flat" cmpd="sng">
            <a:solidFill>
              <a:srgbClr val="FF20C4"/>
            </a:solidFill>
            <a:prstDash val="solid"/>
            <a:miter lim="800000"/>
            <a:headEnd type="none" w="sm" len="sm"/>
            <a:tailEnd type="none" w="sm" len="sm"/>
          </a:ln>
        </p:spPr>
      </p:cxnSp>
      <p:sp>
        <p:nvSpPr>
          <p:cNvPr id="213" name="Google Shape;213;gd21dffff65_1_87"/>
          <p:cNvSpPr txBox="1">
            <a:spLocks noGrp="1"/>
          </p:cNvSpPr>
          <p:nvPr>
            <p:ph type="title" idx="4294967295"/>
          </p:nvPr>
        </p:nvSpPr>
        <p:spPr>
          <a:xfrm>
            <a:off x="4965430" y="629268"/>
            <a:ext cx="6586500" cy="128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fi-FI"/>
              <a:t>Keskustelu</a:t>
            </a:r>
            <a:endParaRPr/>
          </a:p>
        </p:txBody>
      </p:sp>
      <p:sp>
        <p:nvSpPr>
          <p:cNvPr id="214" name="Google Shape;214;gd21dffff65_1_87"/>
          <p:cNvSpPr txBox="1">
            <a:spLocks noGrp="1"/>
          </p:cNvSpPr>
          <p:nvPr>
            <p:ph type="body" idx="4294967295"/>
          </p:nvPr>
        </p:nvSpPr>
        <p:spPr>
          <a:xfrm>
            <a:off x="4965431" y="2438400"/>
            <a:ext cx="6586500" cy="3785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fi-FI" sz="2000" dirty="0"/>
              <a:t>Miksi tavoitteet on tärkeitä?</a:t>
            </a:r>
          </a:p>
          <a:p>
            <a:pPr marL="228600" lvl="0" indent="-228600" algn="l" rtl="0">
              <a:lnSpc>
                <a:spcPct val="90000"/>
              </a:lnSpc>
              <a:spcBef>
                <a:spcPts val="0"/>
              </a:spcBef>
              <a:spcAft>
                <a:spcPts val="0"/>
              </a:spcAft>
              <a:buClr>
                <a:schemeClr val="dk1"/>
              </a:buClr>
              <a:buSzPts val="2000"/>
              <a:buChar char="•"/>
            </a:pPr>
            <a:r>
              <a:rPr lang="fi-FI" sz="2000" dirty="0"/>
              <a:t>Mitä eroa on unelmilla ja tavoitteilla?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C038AA-5825-A112-0C57-4580B4144F58}"/>
              </a:ext>
            </a:extLst>
          </p:cNvPr>
          <p:cNvSpPr>
            <a:spLocks noGrp="1"/>
          </p:cNvSpPr>
          <p:nvPr>
            <p:ph type="title"/>
          </p:nvPr>
        </p:nvSpPr>
        <p:spPr/>
        <p:txBody>
          <a:bodyPr/>
          <a:lstStyle/>
          <a:p>
            <a:r>
              <a:rPr lang="fi-FI" dirty="0"/>
              <a:t>Harjoitus 3. Tee kipinäkartta</a:t>
            </a:r>
          </a:p>
        </p:txBody>
      </p:sp>
      <p:pic>
        <p:nvPicPr>
          <p:cNvPr id="3" name="Kuva 2">
            <a:extLst>
              <a:ext uri="{FF2B5EF4-FFF2-40B4-BE49-F238E27FC236}">
                <a16:creationId xmlns:a16="http://schemas.microsoft.com/office/drawing/2014/main" id="{68954132-2DE3-CCD9-56F7-1F5EB09B765B}"/>
              </a:ext>
            </a:extLst>
          </p:cNvPr>
          <p:cNvPicPr>
            <a:picLocks noChangeAspect="1"/>
          </p:cNvPicPr>
          <p:nvPr/>
        </p:nvPicPr>
        <p:blipFill>
          <a:blip r:embed="rId2"/>
          <a:stretch>
            <a:fillRect/>
          </a:stretch>
        </p:blipFill>
        <p:spPr>
          <a:xfrm>
            <a:off x="2502568" y="1542799"/>
            <a:ext cx="7002379" cy="4969211"/>
          </a:xfrm>
          <a:prstGeom prst="rect">
            <a:avLst/>
          </a:prstGeom>
        </p:spPr>
      </p:pic>
    </p:spTree>
    <p:extLst>
      <p:ext uri="{BB962C8B-B14F-4D97-AF65-F5344CB8AC3E}">
        <p14:creationId xmlns:p14="http://schemas.microsoft.com/office/powerpoint/2010/main" val="370615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13484C6-200C-A8B1-0A48-2D85313CA234}"/>
              </a:ext>
            </a:extLst>
          </p:cNvPr>
          <p:cNvPicPr>
            <a:picLocks noChangeAspect="1"/>
          </p:cNvPicPr>
          <p:nvPr/>
        </p:nvPicPr>
        <p:blipFill>
          <a:blip r:embed="rId2"/>
          <a:stretch>
            <a:fillRect/>
          </a:stretch>
        </p:blipFill>
        <p:spPr>
          <a:xfrm>
            <a:off x="0" y="790754"/>
            <a:ext cx="12192000" cy="5276491"/>
          </a:xfrm>
          <a:prstGeom prst="rect">
            <a:avLst/>
          </a:prstGeom>
        </p:spPr>
      </p:pic>
    </p:spTree>
    <p:extLst>
      <p:ext uri="{BB962C8B-B14F-4D97-AF65-F5344CB8AC3E}">
        <p14:creationId xmlns:p14="http://schemas.microsoft.com/office/powerpoint/2010/main" val="3890779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5"/>
        <p:cNvGrpSpPr/>
        <p:nvPr/>
      </p:nvGrpSpPr>
      <p:grpSpPr>
        <a:xfrm>
          <a:off x="0" y="0"/>
          <a:ext cx="0" cy="0"/>
          <a:chOff x="0" y="0"/>
          <a:chExt cx="0" cy="0"/>
        </a:xfrm>
      </p:grpSpPr>
      <p:pic>
        <p:nvPicPr>
          <p:cNvPr id="446" name="Google Shape;446;p31"/>
          <p:cNvPicPr preferRelativeResize="0"/>
          <p:nvPr/>
        </p:nvPicPr>
        <p:blipFill rotWithShape="1">
          <a:blip r:embed="rId3">
            <a:alphaModFix/>
          </a:blip>
          <a:srcRect t="7771" b="7771"/>
          <a:stretch/>
        </p:blipFill>
        <p:spPr>
          <a:xfrm>
            <a:off x="20" y="10"/>
            <a:ext cx="12191980" cy="6857991"/>
          </a:xfrm>
          <a:prstGeom prst="rect">
            <a:avLst/>
          </a:prstGeom>
          <a:noFill/>
          <a:ln>
            <a:noFill/>
          </a:ln>
        </p:spPr>
      </p:pic>
      <p:cxnSp>
        <p:nvCxnSpPr>
          <p:cNvPr id="447" name="Google Shape;447;p31"/>
          <p:cNvCxnSpPr/>
          <p:nvPr/>
        </p:nvCxnSpPr>
        <p:spPr>
          <a:xfrm>
            <a:off x="2209800" y="5742432"/>
            <a:ext cx="7772400" cy="0"/>
          </a:xfrm>
          <a:prstGeom prst="straightConnector1">
            <a:avLst/>
          </a:prstGeom>
          <a:noFill/>
          <a:ln w="22225" cap="flat" cmpd="sng">
            <a:solidFill>
              <a:srgbClr val="D9D9D9"/>
            </a:solidFill>
            <a:prstDash val="solid"/>
            <a:miter lim="800000"/>
            <a:headEnd type="none" w="sm" len="sm"/>
            <a:tailEnd type="none" w="sm" len="sm"/>
          </a:ln>
        </p:spPr>
      </p:cxnSp>
      <p:sp>
        <p:nvSpPr>
          <p:cNvPr id="448" name="Google Shape;448;p31"/>
          <p:cNvSpPr txBox="1">
            <a:spLocks noGrp="1"/>
          </p:cNvSpPr>
          <p:nvPr>
            <p:ph type="ftr" idx="11"/>
          </p:nvPr>
        </p:nvSpPr>
        <p:spPr>
          <a:xfrm>
            <a:off x="4038600" y="6440574"/>
            <a:ext cx="4114800" cy="3651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1400"/>
              <a:buFont typeface="Arial"/>
              <a:buNone/>
            </a:pPr>
            <a:r>
              <a:rPr lang="fi-FI" sz="1200" b="0" i="0" u="none" strike="noStrike" cap="none">
                <a:solidFill>
                  <a:srgbClr val="FFFFFF"/>
                </a:solidFill>
                <a:latin typeface="Calibri"/>
                <a:ea typeface="Calibri"/>
                <a:cs typeface="Calibri"/>
                <a:sym typeface="Calibri"/>
              </a:rPr>
              <a:t>Studeo</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d0cf35d6e5_0_24"/>
          <p:cNvSpPr txBox="1">
            <a:spLocks noGrp="1"/>
          </p:cNvSpPr>
          <p:nvPr>
            <p:ph type="title" idx="4294967295"/>
          </p:nvPr>
        </p:nvSpPr>
        <p:spPr>
          <a:xfrm>
            <a:off x="5332289" y="1099334"/>
            <a:ext cx="6859712" cy="12073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fi-FI" sz="5400"/>
              <a:t>Tavoitteet</a:t>
            </a:r>
            <a:endParaRPr/>
          </a:p>
        </p:txBody>
      </p:sp>
      <p:sp>
        <p:nvSpPr>
          <p:cNvPr id="192" name="Google Shape;192;gd0cf35d6e5_0_24"/>
          <p:cNvSpPr txBox="1">
            <a:spLocks noGrp="1"/>
          </p:cNvSpPr>
          <p:nvPr>
            <p:ph type="body" idx="4294967295"/>
          </p:nvPr>
        </p:nvSpPr>
        <p:spPr>
          <a:xfrm>
            <a:off x="5208997" y="2306637"/>
            <a:ext cx="6441897" cy="357890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fi-FI" sz="2400"/>
              <a:t>Opiskelumotivaatiota voi ruokkia asettamalla tavoitteita oppimiselleen, niin lyhyelle kuin pitkällekin tähtäimelle. </a:t>
            </a:r>
            <a:endParaRPr sz="2400"/>
          </a:p>
          <a:p>
            <a:pPr marL="228600" lvl="0" indent="-228600" algn="l" rtl="0">
              <a:lnSpc>
                <a:spcPct val="90000"/>
              </a:lnSpc>
              <a:spcBef>
                <a:spcPts val="1000"/>
              </a:spcBef>
              <a:spcAft>
                <a:spcPts val="0"/>
              </a:spcAft>
              <a:buClr>
                <a:schemeClr val="dk1"/>
              </a:buClr>
              <a:buSzPts val="2400"/>
              <a:buChar char="•"/>
            </a:pPr>
            <a:r>
              <a:rPr lang="fi-FI" sz="2400"/>
              <a:t>Tavoitteiden asettaminen on merkki siitä, että on itse valinnut päämääriään ja aikoo tehdä työtä niiden eteen. </a:t>
            </a:r>
            <a:endParaRPr/>
          </a:p>
          <a:p>
            <a:pPr marL="228600" lvl="0" indent="-228600" algn="l" rtl="0">
              <a:lnSpc>
                <a:spcPct val="90000"/>
              </a:lnSpc>
              <a:spcBef>
                <a:spcPts val="1000"/>
              </a:spcBef>
              <a:spcAft>
                <a:spcPts val="0"/>
              </a:spcAft>
              <a:buClr>
                <a:schemeClr val="dk1"/>
              </a:buClr>
              <a:buSzPts val="2400"/>
              <a:buChar char="•"/>
            </a:pPr>
            <a:r>
              <a:rPr lang="fi-FI" sz="2400"/>
              <a:t>Tavoitteiden asettaminen on oleellinen osa tehokasta oppimisprosessia.</a:t>
            </a:r>
            <a:endParaRPr sz="2400"/>
          </a:p>
        </p:txBody>
      </p:sp>
      <p:pic>
        <p:nvPicPr>
          <p:cNvPr id="193" name="Google Shape;193;gd0cf35d6e5_0_24" descr="Kuva, joka sisältää kohteen henkilö, ulko, poika, urheilu&#10;&#10;Kuvaus luotu automaattisesti"/>
          <p:cNvPicPr preferRelativeResize="0">
            <a:picLocks noGrp="1"/>
          </p:cNvPicPr>
          <p:nvPr>
            <p:ph type="body" idx="4294967295"/>
          </p:nvPr>
        </p:nvPicPr>
        <p:blipFill rotWithShape="1">
          <a:blip r:embed="rId3">
            <a:alphaModFix/>
          </a:blip>
          <a:srcRect t="1618"/>
          <a:stretch/>
        </p:blipFill>
        <p:spPr>
          <a:xfrm>
            <a:off x="0" y="0"/>
            <a:ext cx="4640263"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E56979-9A93-4458-175F-6E9DE859227F}"/>
              </a:ext>
            </a:extLst>
          </p:cNvPr>
          <p:cNvSpPr>
            <a:spLocks noGrp="1"/>
          </p:cNvSpPr>
          <p:nvPr>
            <p:ph type="title"/>
          </p:nvPr>
        </p:nvSpPr>
        <p:spPr/>
        <p:txBody>
          <a:bodyPr/>
          <a:lstStyle/>
          <a:p>
            <a:r>
              <a:rPr lang="fi-FI" b="1" dirty="0"/>
              <a:t>Tavoitteet ja niiden asettaminen</a:t>
            </a:r>
          </a:p>
        </p:txBody>
      </p:sp>
      <p:sp>
        <p:nvSpPr>
          <p:cNvPr id="3" name="Tekstin paikkamerkki 2">
            <a:extLst>
              <a:ext uri="{FF2B5EF4-FFF2-40B4-BE49-F238E27FC236}">
                <a16:creationId xmlns:a16="http://schemas.microsoft.com/office/drawing/2014/main" id="{EF408D6F-5262-3977-B119-88C6DA1104AD}"/>
              </a:ext>
            </a:extLst>
          </p:cNvPr>
          <p:cNvSpPr>
            <a:spLocks noGrp="1"/>
          </p:cNvSpPr>
          <p:nvPr>
            <p:ph type="body" idx="1"/>
          </p:nvPr>
        </p:nvSpPr>
        <p:spPr/>
        <p:txBody>
          <a:bodyPr/>
          <a:lstStyle/>
          <a:p>
            <a:r>
              <a:rPr lang="fi-FI" dirty="0"/>
              <a:t>Tavoitteiden asettaminen on helppoa. Niissä pysyminen ja toteuttaminen on sitten toinen juttu.</a:t>
            </a:r>
          </a:p>
          <a:p>
            <a:r>
              <a:rPr lang="fi-FI" dirty="0"/>
              <a:t>Mutta miksi jotkut pystyvät täyttämään tavoitteensa, ja toiset eivät? Kyse ei ole siitä, että lupauksissaan pysyvillä ihmisillä vain olisi enemmän tahdonvoimaa. Kyse on ennen kaikkea siitä, kuinka oikeanlaisten tavoitteiden asettaminen on onnistunut.</a:t>
            </a:r>
          </a:p>
          <a:p>
            <a:endParaRPr lang="fi-FI" dirty="0"/>
          </a:p>
        </p:txBody>
      </p:sp>
    </p:spTree>
    <p:extLst>
      <p:ext uri="{BB962C8B-B14F-4D97-AF65-F5344CB8AC3E}">
        <p14:creationId xmlns:p14="http://schemas.microsoft.com/office/powerpoint/2010/main" val="136887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6BE921-CD34-93BB-C573-60CB715D15EE}"/>
              </a:ext>
            </a:extLst>
          </p:cNvPr>
          <p:cNvSpPr>
            <a:spLocks noGrp="1"/>
          </p:cNvSpPr>
          <p:nvPr>
            <p:ph type="title"/>
          </p:nvPr>
        </p:nvSpPr>
        <p:spPr/>
        <p:txBody>
          <a:bodyPr/>
          <a:lstStyle/>
          <a:p>
            <a:r>
              <a:rPr lang="fi-FI" dirty="0"/>
              <a:t>Harjoitus 1. Tee unelmasta tavoite ja onnistu siinä!</a:t>
            </a:r>
          </a:p>
        </p:txBody>
      </p:sp>
      <p:sp>
        <p:nvSpPr>
          <p:cNvPr id="3" name="Tekstin paikkamerkki 2">
            <a:extLst>
              <a:ext uri="{FF2B5EF4-FFF2-40B4-BE49-F238E27FC236}">
                <a16:creationId xmlns:a16="http://schemas.microsoft.com/office/drawing/2014/main" id="{1848CDB1-BCE9-9E19-4511-5558CE76CBDC}"/>
              </a:ext>
            </a:extLst>
          </p:cNvPr>
          <p:cNvSpPr>
            <a:spLocks noGrp="1"/>
          </p:cNvSpPr>
          <p:nvPr>
            <p:ph type="body" idx="1"/>
          </p:nvPr>
        </p:nvSpPr>
        <p:spPr/>
        <p:txBody>
          <a:bodyPr/>
          <a:lstStyle/>
          <a:p>
            <a:r>
              <a:rPr lang="fi-FI" dirty="0"/>
              <a:t>Ota yksi unelmasi ja määrittele se selkeäksi tavoitteeksi </a:t>
            </a:r>
            <a:r>
              <a:rPr lang="fi-FI" dirty="0" err="1"/>
              <a:t>SMART:in</a:t>
            </a:r>
            <a:r>
              <a:rPr lang="fi-FI" dirty="0"/>
              <a:t> avulla. Seuraavilta dioilta löydät ohjeet tavoitteen asetteluun. </a:t>
            </a:r>
          </a:p>
          <a:p>
            <a:r>
              <a:rPr lang="fi-FI" dirty="0"/>
              <a:t>Kirjoita asiat muistiin ja palauta </a:t>
            </a:r>
            <a:r>
              <a:rPr lang="fi-FI" dirty="0" err="1"/>
              <a:t>pedanettiin</a:t>
            </a:r>
            <a:r>
              <a:rPr lang="fi-FI" dirty="0"/>
              <a:t>.</a:t>
            </a:r>
          </a:p>
        </p:txBody>
      </p:sp>
    </p:spTree>
    <p:extLst>
      <p:ext uri="{BB962C8B-B14F-4D97-AF65-F5344CB8AC3E}">
        <p14:creationId xmlns:p14="http://schemas.microsoft.com/office/powerpoint/2010/main" val="165818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F71E9F-C4D2-C152-6AA5-4EE1BF719304}"/>
              </a:ext>
            </a:extLst>
          </p:cNvPr>
          <p:cNvSpPr>
            <a:spLocks noGrp="1"/>
          </p:cNvSpPr>
          <p:nvPr>
            <p:ph type="title"/>
          </p:nvPr>
        </p:nvSpPr>
        <p:spPr>
          <a:xfrm>
            <a:off x="838200" y="365126"/>
            <a:ext cx="10515600" cy="1030538"/>
          </a:xfrm>
        </p:spPr>
        <p:txBody>
          <a:bodyPr/>
          <a:lstStyle/>
          <a:p>
            <a:r>
              <a:rPr lang="fi-FI" b="1" dirty="0"/>
              <a:t>SMART</a:t>
            </a:r>
            <a:endParaRPr lang="fi-FI" dirty="0"/>
          </a:p>
        </p:txBody>
      </p:sp>
      <p:sp>
        <p:nvSpPr>
          <p:cNvPr id="3" name="Tekstin paikkamerkki 2">
            <a:extLst>
              <a:ext uri="{FF2B5EF4-FFF2-40B4-BE49-F238E27FC236}">
                <a16:creationId xmlns:a16="http://schemas.microsoft.com/office/drawing/2014/main" id="{3607C6CB-3053-FDE0-A6EC-6BE2D8E01ACA}"/>
              </a:ext>
            </a:extLst>
          </p:cNvPr>
          <p:cNvSpPr>
            <a:spLocks noGrp="1"/>
          </p:cNvSpPr>
          <p:nvPr>
            <p:ph type="body" idx="1"/>
          </p:nvPr>
        </p:nvSpPr>
        <p:spPr/>
        <p:txBody>
          <a:bodyPr>
            <a:normAutofit/>
          </a:bodyPr>
          <a:lstStyle/>
          <a:p>
            <a:r>
              <a:rPr lang="fi-FI" dirty="0"/>
              <a:t>Asiaa tutkineet tutkijat ovat löytäneet kriteerejä, jotka määrittelevät, kuinka todennäköisesti tavoite täytetään. Kriteereistä muodostuu englanniksi kätevä muistisääntö SMART  </a:t>
            </a:r>
          </a:p>
          <a:p>
            <a:r>
              <a:rPr lang="fi-FI" dirty="0"/>
              <a:t>S: </a:t>
            </a:r>
            <a:r>
              <a:rPr lang="fi-FI" dirty="0" err="1"/>
              <a:t>specific</a:t>
            </a:r>
            <a:r>
              <a:rPr lang="fi-FI" dirty="0"/>
              <a:t> (konkreettinen)</a:t>
            </a:r>
          </a:p>
          <a:p>
            <a:r>
              <a:rPr lang="fi-FI" dirty="0"/>
              <a:t>M: </a:t>
            </a:r>
            <a:r>
              <a:rPr lang="fi-FI" dirty="0" err="1"/>
              <a:t>measurable</a:t>
            </a:r>
            <a:r>
              <a:rPr lang="fi-FI" dirty="0"/>
              <a:t> (mitattavissa oleva)</a:t>
            </a:r>
          </a:p>
          <a:p>
            <a:r>
              <a:rPr lang="fi-FI" dirty="0"/>
              <a:t>A: </a:t>
            </a:r>
            <a:r>
              <a:rPr lang="fi-FI" dirty="0" err="1"/>
              <a:t>achievable</a:t>
            </a:r>
            <a:r>
              <a:rPr lang="fi-FI" dirty="0"/>
              <a:t> (toteutettavissa)</a:t>
            </a:r>
          </a:p>
          <a:p>
            <a:r>
              <a:rPr lang="fi-FI" dirty="0"/>
              <a:t>R: </a:t>
            </a:r>
            <a:r>
              <a:rPr lang="fi-FI" dirty="0" err="1"/>
              <a:t>relevant</a:t>
            </a:r>
            <a:r>
              <a:rPr lang="fi-FI" dirty="0"/>
              <a:t> (merkityksellinen)</a:t>
            </a:r>
          </a:p>
          <a:p>
            <a:r>
              <a:rPr lang="fi-FI" dirty="0"/>
              <a:t>T: </a:t>
            </a:r>
            <a:r>
              <a:rPr lang="fi-FI" dirty="0" err="1"/>
              <a:t>time</a:t>
            </a:r>
            <a:r>
              <a:rPr lang="fi-FI" dirty="0"/>
              <a:t> </a:t>
            </a:r>
            <a:r>
              <a:rPr lang="fi-FI" dirty="0" err="1"/>
              <a:t>bound</a:t>
            </a:r>
            <a:r>
              <a:rPr lang="fi-FI" dirty="0"/>
              <a:t> (ajallinen)</a:t>
            </a:r>
          </a:p>
          <a:p>
            <a:endParaRPr lang="fi-FI" dirty="0"/>
          </a:p>
        </p:txBody>
      </p:sp>
    </p:spTree>
    <p:extLst>
      <p:ext uri="{BB962C8B-B14F-4D97-AF65-F5344CB8AC3E}">
        <p14:creationId xmlns:p14="http://schemas.microsoft.com/office/powerpoint/2010/main" val="206543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5D5F55-BFFD-437A-E996-25A61748C224}"/>
              </a:ext>
            </a:extLst>
          </p:cNvPr>
          <p:cNvSpPr>
            <a:spLocks noGrp="1"/>
          </p:cNvSpPr>
          <p:nvPr>
            <p:ph type="title"/>
          </p:nvPr>
        </p:nvSpPr>
        <p:spPr/>
        <p:txBody>
          <a:bodyPr/>
          <a:lstStyle/>
          <a:p>
            <a:r>
              <a:rPr lang="fi-FI" b="1" dirty="0"/>
              <a:t>1. Konkreettinen</a:t>
            </a:r>
            <a:endParaRPr lang="fi-FI" dirty="0"/>
          </a:p>
        </p:txBody>
      </p:sp>
      <p:sp>
        <p:nvSpPr>
          <p:cNvPr id="3" name="Tekstin paikkamerkki 2">
            <a:extLst>
              <a:ext uri="{FF2B5EF4-FFF2-40B4-BE49-F238E27FC236}">
                <a16:creationId xmlns:a16="http://schemas.microsoft.com/office/drawing/2014/main" id="{CD0E3A5C-C797-1110-335F-469AC199CA61}"/>
              </a:ext>
            </a:extLst>
          </p:cNvPr>
          <p:cNvSpPr>
            <a:spLocks noGrp="1"/>
          </p:cNvSpPr>
          <p:nvPr>
            <p:ph type="body" idx="1"/>
          </p:nvPr>
        </p:nvSpPr>
        <p:spPr/>
        <p:txBody>
          <a:bodyPr>
            <a:normAutofit fontScale="77500" lnSpcReduction="20000"/>
          </a:bodyPr>
          <a:lstStyle/>
          <a:p>
            <a:r>
              <a:rPr lang="fi-FI" dirty="0"/>
              <a:t>Aivan ensimmäiseksi tavoitteen tulisi olla spesifinen eli mahdollisimman tarkka. Jos </a:t>
            </a:r>
            <a:r>
              <a:rPr lang="fi-FI" dirty="0" err="1"/>
              <a:t>tavoiteena</a:t>
            </a:r>
            <a:r>
              <a:rPr lang="fi-FI" dirty="0"/>
              <a:t> on vain epämääräisesti “olla terveempi” tai “olla onnellisempi”, yritys on tuomittu epäonnistumaan.</a:t>
            </a:r>
          </a:p>
          <a:p>
            <a:r>
              <a:rPr lang="fi-FI" dirty="0"/>
              <a:t>Tavoitetta muotoillessa yritä vastata ainakin seuraaviin kysymyksiin:</a:t>
            </a:r>
          </a:p>
          <a:p>
            <a:pPr>
              <a:buFont typeface="Arial" panose="020B0604020202020204" pitchFamily="34" charset="0"/>
              <a:buChar char="•"/>
            </a:pPr>
            <a:r>
              <a:rPr lang="fi-FI" dirty="0"/>
              <a:t>Mitä haluan saavuttaa?</a:t>
            </a:r>
          </a:p>
          <a:p>
            <a:pPr>
              <a:buFont typeface="Arial" panose="020B0604020202020204" pitchFamily="34" charset="0"/>
              <a:buChar char="•"/>
            </a:pPr>
            <a:r>
              <a:rPr lang="fi-FI" dirty="0"/>
              <a:t>Miksi tavoite on tärkeä?</a:t>
            </a:r>
          </a:p>
          <a:p>
            <a:pPr>
              <a:buFont typeface="Arial" panose="020B0604020202020204" pitchFamily="34" charset="0"/>
              <a:buChar char="•"/>
            </a:pPr>
            <a:r>
              <a:rPr lang="fi-FI" dirty="0"/>
              <a:t>Kuka/ketkä tavoitteessa ovat mukana?</a:t>
            </a:r>
          </a:p>
          <a:p>
            <a:pPr>
              <a:buFont typeface="Arial" panose="020B0604020202020204" pitchFamily="34" charset="0"/>
              <a:buChar char="•"/>
            </a:pPr>
            <a:r>
              <a:rPr lang="fi-FI" dirty="0"/>
              <a:t>Missä tavoitetta tavoitellaan?</a:t>
            </a:r>
          </a:p>
          <a:p>
            <a:pPr>
              <a:buFont typeface="Arial" panose="020B0604020202020204" pitchFamily="34" charset="0"/>
              <a:buChar char="•"/>
            </a:pPr>
            <a:r>
              <a:rPr lang="fi-FI" dirty="0"/>
              <a:t>Mitä rajoituksia tavoitteeseen liittyy?</a:t>
            </a:r>
          </a:p>
          <a:p>
            <a:r>
              <a:rPr lang="fi-FI" dirty="0"/>
              <a:t>Esimerkiksi tavoite voisi olla panostaa enemmän koulunkäyntiin, koska hyvällä koulumenestyksellä saa sellaisen työn kuin itse haluaa. Tavoitteeseen liittyy opiskelun lisäämistä vapaa-ajalla kuitenkin niin, ettei harrastukset tai ihmissuhteet kärsi.</a:t>
            </a:r>
          </a:p>
          <a:p>
            <a:endParaRPr lang="fi-FI" dirty="0"/>
          </a:p>
        </p:txBody>
      </p:sp>
    </p:spTree>
    <p:extLst>
      <p:ext uri="{BB962C8B-B14F-4D97-AF65-F5344CB8AC3E}">
        <p14:creationId xmlns:p14="http://schemas.microsoft.com/office/powerpoint/2010/main" val="1097211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118BA5-048B-1899-E45E-E567A20F1FCC}"/>
              </a:ext>
            </a:extLst>
          </p:cNvPr>
          <p:cNvSpPr>
            <a:spLocks noGrp="1"/>
          </p:cNvSpPr>
          <p:nvPr>
            <p:ph type="title"/>
          </p:nvPr>
        </p:nvSpPr>
        <p:spPr/>
        <p:txBody>
          <a:bodyPr/>
          <a:lstStyle/>
          <a:p>
            <a:r>
              <a:rPr lang="fi-FI" b="1" dirty="0"/>
              <a:t>2. Mitattavissa oleva</a:t>
            </a:r>
            <a:endParaRPr lang="fi-FI" dirty="0"/>
          </a:p>
        </p:txBody>
      </p:sp>
      <p:sp>
        <p:nvSpPr>
          <p:cNvPr id="3" name="Tekstin paikkamerkki 2">
            <a:extLst>
              <a:ext uri="{FF2B5EF4-FFF2-40B4-BE49-F238E27FC236}">
                <a16:creationId xmlns:a16="http://schemas.microsoft.com/office/drawing/2014/main" id="{BAD03666-A025-1799-D680-89BC59B4360E}"/>
              </a:ext>
            </a:extLst>
          </p:cNvPr>
          <p:cNvSpPr>
            <a:spLocks noGrp="1"/>
          </p:cNvSpPr>
          <p:nvPr>
            <p:ph type="body" idx="1"/>
          </p:nvPr>
        </p:nvSpPr>
        <p:spPr/>
        <p:txBody>
          <a:bodyPr>
            <a:normAutofit fontScale="85000" lnSpcReduction="20000"/>
          </a:bodyPr>
          <a:lstStyle/>
          <a:p>
            <a:r>
              <a:rPr lang="fi-FI" dirty="0"/>
              <a:t>Jotta voisi koskaan selvittää, onko lupaustaan saavuttanut, tai missä vaiheessa tavoitteen saavuttamista ollaan, täytyy tavoitteen edistymistä pystyä mittaamaan. Edistymisen seuraaminen auttaa myös motivoimaan tavoitteen täyttymistä.</a:t>
            </a:r>
          </a:p>
          <a:p>
            <a:r>
              <a:rPr lang="fi-FI" dirty="0"/>
              <a:t>Mitattavissa oleva tavoite tulisi vastata seuraavanlaisiin kysymyksiin:</a:t>
            </a:r>
          </a:p>
          <a:p>
            <a:pPr>
              <a:buFont typeface="Arial" panose="020B0604020202020204" pitchFamily="34" charset="0"/>
              <a:buChar char="•"/>
            </a:pPr>
            <a:r>
              <a:rPr lang="fi-FI" dirty="0"/>
              <a:t>Kuinka paljon?</a:t>
            </a:r>
          </a:p>
          <a:p>
            <a:pPr>
              <a:buFont typeface="Arial" panose="020B0604020202020204" pitchFamily="34" charset="0"/>
              <a:buChar char="•"/>
            </a:pPr>
            <a:r>
              <a:rPr lang="fi-FI" dirty="0"/>
              <a:t>Kuinka monta?</a:t>
            </a:r>
          </a:p>
          <a:p>
            <a:pPr>
              <a:buFont typeface="Arial" panose="020B0604020202020204" pitchFamily="34" charset="0"/>
              <a:buChar char="•"/>
            </a:pPr>
            <a:r>
              <a:rPr lang="fi-FI" dirty="0"/>
              <a:t>Kuinka tiedän, milloin tavoite on saavutettu?</a:t>
            </a:r>
          </a:p>
          <a:p>
            <a:r>
              <a:rPr lang="fi-FI" dirty="0"/>
              <a:t>Kouluesimerkissämme luonnollinen onnistumisen mittari voisi olla kouluarvosanat. Myös opiskelun määrän seuraaminen voi olla hyvä idea, vaikkei opiskelun määrän lisääminen sellaisenaan ole kovin hyvä tavoite. Tämä nimittäin saattaa johtaa siihen, että opiskelussa ei panostetakaan oppimisen määrään ja tehokkuuteen, koska vain opiskeluun käytetyllä ajalla on väliä.</a:t>
            </a:r>
          </a:p>
          <a:p>
            <a:endParaRPr lang="fi-FI" dirty="0"/>
          </a:p>
        </p:txBody>
      </p:sp>
    </p:spTree>
    <p:extLst>
      <p:ext uri="{BB962C8B-B14F-4D97-AF65-F5344CB8AC3E}">
        <p14:creationId xmlns:p14="http://schemas.microsoft.com/office/powerpoint/2010/main" val="3305769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D3F1BB-527B-0C20-8A0A-3A3CD3CDBF50}"/>
              </a:ext>
            </a:extLst>
          </p:cNvPr>
          <p:cNvSpPr>
            <a:spLocks noGrp="1"/>
          </p:cNvSpPr>
          <p:nvPr>
            <p:ph type="title"/>
          </p:nvPr>
        </p:nvSpPr>
        <p:spPr/>
        <p:txBody>
          <a:bodyPr/>
          <a:lstStyle/>
          <a:p>
            <a:r>
              <a:rPr lang="fi-FI" b="1" dirty="0"/>
              <a:t>3. Toteutettavissa oleva</a:t>
            </a:r>
            <a:endParaRPr lang="fi-FI" dirty="0"/>
          </a:p>
        </p:txBody>
      </p:sp>
      <p:sp>
        <p:nvSpPr>
          <p:cNvPr id="3" name="Tekstin paikkamerkki 2">
            <a:extLst>
              <a:ext uri="{FF2B5EF4-FFF2-40B4-BE49-F238E27FC236}">
                <a16:creationId xmlns:a16="http://schemas.microsoft.com/office/drawing/2014/main" id="{C82EFBB3-37BA-D72E-0CF9-2F293D5A52BE}"/>
              </a:ext>
            </a:extLst>
          </p:cNvPr>
          <p:cNvSpPr>
            <a:spLocks noGrp="1"/>
          </p:cNvSpPr>
          <p:nvPr>
            <p:ph type="body" idx="1"/>
          </p:nvPr>
        </p:nvSpPr>
        <p:spPr/>
        <p:txBody>
          <a:bodyPr>
            <a:normAutofit fontScale="85000" lnSpcReduction="20000"/>
          </a:bodyPr>
          <a:lstStyle/>
          <a:p>
            <a:r>
              <a:rPr lang="fi-FI" dirty="0"/>
              <a:t>Jotta oikeanlaisten tavoitteiden asettaminen onnistuisi, on tärkeää ottaa huomioon nykyinen taso sekä se, kuinka paljon nykyistä tasoa on realistista nostaa.</a:t>
            </a:r>
          </a:p>
          <a:p>
            <a:r>
              <a:rPr lang="fi-FI" dirty="0"/>
              <a:t>Toteutettavissa oleva tavoite etsii vastauksia seuraaviin kysymyksiin:</a:t>
            </a:r>
          </a:p>
          <a:p>
            <a:pPr>
              <a:buFont typeface="Arial" panose="020B0604020202020204" pitchFamily="34" charset="0"/>
              <a:buChar char="•"/>
            </a:pPr>
            <a:r>
              <a:rPr lang="fi-FI" dirty="0"/>
              <a:t>Kuinka voin saavuttaa tavoitteen?</a:t>
            </a:r>
          </a:p>
          <a:p>
            <a:pPr>
              <a:buFont typeface="Arial" panose="020B0604020202020204" pitchFamily="34" charset="0"/>
              <a:buChar char="•"/>
            </a:pPr>
            <a:r>
              <a:rPr lang="fi-FI" dirty="0"/>
              <a:t>Ottaen huomioon tämänhetkiset olosuhteet ja nykyiset taitoni, kuinka realistinen tämä tavoite on?</a:t>
            </a:r>
          </a:p>
          <a:p>
            <a:r>
              <a:rPr lang="fi-FI" dirty="0"/>
              <a:t>Esimerkiksi tuntuuko sinusta jo nyt, että olet hyvin kuormittunut arjessasi? Jos näin on, opiskeluun panostaminen ei välttämättä ole kovin realistista, vaan sen sijaan voisit pyrkiä vähentämään stressiä ja lisäämään vapaa-aikaa keskittymällä opiskelutaitojen kehittämiseen. Tavoitteena voisi olla, että menestyt koulussa yhtä hyvin kuin aikaisemmin, mutta tarvitset ajallisesti vähemmän opiskelua.</a:t>
            </a:r>
          </a:p>
          <a:p>
            <a:endParaRPr lang="fi-FI" dirty="0"/>
          </a:p>
        </p:txBody>
      </p:sp>
    </p:spTree>
    <p:extLst>
      <p:ext uri="{BB962C8B-B14F-4D97-AF65-F5344CB8AC3E}">
        <p14:creationId xmlns:p14="http://schemas.microsoft.com/office/powerpoint/2010/main" val="2033372323"/>
      </p:ext>
    </p:extLst>
  </p:cSld>
  <p:clrMapOvr>
    <a:masterClrMapping/>
  </p:clrMapOvr>
</p:sld>
</file>

<file path=ppt/theme/theme1.xml><?xml version="1.0" encoding="utf-8"?>
<a:theme xmlns:a="http://schemas.openxmlformats.org/drawingml/2006/main" name="1_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933</Words>
  <Application>Microsoft Office PowerPoint</Application>
  <PresentationFormat>Laajakuva</PresentationFormat>
  <Paragraphs>94</Paragraphs>
  <Slides>22</Slides>
  <Notes>11</Notes>
  <HiddenSlides>0</HiddenSlides>
  <MMClips>0</MMClips>
  <ScaleCrop>false</ScaleCrop>
  <HeadingPairs>
    <vt:vector size="6" baseType="variant">
      <vt:variant>
        <vt:lpstr>Käytetyt fontit</vt:lpstr>
      </vt:variant>
      <vt:variant>
        <vt:i4>4</vt:i4>
      </vt:variant>
      <vt:variant>
        <vt:lpstr>Teema</vt:lpstr>
      </vt:variant>
      <vt:variant>
        <vt:i4>5</vt:i4>
      </vt:variant>
      <vt:variant>
        <vt:lpstr>Dian otsikot</vt:lpstr>
      </vt:variant>
      <vt:variant>
        <vt:i4>22</vt:i4>
      </vt:variant>
    </vt:vector>
  </HeadingPairs>
  <TitlesOfParts>
    <vt:vector size="31" baseType="lpstr">
      <vt:lpstr>Calibri</vt:lpstr>
      <vt:lpstr>Arial</vt:lpstr>
      <vt:lpstr>Open Sans</vt:lpstr>
      <vt:lpstr>Open Sans SemiBold</vt:lpstr>
      <vt:lpstr>1_Office-teema</vt:lpstr>
      <vt:lpstr>Office-teema</vt:lpstr>
      <vt:lpstr>Office-teema</vt:lpstr>
      <vt:lpstr>2_Office-teema</vt:lpstr>
      <vt:lpstr>3_Office-teema</vt:lpstr>
      <vt:lpstr>OP2 Oma tulevaisuuteni</vt:lpstr>
      <vt:lpstr>Keskustelu</vt:lpstr>
      <vt:lpstr>Tavoitteet</vt:lpstr>
      <vt:lpstr>Tavoitteet ja niiden asettaminen</vt:lpstr>
      <vt:lpstr>Harjoitus 1. Tee unelmasta tavoite ja onnistu siinä!</vt:lpstr>
      <vt:lpstr>SMART</vt:lpstr>
      <vt:lpstr>1. Konkreettinen</vt:lpstr>
      <vt:lpstr>2. Mitattavissa oleva</vt:lpstr>
      <vt:lpstr>3. Toteutettavissa oleva</vt:lpstr>
      <vt:lpstr>4. Merkityksellinen</vt:lpstr>
      <vt:lpstr>5. Ajallinen</vt:lpstr>
      <vt:lpstr>PowerPoint-esitys</vt:lpstr>
      <vt:lpstr>Kiinnostus, vahvuudet, arvot ja sisäinen motivaatio</vt:lpstr>
      <vt:lpstr>Pohdinta</vt:lpstr>
      <vt:lpstr>PowerPoint-esitys</vt:lpstr>
      <vt:lpstr>Itsetuntemus suunnannäyttäjänä</vt:lpstr>
      <vt:lpstr>Erilaisia vahvuuksia</vt:lpstr>
      <vt:lpstr>PowerPoint-esitys</vt:lpstr>
      <vt:lpstr>Harjoitus 2. Via vahvuustesti</vt:lpstr>
      <vt:lpstr>Harjoitus 3. Tee kipinäkartta</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OP2 Oma tulevaisuuteni</dc:title>
  <dc:creator>Aho Lassi</dc:creator>
  <cp:lastModifiedBy>Aho Lassi</cp:lastModifiedBy>
  <cp:revision>2</cp:revision>
  <dcterms:created xsi:type="dcterms:W3CDTF">2021-03-21T13:36:07Z</dcterms:created>
  <dcterms:modified xsi:type="dcterms:W3CDTF">2023-10-12T08:36:03Z</dcterms:modified>
</cp:coreProperties>
</file>