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82" r:id="rId4"/>
    <p:sldId id="287" r:id="rId5"/>
    <p:sldId id="283" r:id="rId6"/>
    <p:sldId id="261" r:id="rId7"/>
    <p:sldId id="263" r:id="rId8"/>
    <p:sldId id="264" r:id="rId9"/>
    <p:sldId id="265" r:id="rId10"/>
    <p:sldId id="266" r:id="rId11"/>
    <p:sldId id="290" r:id="rId12"/>
    <p:sldId id="267" r:id="rId13"/>
    <p:sldId id="268" r:id="rId14"/>
    <p:sldId id="269" r:id="rId15"/>
    <p:sldId id="286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91" r:id="rId26"/>
    <p:sldId id="289" r:id="rId27"/>
    <p:sldId id="28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Open Sans SemiBold" panose="020B07060308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hYf03SH1HWShiayYC3bCpMyuA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Normaali tyyli 1 - Korostu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929F9F4-4A8F-4326-A1B4-22849713DDAB}" styleName="Tumma tyyli 1 - Korostu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customXml" Target="../customXml/item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A66A1C-3B72-402B-915D-15B4DE52B679}" type="doc">
      <dgm:prSet loTypeId="urn:microsoft.com/office/officeart/2005/8/layout/cycle5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1988926F-B67E-4B89-98E4-9F833694E82D}">
      <dgm:prSet/>
      <dgm:spPr/>
      <dgm:t>
        <a:bodyPr/>
        <a:lstStyle/>
        <a:p>
          <a:r>
            <a:rPr lang="fi-FI" dirty="0">
              <a:latin typeface="Calibri" panose="020F0502020204030204" pitchFamily="34" charset="0"/>
              <a:cs typeface="Calibri" panose="020F0502020204030204" pitchFamily="34" charset="0"/>
            </a:rPr>
            <a:t>Kevät 2025</a:t>
          </a:r>
        </a:p>
      </dgm:t>
    </dgm:pt>
    <dgm:pt modelId="{AADC1BAD-362E-4472-8627-E03A4ADC4C66}" type="parTrans" cxnId="{1A5D72CF-2D13-4955-A658-2D1E17737697}">
      <dgm:prSet/>
      <dgm:spPr/>
      <dgm:t>
        <a:bodyPr/>
        <a:lstStyle/>
        <a:p>
          <a:endParaRPr lang="fi-FI"/>
        </a:p>
      </dgm:t>
    </dgm:pt>
    <dgm:pt modelId="{684912DD-5EA1-47A3-A1DF-F3E2414D0B39}" type="sibTrans" cxnId="{1A5D72CF-2D13-4955-A658-2D1E17737697}">
      <dgm:prSet/>
      <dgm:spPr/>
      <dgm:t>
        <a:bodyPr/>
        <a:lstStyle/>
        <a:p>
          <a:endParaRPr lang="fi-FI"/>
        </a:p>
      </dgm:t>
    </dgm:pt>
    <dgm:pt modelId="{4F35B84B-502C-457F-BE42-0098DFCA9106}">
      <dgm:prSet/>
      <dgm:spPr/>
      <dgm:t>
        <a:bodyPr/>
        <a:lstStyle/>
        <a:p>
          <a:r>
            <a:rPr lang="fi-FI" dirty="0">
              <a:latin typeface="Calibri" panose="020F0502020204030204" pitchFamily="34" charset="0"/>
              <a:cs typeface="Calibri" panose="020F0502020204030204" pitchFamily="34" charset="0"/>
            </a:rPr>
            <a:t>Kevät 2024</a:t>
          </a:r>
        </a:p>
      </dgm:t>
    </dgm:pt>
    <dgm:pt modelId="{7A943C73-E1A1-458D-912B-56CBED73F141}" type="parTrans" cxnId="{02C997CB-F6F3-4580-A84C-1DA9622313EF}">
      <dgm:prSet/>
      <dgm:spPr/>
      <dgm:t>
        <a:bodyPr/>
        <a:lstStyle/>
        <a:p>
          <a:endParaRPr lang="fi-FI"/>
        </a:p>
      </dgm:t>
    </dgm:pt>
    <dgm:pt modelId="{ABF6A15C-E235-4D32-9587-391FB941FE13}" type="sibTrans" cxnId="{02C997CB-F6F3-4580-A84C-1DA9622313EF}">
      <dgm:prSet/>
      <dgm:spPr/>
      <dgm:t>
        <a:bodyPr/>
        <a:lstStyle/>
        <a:p>
          <a:endParaRPr lang="fi-FI"/>
        </a:p>
      </dgm:t>
    </dgm:pt>
    <dgm:pt modelId="{5CE89D65-0173-4825-BD61-5BFDCCF644EE}">
      <dgm:prSet/>
      <dgm:spPr>
        <a:solidFill>
          <a:schemeClr val="accent1">
            <a:lumMod val="75000"/>
          </a:schemeClr>
        </a:solidFill>
        <a:ln>
          <a:solidFill>
            <a:schemeClr val="accent3"/>
          </a:solidFill>
        </a:ln>
      </dgm:spPr>
      <dgm:t>
        <a:bodyPr/>
        <a:lstStyle/>
        <a:p>
          <a:r>
            <a:rPr lang="fi-FI" dirty="0">
              <a:latin typeface="Calibri" panose="020F0502020204030204" pitchFamily="34" charset="0"/>
              <a:cs typeface="Calibri" panose="020F0502020204030204" pitchFamily="34" charset="0"/>
            </a:rPr>
            <a:t>Syksy 2024</a:t>
          </a:r>
          <a:endParaRPr lang="fi-FI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CF0D0B-4E98-4B47-A177-5289A3DEB1FE}" type="parTrans" cxnId="{23B44BC4-5AAB-4143-9232-2499C17170D8}">
      <dgm:prSet/>
      <dgm:spPr/>
      <dgm:t>
        <a:bodyPr/>
        <a:lstStyle/>
        <a:p>
          <a:endParaRPr lang="fi-FI"/>
        </a:p>
      </dgm:t>
    </dgm:pt>
    <dgm:pt modelId="{B8C32A80-E3EF-4DF0-9DF7-F7072A24403B}" type="sibTrans" cxnId="{23B44BC4-5AAB-4143-9232-2499C17170D8}">
      <dgm:prSet/>
      <dgm:spPr/>
      <dgm:t>
        <a:bodyPr/>
        <a:lstStyle/>
        <a:p>
          <a:endParaRPr lang="fi-FI"/>
        </a:p>
      </dgm:t>
    </dgm:pt>
    <dgm:pt modelId="{9B8C29B8-B0DD-4817-B1E8-1CCFB18EFC36}" type="pres">
      <dgm:prSet presAssocID="{91A66A1C-3B72-402B-915D-15B4DE52B679}" presName="cycle" presStyleCnt="0">
        <dgm:presLayoutVars>
          <dgm:dir/>
          <dgm:resizeHandles val="exact"/>
        </dgm:presLayoutVars>
      </dgm:prSet>
      <dgm:spPr/>
    </dgm:pt>
    <dgm:pt modelId="{A10F14D7-A2F6-4BD9-BF64-2BE669BFC375}" type="pres">
      <dgm:prSet presAssocID="{1988926F-B67E-4B89-98E4-9F833694E82D}" presName="node" presStyleLbl="node1" presStyleIdx="0" presStyleCnt="3" custRadScaleRad="122419" custRadScaleInc="3040">
        <dgm:presLayoutVars>
          <dgm:bulletEnabled val="1"/>
        </dgm:presLayoutVars>
      </dgm:prSet>
      <dgm:spPr/>
    </dgm:pt>
    <dgm:pt modelId="{1FEAC9D6-409C-4AB0-9EFE-19C7918E9E48}" type="pres">
      <dgm:prSet presAssocID="{1988926F-B67E-4B89-98E4-9F833694E82D}" presName="spNode" presStyleCnt="0"/>
      <dgm:spPr/>
    </dgm:pt>
    <dgm:pt modelId="{29FDA5E7-11A3-40E2-B43F-9DFD8723CED2}" type="pres">
      <dgm:prSet presAssocID="{684912DD-5EA1-47A3-A1DF-F3E2414D0B39}" presName="sibTrans" presStyleLbl="sibTrans1D1" presStyleIdx="0" presStyleCnt="3"/>
      <dgm:spPr/>
    </dgm:pt>
    <dgm:pt modelId="{EFB4F613-B5C6-4791-B84D-A49F8CA51171}" type="pres">
      <dgm:prSet presAssocID="{4F35B84B-502C-457F-BE42-0098DFCA9106}" presName="node" presStyleLbl="node1" presStyleIdx="1" presStyleCnt="3">
        <dgm:presLayoutVars>
          <dgm:bulletEnabled val="1"/>
        </dgm:presLayoutVars>
      </dgm:prSet>
      <dgm:spPr/>
    </dgm:pt>
    <dgm:pt modelId="{5045D46A-0DF4-4303-B468-374CED2E7956}" type="pres">
      <dgm:prSet presAssocID="{4F35B84B-502C-457F-BE42-0098DFCA9106}" presName="spNode" presStyleCnt="0"/>
      <dgm:spPr/>
    </dgm:pt>
    <dgm:pt modelId="{BF79B5EF-CDCC-4671-9488-60DEFEF2B5F5}" type="pres">
      <dgm:prSet presAssocID="{ABF6A15C-E235-4D32-9587-391FB941FE13}" presName="sibTrans" presStyleLbl="sibTrans1D1" presStyleIdx="1" presStyleCnt="3"/>
      <dgm:spPr/>
    </dgm:pt>
    <dgm:pt modelId="{287D86F2-E387-4EF3-AD2D-55AE7A40CA2E}" type="pres">
      <dgm:prSet presAssocID="{5CE89D65-0173-4825-BD61-5BFDCCF644EE}" presName="node" presStyleLbl="node1" presStyleIdx="2" presStyleCnt="3">
        <dgm:presLayoutVars>
          <dgm:bulletEnabled val="1"/>
        </dgm:presLayoutVars>
      </dgm:prSet>
      <dgm:spPr/>
    </dgm:pt>
    <dgm:pt modelId="{FC8AFAD1-992D-4C38-AA28-D9EFF188D05E}" type="pres">
      <dgm:prSet presAssocID="{5CE89D65-0173-4825-BD61-5BFDCCF644EE}" presName="spNode" presStyleCnt="0"/>
      <dgm:spPr/>
    </dgm:pt>
    <dgm:pt modelId="{B3D0548E-8C7F-4BC8-B86A-6500C260D6EA}" type="pres">
      <dgm:prSet presAssocID="{B8C32A80-E3EF-4DF0-9DF7-F7072A24403B}" presName="sibTrans" presStyleLbl="sibTrans1D1" presStyleIdx="2" presStyleCnt="3"/>
      <dgm:spPr/>
    </dgm:pt>
  </dgm:ptLst>
  <dgm:cxnLst>
    <dgm:cxn modelId="{EED67A23-217A-4B06-B4A3-504BE7BA4FE0}" type="presOf" srcId="{684912DD-5EA1-47A3-A1DF-F3E2414D0B39}" destId="{29FDA5E7-11A3-40E2-B43F-9DFD8723CED2}" srcOrd="0" destOrd="0" presId="urn:microsoft.com/office/officeart/2005/8/layout/cycle5"/>
    <dgm:cxn modelId="{EEC33230-6A35-42D1-B168-051906681598}" type="presOf" srcId="{4F35B84B-502C-457F-BE42-0098DFCA9106}" destId="{EFB4F613-B5C6-4791-B84D-A49F8CA51171}" srcOrd="0" destOrd="0" presId="urn:microsoft.com/office/officeart/2005/8/layout/cycle5"/>
    <dgm:cxn modelId="{AC402D60-8ED7-49BC-AF9E-70B37AF35C81}" type="presOf" srcId="{1988926F-B67E-4B89-98E4-9F833694E82D}" destId="{A10F14D7-A2F6-4BD9-BF64-2BE669BFC375}" srcOrd="0" destOrd="0" presId="urn:microsoft.com/office/officeart/2005/8/layout/cycle5"/>
    <dgm:cxn modelId="{2F88274F-2126-4241-9026-9C4ACE76C351}" type="presOf" srcId="{91A66A1C-3B72-402B-915D-15B4DE52B679}" destId="{9B8C29B8-B0DD-4817-B1E8-1CCFB18EFC36}" srcOrd="0" destOrd="0" presId="urn:microsoft.com/office/officeart/2005/8/layout/cycle5"/>
    <dgm:cxn modelId="{C0799094-D404-4000-9CCA-D9DEDDF22BE0}" type="presOf" srcId="{5CE89D65-0173-4825-BD61-5BFDCCF644EE}" destId="{287D86F2-E387-4EF3-AD2D-55AE7A40CA2E}" srcOrd="0" destOrd="0" presId="urn:microsoft.com/office/officeart/2005/8/layout/cycle5"/>
    <dgm:cxn modelId="{BF76BDBB-ACF7-4F45-99FD-AF2E2A256CDE}" type="presOf" srcId="{B8C32A80-E3EF-4DF0-9DF7-F7072A24403B}" destId="{B3D0548E-8C7F-4BC8-B86A-6500C260D6EA}" srcOrd="0" destOrd="0" presId="urn:microsoft.com/office/officeart/2005/8/layout/cycle5"/>
    <dgm:cxn modelId="{23B44BC4-5AAB-4143-9232-2499C17170D8}" srcId="{91A66A1C-3B72-402B-915D-15B4DE52B679}" destId="{5CE89D65-0173-4825-BD61-5BFDCCF644EE}" srcOrd="2" destOrd="0" parTransId="{91CF0D0B-4E98-4B47-A177-5289A3DEB1FE}" sibTransId="{B8C32A80-E3EF-4DF0-9DF7-F7072A24403B}"/>
    <dgm:cxn modelId="{02C997CB-F6F3-4580-A84C-1DA9622313EF}" srcId="{91A66A1C-3B72-402B-915D-15B4DE52B679}" destId="{4F35B84B-502C-457F-BE42-0098DFCA9106}" srcOrd="1" destOrd="0" parTransId="{7A943C73-E1A1-458D-912B-56CBED73F141}" sibTransId="{ABF6A15C-E235-4D32-9587-391FB941FE13}"/>
    <dgm:cxn modelId="{1A5D72CF-2D13-4955-A658-2D1E17737697}" srcId="{91A66A1C-3B72-402B-915D-15B4DE52B679}" destId="{1988926F-B67E-4B89-98E4-9F833694E82D}" srcOrd="0" destOrd="0" parTransId="{AADC1BAD-362E-4472-8627-E03A4ADC4C66}" sibTransId="{684912DD-5EA1-47A3-A1DF-F3E2414D0B39}"/>
    <dgm:cxn modelId="{F5FF37D8-F32C-4EE8-8B3F-1778760EFE5F}" type="presOf" srcId="{ABF6A15C-E235-4D32-9587-391FB941FE13}" destId="{BF79B5EF-CDCC-4671-9488-60DEFEF2B5F5}" srcOrd="0" destOrd="0" presId="urn:microsoft.com/office/officeart/2005/8/layout/cycle5"/>
    <dgm:cxn modelId="{4FB0BF0D-D071-4AAD-BA15-A0D8279E6C9A}" type="presParOf" srcId="{9B8C29B8-B0DD-4817-B1E8-1CCFB18EFC36}" destId="{A10F14D7-A2F6-4BD9-BF64-2BE669BFC375}" srcOrd="0" destOrd="0" presId="urn:microsoft.com/office/officeart/2005/8/layout/cycle5"/>
    <dgm:cxn modelId="{1152E23F-8ECF-4625-8386-0A12E5F16E0D}" type="presParOf" srcId="{9B8C29B8-B0DD-4817-B1E8-1CCFB18EFC36}" destId="{1FEAC9D6-409C-4AB0-9EFE-19C7918E9E48}" srcOrd="1" destOrd="0" presId="urn:microsoft.com/office/officeart/2005/8/layout/cycle5"/>
    <dgm:cxn modelId="{EBA266C6-5210-496B-A0BA-51656C258493}" type="presParOf" srcId="{9B8C29B8-B0DD-4817-B1E8-1CCFB18EFC36}" destId="{29FDA5E7-11A3-40E2-B43F-9DFD8723CED2}" srcOrd="2" destOrd="0" presId="urn:microsoft.com/office/officeart/2005/8/layout/cycle5"/>
    <dgm:cxn modelId="{329FFD41-559E-4619-9AB0-2242BE8382DD}" type="presParOf" srcId="{9B8C29B8-B0DD-4817-B1E8-1CCFB18EFC36}" destId="{EFB4F613-B5C6-4791-B84D-A49F8CA51171}" srcOrd="3" destOrd="0" presId="urn:microsoft.com/office/officeart/2005/8/layout/cycle5"/>
    <dgm:cxn modelId="{ED16E552-2872-4698-92F9-AA3FA54737FF}" type="presParOf" srcId="{9B8C29B8-B0DD-4817-B1E8-1CCFB18EFC36}" destId="{5045D46A-0DF4-4303-B468-374CED2E7956}" srcOrd="4" destOrd="0" presId="urn:microsoft.com/office/officeart/2005/8/layout/cycle5"/>
    <dgm:cxn modelId="{1464123B-A567-4A19-89F0-23178535ECD6}" type="presParOf" srcId="{9B8C29B8-B0DD-4817-B1E8-1CCFB18EFC36}" destId="{BF79B5EF-CDCC-4671-9488-60DEFEF2B5F5}" srcOrd="5" destOrd="0" presId="urn:microsoft.com/office/officeart/2005/8/layout/cycle5"/>
    <dgm:cxn modelId="{1E41F437-42F2-4E3D-9148-7C7229502C00}" type="presParOf" srcId="{9B8C29B8-B0DD-4817-B1E8-1CCFB18EFC36}" destId="{287D86F2-E387-4EF3-AD2D-55AE7A40CA2E}" srcOrd="6" destOrd="0" presId="urn:microsoft.com/office/officeart/2005/8/layout/cycle5"/>
    <dgm:cxn modelId="{FCE214ED-C48E-4A3F-B0A8-9F3342858CE2}" type="presParOf" srcId="{9B8C29B8-B0DD-4817-B1E8-1CCFB18EFC36}" destId="{FC8AFAD1-992D-4C38-AA28-D9EFF188D05E}" srcOrd="7" destOrd="0" presId="urn:microsoft.com/office/officeart/2005/8/layout/cycle5"/>
    <dgm:cxn modelId="{683C806D-76B5-45B3-9685-1C92E050EDCD}" type="presParOf" srcId="{9B8C29B8-B0DD-4817-B1E8-1CCFB18EFC36}" destId="{B3D0548E-8C7F-4BC8-B86A-6500C260D6EA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F14D7-A2F6-4BD9-BF64-2BE669BFC375}">
      <dsp:nvSpPr>
        <dsp:cNvPr id="0" name=""/>
        <dsp:cNvSpPr/>
      </dsp:nvSpPr>
      <dsp:spPr>
        <a:xfrm>
          <a:off x="925232" y="1062001"/>
          <a:ext cx="1194818" cy="7766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latin typeface="Calibri" panose="020F0502020204030204" pitchFamily="34" charset="0"/>
              <a:cs typeface="Calibri" panose="020F0502020204030204" pitchFamily="34" charset="0"/>
            </a:rPr>
            <a:t>Kevät 2025</a:t>
          </a:r>
        </a:p>
      </dsp:txBody>
      <dsp:txXfrm>
        <a:off x="963144" y="1099913"/>
        <a:ext cx="1118994" cy="700808"/>
      </dsp:txXfrm>
    </dsp:sp>
    <dsp:sp modelId="{29FDA5E7-11A3-40E2-B43F-9DFD8723CED2}">
      <dsp:nvSpPr>
        <dsp:cNvPr id="0" name=""/>
        <dsp:cNvSpPr/>
      </dsp:nvSpPr>
      <dsp:spPr>
        <a:xfrm>
          <a:off x="517828" y="1446263"/>
          <a:ext cx="2073018" cy="2073018"/>
        </a:xfrm>
        <a:custGeom>
          <a:avLst/>
          <a:gdLst/>
          <a:ahLst/>
          <a:cxnLst/>
          <a:rect l="0" t="0" r="0" b="0"/>
          <a:pathLst>
            <a:path>
              <a:moveTo>
                <a:pt x="1799967" y="335451"/>
              </a:moveTo>
              <a:arcTo wR="1036509" hR="1036509" stAng="19046389" swAng="293287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4F613-B5C6-4791-B84D-A49F8CA51171}">
      <dsp:nvSpPr>
        <dsp:cNvPr id="0" name=""/>
        <dsp:cNvSpPr/>
      </dsp:nvSpPr>
      <dsp:spPr>
        <a:xfrm>
          <a:off x="1795948" y="2848854"/>
          <a:ext cx="1194818" cy="7766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latin typeface="Calibri" panose="020F0502020204030204" pitchFamily="34" charset="0"/>
              <a:cs typeface="Calibri" panose="020F0502020204030204" pitchFamily="34" charset="0"/>
            </a:rPr>
            <a:t>Kevät 2024</a:t>
          </a:r>
        </a:p>
      </dsp:txBody>
      <dsp:txXfrm>
        <a:off x="1833860" y="2886766"/>
        <a:ext cx="1118994" cy="700808"/>
      </dsp:txXfrm>
    </dsp:sp>
    <dsp:sp modelId="{BF79B5EF-CDCC-4671-9488-60DEFEF2B5F5}">
      <dsp:nvSpPr>
        <dsp:cNvPr id="0" name=""/>
        <dsp:cNvSpPr/>
      </dsp:nvSpPr>
      <dsp:spPr>
        <a:xfrm>
          <a:off x="459205" y="1682406"/>
          <a:ext cx="2073018" cy="2073018"/>
        </a:xfrm>
        <a:custGeom>
          <a:avLst/>
          <a:gdLst/>
          <a:ahLst/>
          <a:cxnLst/>
          <a:rect l="0" t="0" r="0" b="0"/>
          <a:pathLst>
            <a:path>
              <a:moveTo>
                <a:pt x="1354872" y="2022914"/>
              </a:moveTo>
              <a:arcTo wR="1036509" hR="1036509" stAng="4326747" swAng="21465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D86F2-E387-4EF3-AD2D-55AE7A40CA2E}">
      <dsp:nvSpPr>
        <dsp:cNvPr id="0" name=""/>
        <dsp:cNvSpPr/>
      </dsp:nvSpPr>
      <dsp:spPr>
        <a:xfrm>
          <a:off x="661" y="2848854"/>
          <a:ext cx="1194818" cy="776632"/>
        </a:xfrm>
        <a:prstGeom prst="roundRect">
          <a:avLst/>
        </a:prstGeom>
        <a:solidFill>
          <a:schemeClr val="accent1">
            <a:lumMod val="75000"/>
          </a:schemeClr>
        </a:solidFill>
        <a:ln>
          <a:solidFill>
            <a:schemeClr val="accent3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>
              <a:latin typeface="Calibri" panose="020F0502020204030204" pitchFamily="34" charset="0"/>
              <a:cs typeface="Calibri" panose="020F0502020204030204" pitchFamily="34" charset="0"/>
            </a:rPr>
            <a:t>Syksy 2024</a:t>
          </a:r>
          <a:endParaRPr lang="fi-FI" sz="19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573" y="2886766"/>
        <a:ext cx="1118994" cy="700808"/>
      </dsp:txXfrm>
    </dsp:sp>
    <dsp:sp modelId="{B3D0548E-8C7F-4BC8-B86A-6500C260D6EA}">
      <dsp:nvSpPr>
        <dsp:cNvPr id="0" name=""/>
        <dsp:cNvSpPr/>
      </dsp:nvSpPr>
      <dsp:spPr>
        <a:xfrm>
          <a:off x="401832" y="1449591"/>
          <a:ext cx="2073018" cy="2073018"/>
        </a:xfrm>
        <a:custGeom>
          <a:avLst/>
          <a:gdLst/>
          <a:ahLst/>
          <a:cxnLst/>
          <a:rect l="0" t="0" r="0" b="0"/>
          <a:pathLst>
            <a:path>
              <a:moveTo>
                <a:pt x="4999" y="1138193"/>
              </a:moveTo>
              <a:arcTo wR="1036509" hR="1036509" stAng="10462204" swAng="306611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9463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d0c559486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d0c5594864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d0c5594864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0cf35d6e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d0cf35d6e5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gd0cf35d6e5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0c5594864_0_2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d0c559486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Otsikko, sisältö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06033" y="685800"/>
            <a:ext cx="9448800" cy="731838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706033" y="1600201"/>
            <a:ext cx="3403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312833" y="1600201"/>
            <a:ext cx="3403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09600" y="6429375"/>
            <a:ext cx="28448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4165600" y="6429375"/>
            <a:ext cx="38608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8737600" y="6429375"/>
            <a:ext cx="28448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0E020-0470-48FB-AA84-0556E5E9B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35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2">
  <p:cSld name="Title &amp; Photo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0c5594864_0_230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7" name="Google Shape;87;gd0c5594864_0_23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d0c5594864_0_230"/>
          <p:cNvSpPr txBox="1">
            <a:spLocks noGrp="1"/>
          </p:cNvSpPr>
          <p:nvPr>
            <p:ph type="body" idx="1"/>
          </p:nvPr>
        </p:nvSpPr>
        <p:spPr>
          <a:xfrm>
            <a:off x="830263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9" name="Google Shape;89;gd0c5594864_0_230"/>
          <p:cNvSpPr txBox="1">
            <a:spLocks noGrp="1"/>
          </p:cNvSpPr>
          <p:nvPr>
            <p:ph type="body" idx="3"/>
          </p:nvPr>
        </p:nvSpPr>
        <p:spPr>
          <a:xfrm>
            <a:off x="830263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90" name="Google Shape;90;gd0c5594864_0_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d0c5594864_0_28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5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0c5594864_0_215"/>
          <p:cNvSpPr txBox="1">
            <a:spLocks noGrp="1"/>
          </p:cNvSpPr>
          <p:nvPr>
            <p:ph type="title"/>
          </p:nvPr>
        </p:nvSpPr>
        <p:spPr>
          <a:xfrm>
            <a:off x="9398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d0c5594864_0_215"/>
          <p:cNvSpPr txBox="1">
            <a:spLocks noGrp="1"/>
          </p:cNvSpPr>
          <p:nvPr>
            <p:ph type="body" idx="1"/>
          </p:nvPr>
        </p:nvSpPr>
        <p:spPr>
          <a:xfrm>
            <a:off x="939800" y="3746773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">
  <p:cSld name="Title &amp; Photo">
    <p:bg>
      <p:bgPr>
        <a:solidFill>
          <a:srgbClr val="F0EBE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d0c5594864_0_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1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d0c5594864_0_21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8" name="Google Shape;118;gd0c5594864_0_218"/>
          <p:cNvSpPr txBox="1">
            <a:spLocks noGrp="1"/>
          </p:cNvSpPr>
          <p:nvPr>
            <p:ph type="title"/>
          </p:nvPr>
        </p:nvSpPr>
        <p:spPr>
          <a:xfrm>
            <a:off x="863600" y="3019623"/>
            <a:ext cx="10464900" cy="14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Open Sans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19" name="Google Shape;119;gd0c5594864_0_218" descr="Studeo_Logo_Must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d0c5594864_0_218"/>
          <p:cNvSpPr txBox="1">
            <a:spLocks noGrp="1"/>
          </p:cNvSpPr>
          <p:nvPr>
            <p:ph type="body" idx="1"/>
          </p:nvPr>
        </p:nvSpPr>
        <p:spPr>
          <a:xfrm>
            <a:off x="863600" y="4552157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1">
  <p:cSld name="Title &amp; Photo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d0c5594864_0_224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d0c5594864_0_224"/>
          <p:cNvSpPr txBox="1">
            <a:spLocks noGrp="1"/>
          </p:cNvSpPr>
          <p:nvPr>
            <p:ph type="body" idx="1"/>
          </p:nvPr>
        </p:nvSpPr>
        <p:spPr>
          <a:xfrm>
            <a:off x="6832600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gd0c5594864_0_224"/>
          <p:cNvSpPr txBox="1">
            <a:spLocks noGrp="1"/>
          </p:cNvSpPr>
          <p:nvPr>
            <p:ph type="body" idx="2"/>
          </p:nvPr>
        </p:nvSpPr>
        <p:spPr>
          <a:xfrm>
            <a:off x="6832600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5" name="Google Shape;125;gd0c5594864_0_224"/>
          <p:cNvSpPr>
            <a:spLocks noGrp="1"/>
          </p:cNvSpPr>
          <p:nvPr>
            <p:ph type="pic" idx="3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26" name="Google Shape;126;gd0c5594864_0_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gd0c5594864_0_107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1">
  <p:cSld name="Title, Bullets &amp; Photo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0c5594864_0_236"/>
          <p:cNvSpPr txBox="1">
            <a:spLocks noGrp="1"/>
          </p:cNvSpPr>
          <p:nvPr>
            <p:ph type="body" idx="1"/>
          </p:nvPr>
        </p:nvSpPr>
        <p:spPr>
          <a:xfrm>
            <a:off x="6832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9" name="Google Shape;129;gd0c5594864_0_236"/>
          <p:cNvSpPr txBox="1">
            <a:spLocks noGrp="1"/>
          </p:cNvSpPr>
          <p:nvPr>
            <p:ph type="title"/>
          </p:nvPr>
        </p:nvSpPr>
        <p:spPr>
          <a:xfrm>
            <a:off x="6832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0" name="Google Shape;130;gd0c5594864_0_23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d0c5594864_0_236"/>
          <p:cNvSpPr>
            <a:spLocks noGrp="1"/>
          </p:cNvSpPr>
          <p:nvPr>
            <p:ph type="pic" idx="2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2" name="Google Shape;132;gd0c5594864_0_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2">
  <p:cSld name="Title, Bullets &amp; Photo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0c5594864_0_242"/>
          <p:cNvSpPr txBox="1">
            <a:spLocks noGrp="1"/>
          </p:cNvSpPr>
          <p:nvPr>
            <p:ph type="body" idx="1"/>
          </p:nvPr>
        </p:nvSpPr>
        <p:spPr>
          <a:xfrm>
            <a:off x="736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5" name="Google Shape;135;gd0c5594864_0_242"/>
          <p:cNvSpPr txBox="1">
            <a:spLocks noGrp="1"/>
          </p:cNvSpPr>
          <p:nvPr>
            <p:ph type="title"/>
          </p:nvPr>
        </p:nvSpPr>
        <p:spPr>
          <a:xfrm>
            <a:off x="736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gd0c5594864_0_24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d0c5594864_0_24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8" name="Google Shape;138;gd0c5594864_0_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0c5594864_0_248"/>
          <p:cNvSpPr txBox="1">
            <a:spLocks noGrp="1"/>
          </p:cNvSpPr>
          <p:nvPr>
            <p:ph type="title"/>
          </p:nvPr>
        </p:nvSpPr>
        <p:spPr>
          <a:xfrm>
            <a:off x="863600" y="742951"/>
            <a:ext cx="10464900" cy="1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d0c5594864_0_248"/>
          <p:cNvSpPr txBox="1">
            <a:spLocks noGrp="1"/>
          </p:cNvSpPr>
          <p:nvPr>
            <p:ph type="body" idx="1"/>
          </p:nvPr>
        </p:nvSpPr>
        <p:spPr>
          <a:xfrm>
            <a:off x="863600" y="2140629"/>
            <a:ext cx="104649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2" name="Google Shape;142;gd0c5594864_0_248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">
  <p:cSld name="Title &amp; Bulle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0c5594864_0_252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45" name="Google Shape;145;gd0c5594864_0_25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d0c5594864_0_252"/>
          <p:cNvSpPr txBox="1">
            <a:spLocks noGrp="1"/>
          </p:cNvSpPr>
          <p:nvPr>
            <p:ph type="body" idx="1"/>
          </p:nvPr>
        </p:nvSpPr>
        <p:spPr>
          <a:xfrm>
            <a:off x="863600" y="20383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">
  <p:cSld name="Bulle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0c5594864_0_256"/>
          <p:cNvSpPr txBox="1">
            <a:spLocks noGrp="1"/>
          </p:cNvSpPr>
          <p:nvPr>
            <p:ph type="body" idx="1"/>
          </p:nvPr>
        </p:nvSpPr>
        <p:spPr>
          <a:xfrm>
            <a:off x="863600" y="10985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9" name="Google Shape;149;gd0c5594864_0_25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0c5594864_0_259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52" name="Google Shape;152;gd0c5594864_0_259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screen image">
  <p:cSld name="Full screen image">
    <p:bg>
      <p:bgPr>
        <a:solidFill>
          <a:srgbClr val="F0EBE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d0c5594864_0_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d0c5594864_0_2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56" name="Google Shape;156;gd0c5594864_0_262"/>
          <p:cNvCxnSpPr/>
          <p:nvPr/>
        </p:nvCxnSpPr>
        <p:spPr>
          <a:xfrm>
            <a:off x="431800" y="444500"/>
            <a:ext cx="11328600" cy="0"/>
          </a:xfrm>
          <a:prstGeom prst="straightConnector1">
            <a:avLst/>
          </a:prstGeom>
          <a:noFill/>
          <a:ln w="508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57" name="Google Shape;157;gd0c5594864_0_262"/>
          <p:cNvCxnSpPr/>
          <p:nvPr/>
        </p:nvCxnSpPr>
        <p:spPr>
          <a:xfrm>
            <a:off x="431800" y="6426200"/>
            <a:ext cx="11328600" cy="0"/>
          </a:xfrm>
          <a:prstGeom prst="straightConnector1">
            <a:avLst/>
          </a:prstGeom>
          <a:noFill/>
          <a:ln w="127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- 3 Up">
  <p:cSld name="Photo - 3 Up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0c5594864_0_267"/>
          <p:cNvSpPr>
            <a:spLocks noGrp="1"/>
          </p:cNvSpPr>
          <p:nvPr>
            <p:ph type="pic" idx="2"/>
          </p:nvPr>
        </p:nvSpPr>
        <p:spPr>
          <a:xfrm>
            <a:off x="866654" y="730250"/>
            <a:ext cx="6445800" cy="53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gd0c5594864_0_267"/>
          <p:cNvSpPr>
            <a:spLocks noGrp="1"/>
          </p:cNvSpPr>
          <p:nvPr>
            <p:ph type="pic" idx="3"/>
          </p:nvPr>
        </p:nvSpPr>
        <p:spPr>
          <a:xfrm>
            <a:off x="7365534" y="730250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1" name="Google Shape;161;gd0c5594864_0_267"/>
          <p:cNvSpPr>
            <a:spLocks noGrp="1"/>
          </p:cNvSpPr>
          <p:nvPr>
            <p:ph type="pic" idx="4"/>
          </p:nvPr>
        </p:nvSpPr>
        <p:spPr>
          <a:xfrm>
            <a:off x="7365534" y="3435454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62" name="Google Shape;162;gd0c5594864_0_2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482" y="730249"/>
            <a:ext cx="6450288" cy="536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d0c5594864_0_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8363" y="3435454"/>
            <a:ext cx="3966712" cy="266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d0c5594864_0_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8362" y="730250"/>
            <a:ext cx="3966712" cy="266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d0c5594864_0_267" descr="Studeo_Logo_Must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">
  <p:cSld name="Phot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0c5594864_0_275"/>
          <p:cNvSpPr>
            <a:spLocks noGrp="1"/>
          </p:cNvSpPr>
          <p:nvPr>
            <p:ph type="pic" idx="2"/>
          </p:nvPr>
        </p:nvSpPr>
        <p:spPr>
          <a:xfrm>
            <a:off x="870744" y="755650"/>
            <a:ext cx="10432200" cy="5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gd0c5594864_0_275"/>
          <p:cNvSpPr txBox="1"/>
          <p:nvPr/>
        </p:nvSpPr>
        <p:spPr>
          <a:xfrm>
            <a:off x="5940983" y="3317143"/>
            <a:ext cx="3102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endParaRPr sz="1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9" name="Google Shape;169;gd0c5594864_0_275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d0c5594864_0_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59" y="751060"/>
            <a:ext cx="10431884" cy="5355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d0c5594864_0_212" descr="Studeo_Logo_Musta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d0c5594864_0_212"/>
          <p:cNvSpPr txBox="1">
            <a:spLocks noGrp="1"/>
          </p:cNvSpPr>
          <p:nvPr>
            <p:ph type="title"/>
          </p:nvPr>
        </p:nvSpPr>
        <p:spPr>
          <a:xfrm>
            <a:off x="8636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lioppilastutkinto.fi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lioppilastutkinto.fi/" TargetMode="Externa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" descr="Kuva, joka sisältää kohteen taivas, kuljetus, nosturi, useat&#10;&#10;Kuvaus luotu automaattisesti"/>
          <p:cNvPicPr preferRelativeResize="0"/>
          <p:nvPr/>
        </p:nvPicPr>
        <p:blipFill rotWithShape="1">
          <a:blip r:embed="rId3">
            <a:alphaModFix/>
          </a:blip>
          <a:srcRect t="12619" r="9090" b="10481"/>
          <a:stretch/>
        </p:blipFill>
        <p:spPr>
          <a:xfrm>
            <a:off x="20" y="10"/>
            <a:ext cx="12191980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"/>
          <p:cNvSpPr/>
          <p:nvPr/>
        </p:nvSpPr>
        <p:spPr>
          <a:xfrm>
            <a:off x="393308" y="4549726"/>
            <a:ext cx="11438700" cy="1844400"/>
          </a:xfrm>
          <a:prstGeom prst="rect">
            <a:avLst/>
          </a:prstGeom>
          <a:solidFill>
            <a:srgbClr val="404040">
              <a:alpha val="92549"/>
            </a:srgbClr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"/>
          <p:cNvSpPr txBox="1">
            <a:spLocks noGrp="1"/>
          </p:cNvSpPr>
          <p:nvPr>
            <p:ph type="title"/>
          </p:nvPr>
        </p:nvSpPr>
        <p:spPr>
          <a:xfrm>
            <a:off x="542544" y="4754880"/>
            <a:ext cx="111375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fi-FI" sz="4000" dirty="0">
                <a:solidFill>
                  <a:schemeClr val="lt1"/>
                </a:solidFill>
              </a:rPr>
              <a:t>OP2 Ylioppilastutkinto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178" name="Google Shape;178;p2"/>
          <p:cNvSpPr txBox="1">
            <a:spLocks noGrp="1"/>
          </p:cNvSpPr>
          <p:nvPr>
            <p:ph type="body" idx="1"/>
          </p:nvPr>
        </p:nvSpPr>
        <p:spPr>
          <a:xfrm>
            <a:off x="1524000" y="5815584"/>
            <a:ext cx="91440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fi-FI" dirty="0">
                <a:solidFill>
                  <a:schemeClr val="lt1"/>
                </a:solidFill>
              </a:rPr>
              <a:t>Kohti kirjoituksia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179" name="Google Shape;179;p2"/>
          <p:cNvCxnSpPr/>
          <p:nvPr/>
        </p:nvCxnSpPr>
        <p:spPr>
          <a:xfrm>
            <a:off x="2209800" y="5742432"/>
            <a:ext cx="77724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6832599" y="2459038"/>
            <a:ext cx="4979649" cy="2284500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ILMO-työkalun avulla voit kokeilla, millaisilla aineyhdistelmillä voit suorittaa ylioppilastutkinnon keväällä 2022 voimaan tulevan tutkintorakenteen mukaisesti:</a:t>
            </a:r>
          </a:p>
          <a:p>
            <a:pPr marL="101600" indent="0">
              <a:buNone/>
            </a:pP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ilmo.ylioppilastutkinto.fi/</a:t>
            </a:r>
            <a:r>
              <a:rPr lang="fi-FI" b="1" dirty="0" err="1">
                <a:latin typeface="Calibri" panose="020F0502020204030204" pitchFamily="34" charset="0"/>
                <a:cs typeface="Calibri" panose="020F0502020204030204" pitchFamily="34" charset="0"/>
              </a:rPr>
              <a:t>fi</a:t>
            </a:r>
            <a:endParaRPr lang="fi-FI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TESTAA aineyhdistelmiä</a:t>
            </a:r>
          </a:p>
        </p:txBody>
      </p:sp>
      <p:sp>
        <p:nvSpPr>
          <p:cNvPr id="4" name="Kuvan paikkamerkki 3"/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362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/>
          <p:nvPr/>
        </p:nvSpPr>
        <p:spPr>
          <a:xfrm>
            <a:off x="320040" y="4892039"/>
            <a:ext cx="11548872" cy="179970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818645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fi-FI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Tärkein tietolähde ylioppilastutkinnosta ja siihen liittyvistä määräyksistä on </a:t>
            </a:r>
            <a:r>
              <a:rPr lang="fi-FI" sz="2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ylioppilastutkinto.fi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24241" b="2424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14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8"/>
          <p:cNvPicPr preferRelativeResize="0"/>
          <p:nvPr/>
        </p:nvPicPr>
        <p:blipFill rotWithShape="1">
          <a:blip r:embed="rId3">
            <a:alphaModFix amt="5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8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9744182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arvostelu ja uusinnat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>
            <a:off x="358922" y="212399"/>
            <a:ext cx="11548872" cy="184126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 txBox="1">
            <a:spLocks noGrp="1"/>
          </p:cNvSpPr>
          <p:nvPr>
            <p:ph type="title"/>
          </p:nvPr>
        </p:nvSpPr>
        <p:spPr>
          <a:xfrm>
            <a:off x="553589" y="535590"/>
            <a:ext cx="9946383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arvosanat 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358922" y="2141581"/>
            <a:ext cx="6926298" cy="4351338"/>
          </a:xfrm>
        </p:spPr>
        <p:txBody>
          <a:bodyPr/>
          <a:lstStyle/>
          <a:p>
            <a:pPr marL="114300" indent="0">
              <a:buNone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L laudatur = kiitetään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eximia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erinomaisin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M magna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suurin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lubenter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approbatur = mielihyvin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appobatur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=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I improbatur = hylätään</a:t>
            </a:r>
          </a:p>
          <a:p>
            <a:endParaRPr lang="fi-FI" dirty="0">
              <a:latin typeface="Cambria" panose="02040503050406030204" pitchFamily="18" charset="0"/>
            </a:endParaRP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3" t="-795" r="15613" b="11774"/>
          <a:stretch/>
        </p:blipFill>
        <p:spPr>
          <a:xfrm>
            <a:off x="7215873" y="1133033"/>
            <a:ext cx="4691921" cy="50366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>
            <a:off x="41326" y="218276"/>
            <a:ext cx="11548872" cy="184126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 txBox="1">
            <a:spLocks noGrp="1"/>
          </p:cNvSpPr>
          <p:nvPr>
            <p:ph type="title"/>
          </p:nvPr>
        </p:nvSpPr>
        <p:spPr>
          <a:xfrm>
            <a:off x="842570" y="625303"/>
            <a:ext cx="9946383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Mikä on kompensaatio?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02612" y="3041205"/>
            <a:ext cx="9176592" cy="1731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Suorakulmio 1"/>
          <p:cNvSpPr/>
          <p:nvPr/>
        </p:nvSpPr>
        <p:spPr>
          <a:xfrm>
            <a:off x="546344" y="4772865"/>
            <a:ext cx="11645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Kokelaan saamat kompensaatiopisteet lasketaan yhteen, ja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10 kompensaatiopistettä kompensoi hylätyn arvosanan (i).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Jos kokelas on suorittanut enemmän kuin viisi koetta, hänelle otetaan kompensaatiopisteiden laskemisessa huomioon tutkintoon vaadittavista kokeista ne neljä koetta, jotka tuottavat korkeimman kompensaatiopistesumman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Ylimääräisistä kokeista ei anneta kompensaatiopisteitä.</a:t>
            </a:r>
          </a:p>
        </p:txBody>
      </p:sp>
      <p:sp>
        <p:nvSpPr>
          <p:cNvPr id="3" name="Suorakulmio 2"/>
          <p:cNvSpPr/>
          <p:nvPr/>
        </p:nvSpPr>
        <p:spPr>
          <a:xfrm>
            <a:off x="718684" y="2227209"/>
            <a:ext cx="10194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Jos kokeesta tulee hylätty arvosana, kokelas voi silti valmistua ylioppilaaksi kompensaation avulla.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Taulukosta näet yo-kokeiden arvosanat ja niistä saatavat kompensaatiopisteet. </a:t>
            </a:r>
          </a:p>
        </p:txBody>
      </p:sp>
    </p:spTree>
    <p:extLst>
      <p:ext uri="{BB962C8B-B14F-4D97-AF65-F5344CB8AC3E}">
        <p14:creationId xmlns:p14="http://schemas.microsoft.com/office/powerpoint/2010/main" val="2012505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Kokeen uusiminen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Hylätyn kokeen uusiminen</a:t>
            </a:r>
            <a:endParaRPr dirty="0"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 kesken: saa uusia kolme kertaa</a:t>
            </a:r>
            <a:endParaRPr dirty="0"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 valmis: saa uusia rajoituksetta</a:t>
            </a:r>
            <a:endParaRPr dirty="0"/>
          </a:p>
          <a:p>
            <a:pPr marL="685800" lvl="1" indent="-66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Hyväksytyn kokeen uusiminen</a:t>
            </a:r>
            <a:endParaRPr dirty="0"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Saa uusia rajoituksetta</a:t>
            </a:r>
            <a:endParaRPr dirty="0"/>
          </a:p>
          <a:p>
            <a:pPr marL="46481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Tutkinnon täydentäminen valmistumisen jälkeen</a:t>
            </a:r>
            <a:endParaRPr dirty="0"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Tutkintoa voi täydentää joko kokonaan uusilla kokeilla tai eri tasoisilla kokeilla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</p:txBody>
      </p:sp>
      <p:pic>
        <p:nvPicPr>
          <p:cNvPr id="289" name="Google Shape;289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2"/>
          <p:cNvPicPr preferRelativeResize="0"/>
          <p:nvPr/>
        </p:nvPicPr>
        <p:blipFill rotWithShape="1">
          <a:blip r:embed="rId4">
            <a:alphaModFix/>
          </a:blip>
          <a:srcRect t="730" b="730"/>
          <a:stretch/>
        </p:blipFill>
        <p:spPr>
          <a:xfrm>
            <a:off x="0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4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Ainekohtaisiin määräyksiin kannattaa tutustua huolella.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Äidinkieli ja suomi toisena kielenä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Äidinkielen koe sisältää kaksi koetta: kirjoitustaidon kokeen ja lukutaidon kokeen.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Suomi toisena kielenä on vaihtoehto niille kokelaille, joiden äidinkieli ei ole suomi tai ruotsi.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Toinen kotimainen kieli ja vieraat kielet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Toisessa kotimaisessa kielessä järjestetään pitkän ja keskipitkän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Vieraissa kielissä järjestetään pitkän ja lyhyen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>
                <a:latin typeface="Calibri"/>
                <a:ea typeface="Calibri"/>
                <a:cs typeface="Calibri"/>
                <a:sym typeface="Calibri"/>
              </a:rPr>
              <a:t>Matematiikka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>
                <a:latin typeface="Calibri"/>
                <a:ea typeface="Calibri"/>
                <a:cs typeface="Calibri"/>
                <a:sym typeface="Calibri"/>
              </a:rPr>
              <a:t>Matematiikassa järjestetään lyhyen ja pitkän oppimäärän kokeet.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/>
          </a:p>
        </p:txBody>
      </p:sp>
      <p:pic>
        <p:nvPicPr>
          <p:cNvPr id="304" name="Google Shape;304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d0c5594864_0_1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201" r="16201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d0c5594864_0_116"/>
          <p:cNvSpPr/>
          <p:nvPr/>
        </p:nvSpPr>
        <p:spPr>
          <a:xfrm>
            <a:off x="12749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d0c5594864_0_116"/>
          <p:cNvSpPr txBox="1"/>
          <p:nvPr/>
        </p:nvSpPr>
        <p:spPr>
          <a:xfrm>
            <a:off x="584875" y="2680850"/>
            <a:ext cx="3465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Yhdellä tutkintokerralla voi suorittaa korkeintaan kaksi reaaliaineen koetta.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Muista huomioida kokeiden jaottelu, kun suunnittelet tutkintoasi!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d0c5594864_0_116"/>
          <p:cNvSpPr txBox="1"/>
          <p:nvPr/>
        </p:nvSpPr>
        <p:spPr>
          <a:xfrm>
            <a:off x="651300" y="1745675"/>
            <a:ext cx="3377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Reaaliaineen kokeet</a:t>
            </a: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gd0c5594864_0_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5605" y="997677"/>
            <a:ext cx="6323688" cy="518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51"/>
          <p:cNvPicPr preferRelativeResize="0"/>
          <p:nvPr/>
        </p:nvPicPr>
        <p:blipFill rotWithShape="1">
          <a:blip r:embed="rId3">
            <a:alphaModFix amt="50000"/>
          </a:blip>
          <a:srcRect t="6281" b="91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1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fi-FI" sz="4400" b="1">
                <a:solidFill>
                  <a:srgbClr val="FFFFFF"/>
                </a:solidFill>
              </a:rPr>
              <a:t>Erityisjärjestelyt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703511" y="908720"/>
            <a:ext cx="9164357" cy="552206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fi-FI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fi-FI" sz="5500" b="1" dirty="0">
                <a:latin typeface="Calibri" panose="020F0502020204030204" pitchFamily="34" charset="0"/>
                <a:cs typeface="Calibri" panose="020F0502020204030204" pitchFamily="34" charset="0"/>
              </a:rPr>
              <a:t>Tutustutaan kokeisiin ja YO-tutkinnon rakenteeseen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Huom. Sinä selviät niistä kun kokeiden aika koittaa…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	  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Kaikki käymäsi opintojaksot valmistavat sinua kokeeseen</a:t>
            </a:r>
          </a:p>
          <a:p>
            <a:pPr marL="0" indent="0">
              <a:buNone/>
            </a:pPr>
            <a:endParaRPr lang="fi-FI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fi-FI" sz="5500" b="1" dirty="0">
                <a:latin typeface="Calibri" panose="020F0502020204030204" pitchFamily="34" charset="0"/>
                <a:cs typeface="Calibri" panose="020F0502020204030204" pitchFamily="34" charset="0"/>
              </a:rPr>
              <a:t>Ylioppilastutkinto 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kertaus perusasioista, tiedon soveltamista, ajan hermolle 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olemista…</a:t>
            </a:r>
          </a:p>
          <a:p>
            <a:pPr marL="0" indent="0">
              <a:buNone/>
            </a:pPr>
            <a:endParaRPr lang="fi-FI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5500" b="1" dirty="0">
                <a:latin typeface="Calibri" panose="020F0502020204030204" pitchFamily="34" charset="0"/>
                <a:cs typeface="Calibri" panose="020F0502020204030204" pitchFamily="34" charset="0"/>
              </a:rPr>
              <a:t> Kirjoitussuunnitelma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 suunnitellaan alustavasti, mitä aineita voisit kirjoittaa </a:t>
            </a:r>
          </a:p>
          <a:p>
            <a:pPr marL="0" indent="0">
              <a:buNone/>
            </a:pP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fi-FI" sz="5500" dirty="0">
                <a:latin typeface="Calibri" panose="020F0502020204030204" pitchFamily="34" charset="0"/>
                <a:cs typeface="Calibri" panose="020F0502020204030204" pitchFamily="34" charset="0"/>
              </a:rPr>
              <a:t>teemme yhdessä virallisen alustavan kirjoitussuunnitelman </a:t>
            </a:r>
          </a:p>
          <a:p>
            <a:pPr marL="0" indent="0" algn="ctr">
              <a:buNone/>
            </a:pPr>
            <a:endParaRPr lang="fi-FI" sz="55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fi-FI" sz="55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Huom. Pääsykokeen kautta voit päästä sisälle jatko-opintoihin.                                                                                  </a:t>
            </a:r>
          </a:p>
          <a:p>
            <a:pPr marL="0" indent="0" algn="ctr">
              <a:buNone/>
            </a:pPr>
            <a:r>
              <a:rPr lang="fi-FI" sz="55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Käytössä on myös sekä avoimen </a:t>
            </a:r>
          </a:p>
          <a:p>
            <a:pPr marL="0" indent="0" algn="ctr">
              <a:buNone/>
            </a:pPr>
            <a:r>
              <a:rPr lang="fi-FI" sz="55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yliopiston, että avoimen AMK:n väylät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93" y="2324327"/>
            <a:ext cx="2713869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6125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0cf35d6e5_0_24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</a:pPr>
            <a:endParaRPr sz="2800" b="1" i="0" u="none" strike="noStrike" cap="non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38" name="Google Shape;338;gd0cf35d6e5_0_24"/>
          <p:cNvSpPr txBox="1">
            <a:spLocks noGrp="1"/>
          </p:cNvSpPr>
          <p:nvPr>
            <p:ph type="body" idx="1"/>
          </p:nvPr>
        </p:nvSpPr>
        <p:spPr>
          <a:xfrm>
            <a:off x="558893" y="724634"/>
            <a:ext cx="39081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Erityisjärjestelyt ylioppilaskokeissa</a:t>
            </a:r>
            <a:endParaRPr b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d0cf35d6e5_0_24"/>
          <p:cNvSpPr txBox="1">
            <a:spLocks noGrp="1"/>
          </p:cNvSpPr>
          <p:nvPr>
            <p:ph type="body" idx="3"/>
          </p:nvPr>
        </p:nvSpPr>
        <p:spPr>
          <a:xfrm>
            <a:off x="558893" y="1929267"/>
            <a:ext cx="3908100" cy="432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dirty="0">
                <a:latin typeface="Calibri"/>
                <a:ea typeface="Calibri"/>
                <a:cs typeface="Calibri"/>
                <a:sym typeface="Calibri"/>
              </a:rPr>
              <a:t>Erityisjärjestelyinä voidaan myöntää mm. lisäaika, erillinen koetila tai oikeus suurempaan näyttöön.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dirty="0">
                <a:latin typeface="Calibri"/>
                <a:ea typeface="Calibri"/>
                <a:cs typeface="Calibri"/>
                <a:sym typeface="Calibri"/>
              </a:rPr>
              <a:t>Syitä erityisjärjestelyihin ovat esim. lukemisen ja kirjoittamisen erityisvaikeus, vieraskielisyys tai sairaus.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dirty="0">
                <a:latin typeface="Calibri"/>
                <a:ea typeface="Calibri"/>
                <a:cs typeface="Calibri"/>
                <a:sym typeface="Calibri"/>
              </a:rPr>
              <a:t>Erityisjärjestelyjä anotaan hyvissä ajoin (noin puoli vuotta ennen kirjoituksia)</a:t>
            </a:r>
            <a:endParaRPr lang="fi-FI" sz="2000" b="1" dirty="0">
              <a:latin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 b="1" dirty="0">
                <a:latin typeface="Calibri"/>
                <a:cs typeface="Calibri"/>
                <a:sym typeface="Calibri"/>
              </a:rPr>
              <a:t>Erityisope auttaa tässä! </a:t>
            </a:r>
            <a:endParaRPr b="1"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340" name="Google Shape;340;gd0cf35d6e5_0_24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l="20545" r="20550"/>
          <a:stretch/>
        </p:blipFill>
        <p:spPr>
          <a:xfrm>
            <a:off x="5010386" y="10"/>
            <a:ext cx="7181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d0cf35d6e5_0_24"/>
          <p:cNvPicPr preferRelativeResize="0"/>
          <p:nvPr/>
        </p:nvPicPr>
        <p:blipFill rotWithShape="1">
          <a:blip r:embed="rId4">
            <a:alphaModFix/>
          </a:blip>
          <a:srcRect t="14249" b="14249"/>
          <a:stretch/>
        </p:blipFill>
        <p:spPr>
          <a:xfrm>
            <a:off x="5009995" y="10"/>
            <a:ext cx="718170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52"/>
          <p:cNvPicPr preferRelativeResize="0"/>
          <p:nvPr/>
        </p:nvPicPr>
        <p:blipFill rotWithShape="1">
          <a:blip r:embed="rId3">
            <a:alphaModFix amt="50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2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Kirjoitus</a:t>
            </a:r>
            <a:r>
              <a:rPr lang="fi-FI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suunnitelma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3"/>
          <p:cNvSpPr/>
          <p:nvPr/>
        </p:nvSpPr>
        <p:spPr>
          <a:xfrm>
            <a:off x="320040" y="4892040"/>
            <a:ext cx="11548872" cy="181356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53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10808296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b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Suunnitelman ydin: mitkä aineet kirjoitat ja milloin</a:t>
            </a: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25616" y="289372"/>
            <a:ext cx="6321669" cy="4214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4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sz="4400" b="0">
                <a:latin typeface="Calibri"/>
                <a:ea typeface="Calibri"/>
                <a:cs typeface="Calibri"/>
                <a:sym typeface="Calibri"/>
              </a:rPr>
              <a:t>Pohdinta</a:t>
            </a:r>
            <a:endParaRPr sz="4400"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4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Mitkä aineet ainakin haluat kirjoittaa?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Mitä aineita et halua kirjoittaa?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Montako ylioppilaskoetta aiot suorittaa?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800" dirty="0">
                <a:latin typeface="Calibri"/>
                <a:ea typeface="Calibri"/>
                <a:cs typeface="Calibri"/>
                <a:sym typeface="Calibri"/>
              </a:rPr>
              <a:t>Kuinka moneen kirjoituskertaan haluat hajauttaa kirjoitukset?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5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6306" r="4874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3" name="Google Shape;363;p5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FC21C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fi-FI" sz="3000" dirty="0">
                <a:latin typeface="Calibri" panose="020F0502020204030204" pitchFamily="34" charset="0"/>
                <a:cs typeface="Calibri" panose="020F0502020204030204" pitchFamily="34" charset="0"/>
              </a:rPr>
              <a:t>KIRJOITUSSUUNNITELMA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Pohdi, mitä voisit kirjoittaa, </a:t>
            </a:r>
            <a:r>
              <a:rPr lang="fi-FI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Wordissä</a:t>
            </a: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fi-F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Tee kirjoitussuunnitelma huolella ja palaute se opolle viimeistään…</a:t>
            </a:r>
          </a:p>
          <a:p>
            <a:endParaRPr lang="fi-F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HUOM! Muutokset aina tiedoksi opolle. Kirjoitussuunnitelma pidetään ajan tasalla, </a:t>
            </a:r>
            <a:r>
              <a:rPr lang="fi-FI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jookos</a:t>
            </a: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114300" indent="0">
              <a:buNone/>
            </a:pPr>
            <a:endParaRPr lang="fi-F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JOS JÄÄ AIKAA: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Tutustu ylioppilaskokeiden aikatauluun: </a:t>
            </a: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urly.fi/18fN</a:t>
            </a:r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i-FI" sz="2400" dirty="0">
                <a:latin typeface="Calibri" panose="020F0502020204030204" pitchFamily="34" charset="0"/>
                <a:cs typeface="Calibri" panose="020F0502020204030204" pitchFamily="34" charset="0"/>
              </a:rPr>
              <a:t>Tutustu pisterajoihin: </a:t>
            </a:r>
            <a:r>
              <a:rPr lang="fi-FI" sz="2400" b="1" dirty="0">
                <a:latin typeface="Calibri" panose="020F0502020204030204" pitchFamily="34" charset="0"/>
                <a:cs typeface="Calibri" panose="020F0502020204030204" pitchFamily="34" charset="0"/>
              </a:rPr>
              <a:t>urly.fi/18gy </a:t>
            </a:r>
          </a:p>
          <a:p>
            <a:pPr marL="11430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8563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15449" y="147392"/>
            <a:ext cx="7772400" cy="1609344"/>
          </a:xfrm>
        </p:spPr>
        <p:txBody>
          <a:bodyPr/>
          <a:lstStyle/>
          <a:p>
            <a:r>
              <a:rPr lang="fi-FI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Tsemppihalaus jokaiselle!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61" y="1412777"/>
            <a:ext cx="4725889" cy="4811555"/>
          </a:xfrm>
        </p:spPr>
      </p:pic>
      <p:sp>
        <p:nvSpPr>
          <p:cNvPr id="5" name="Tekstiruutu 4"/>
          <p:cNvSpPr txBox="1"/>
          <p:nvPr/>
        </p:nvSpPr>
        <p:spPr>
          <a:xfrm>
            <a:off x="2213783" y="2172703"/>
            <a:ext cx="324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OPISKELUN VASTAPAINONA MUISTAPA SEURAAVA OHJE: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31" y="554111"/>
            <a:ext cx="870636" cy="79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47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5"/>
          <p:cNvSpPr/>
          <p:nvPr/>
        </p:nvSpPr>
        <p:spPr>
          <a:xfrm>
            <a:off x="1524" y="0"/>
            <a:ext cx="1218900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55" descr="Kuva, joka sisältää kohteen taivas, kuljetus, nosturi, useat&#10;&#10;Kuvaus luotu automaattisest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5425"/>
          <a:stretch/>
        </p:blipFill>
        <p:spPr>
          <a:xfrm>
            <a:off x="20" y="1282"/>
            <a:ext cx="12192000" cy="6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/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ruutu 2"/>
          <p:cNvSpPr txBox="1"/>
          <p:nvPr/>
        </p:nvSpPr>
        <p:spPr>
          <a:xfrm>
            <a:off x="1753848" y="1728534"/>
            <a:ext cx="8304551" cy="36779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fi-FI" dirty="0">
              <a:latin typeface="Cambria" panose="02040503050406030204" pitchFamily="18" charset="0"/>
            </a:endParaRPr>
          </a:p>
          <a:p>
            <a:r>
              <a:rPr lang="fi-FI" sz="2500" b="1" dirty="0">
                <a:latin typeface="Calibri" panose="020F0502020204030204" pitchFamily="34" charset="0"/>
                <a:cs typeface="Calibri" panose="020F0502020204030204" pitchFamily="34" charset="0"/>
              </a:rPr>
              <a:t>Tutustutaan ylioppilaskokeisiin</a:t>
            </a:r>
          </a:p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Valitse oppiaine ja yo-koe: </a:t>
            </a:r>
            <a:r>
              <a:rPr lang="fi-FI" sz="1800" b="1" dirty="0">
                <a:latin typeface="Calibri" panose="020F0502020204030204" pitchFamily="34" charset="0"/>
                <a:cs typeface="Calibri" panose="020F0502020204030204" pitchFamily="34" charset="0"/>
              </a:rPr>
              <a:t>yle.fi/abitreenit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&gt;oppimateriaalit &gt; valitse oppiaine 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&gt; YO-kokeet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Tutustu valitsemaasi yo-kokeeseen huolella ja esittele yksi koetehtävä vierustoverille. Miltä yo-kokeet vaikuttavat?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Tutustu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www.ylioppilastutkinto.fi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sivun kautta kokeen pisterajoihin</a:t>
            </a:r>
          </a:p>
          <a:p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Jos jää aikaa, valitse joku toinen oppiaine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 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647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i-FI" sz="2500" b="1" dirty="0"/>
              <a:t>Tutkinnon suorittaminen</a:t>
            </a:r>
          </a:p>
        </p:txBody>
      </p:sp>
      <p:sp>
        <p:nvSpPr>
          <p:cNvPr id="1331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710943" y="1525426"/>
            <a:ext cx="4443890" cy="5072493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Kokeita järjestetään 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kaksi 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kertaa vuodessa</a:t>
            </a:r>
          </a:p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Tutkinnon voi hajauttaa </a:t>
            </a: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kolmeen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 perättäiseen kertaan</a:t>
            </a:r>
          </a:p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Osallistumisoikeus kirjoituksiin 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kirjoitettavan aineen </a:t>
            </a:r>
            <a:r>
              <a:rPr lang="fi-FI" sz="2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pakolliset opintojaksot 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suoritettu</a:t>
            </a:r>
          </a:p>
          <a:p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Kokeet pohjautuvat aineen valtakunnallisten pakollisten ja valinnaisten tietoihin 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Valinnaiset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 opintojaksot tärkeitä!</a:t>
            </a:r>
          </a:p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Koulun omat valinnaiset myös suositeltavia esim. abi-kertaukset</a:t>
            </a:r>
          </a:p>
          <a:p>
            <a:pPr eaLnBrk="1" hangingPunct="1">
              <a:lnSpc>
                <a:spcPct val="90000"/>
              </a:lnSpc>
            </a:pPr>
            <a:endParaRPr lang="fi-FI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16" name="Text Box 25"/>
          <p:cNvSpPr txBox="1">
            <a:spLocks noChangeArrowheads="1"/>
          </p:cNvSpPr>
          <p:nvPr/>
        </p:nvSpPr>
        <p:spPr bwMode="auto">
          <a:xfrm>
            <a:off x="3719513" y="4581526"/>
            <a:ext cx="86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fi-FI"/>
          </a:p>
        </p:txBody>
      </p:sp>
      <p:sp>
        <p:nvSpPr>
          <p:cNvPr id="13317" name="Text Box 26"/>
          <p:cNvSpPr txBox="1">
            <a:spLocks noChangeArrowheads="1"/>
          </p:cNvSpPr>
          <p:nvPr/>
        </p:nvSpPr>
        <p:spPr bwMode="auto">
          <a:xfrm>
            <a:off x="2495551" y="2708275"/>
            <a:ext cx="100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fi-FI" sz="1600" b="1"/>
          </a:p>
        </p:txBody>
      </p:sp>
      <p:sp>
        <p:nvSpPr>
          <p:cNvPr id="13318" name="Text Box 27"/>
          <p:cNvSpPr txBox="1">
            <a:spLocks noChangeArrowheads="1"/>
          </p:cNvSpPr>
          <p:nvPr/>
        </p:nvSpPr>
        <p:spPr bwMode="auto">
          <a:xfrm>
            <a:off x="3575050" y="3573463"/>
            <a:ext cx="11527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i-FI" dirty="0"/>
              <a:t>20ABCDEFGH</a:t>
            </a:r>
          </a:p>
        </p:txBody>
      </p:sp>
      <p:graphicFrame>
        <p:nvGraphicFramePr>
          <p:cNvPr id="10" name="Kaaviokuva 9"/>
          <p:cNvGraphicFramePr/>
          <p:nvPr>
            <p:extLst>
              <p:ext uri="{D42A27DB-BD31-4B8C-83A1-F6EECF244321}">
                <p14:modId xmlns:p14="http://schemas.microsoft.com/office/powerpoint/2010/main" val="3445678718"/>
              </p:ext>
            </p:extLst>
          </p:nvPr>
        </p:nvGraphicFramePr>
        <p:xfrm>
          <a:off x="2639309" y="1556792"/>
          <a:ext cx="2991429" cy="519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kstikehys 10"/>
          <p:cNvSpPr txBox="1"/>
          <p:nvPr/>
        </p:nvSpPr>
        <p:spPr>
          <a:xfrm>
            <a:off x="3306347" y="1843830"/>
            <a:ext cx="16573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Tutkinto valmis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2442834" y="5373217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S16  K17   S17  K18  S18   K19	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CF0FB52-71BB-09DB-C5E5-82541F253F4B}"/>
              </a:ext>
            </a:extLst>
          </p:cNvPr>
          <p:cNvSpPr txBox="1"/>
          <p:nvPr/>
        </p:nvSpPr>
        <p:spPr>
          <a:xfrm>
            <a:off x="3322638" y="3630280"/>
            <a:ext cx="1657350" cy="744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i-FI" sz="1600" b="1" dirty="0">
                <a:highlight>
                  <a:srgbClr val="FFFFFF"/>
                </a:highlight>
              </a:rPr>
              <a:t>22ABCDEFGH</a:t>
            </a:r>
          </a:p>
          <a:p>
            <a:pPr>
              <a:lnSpc>
                <a:spcPct val="150000"/>
              </a:lnSpc>
            </a:pPr>
            <a:endParaRPr lang="fi-FI" b="1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1814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92379" y="677008"/>
            <a:ext cx="9701468" cy="533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3">
            <a:alphaModFix amt="50000"/>
          </a:blip>
          <a:srcRect t="5661" b="100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0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</a:rPr>
              <a:t>Tutkinnon rakenne ja määräykset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0c5594864_0_206"/>
          <p:cNvSpPr txBox="1">
            <a:spLocks noGrp="1"/>
          </p:cNvSpPr>
          <p:nvPr>
            <p:ph type="body" idx="3"/>
          </p:nvPr>
        </p:nvSpPr>
        <p:spPr>
          <a:xfrm>
            <a:off x="830275" y="2337950"/>
            <a:ext cx="4618200" cy="2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koostuu vähintään viidestä kokeesta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pakollisia ja ylimääräisiä kokeita ei määritellä erikseen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käytössä kolme peräkkäistä kirjoituskertaa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endParaRPr/>
          </a:p>
        </p:txBody>
      </p:sp>
      <p:pic>
        <p:nvPicPr>
          <p:cNvPr id="241" name="Google Shape;241;gd0c5594864_0_206" descr="Kuva, joka sisältää kohteen sisä, lattia, sotkuinen&#10;&#10;Kuvaus luotu automaattisesti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t="17267" b="11139"/>
          <a:stretch/>
        </p:blipFill>
        <p:spPr>
          <a:xfrm>
            <a:off x="5797543" y="10"/>
            <a:ext cx="6394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d0c5594864_0_206"/>
          <p:cNvPicPr preferRelativeResize="0"/>
          <p:nvPr/>
        </p:nvPicPr>
        <p:blipFill rotWithShape="1">
          <a:blip r:embed="rId4">
            <a:alphaModFix/>
          </a:blip>
          <a:srcRect l="861" r="86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d0c5594864_0_206"/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fi-FI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Tutkinnon rakenne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Valmistuminen ylioppilaaksi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1"/>
          <p:cNvSpPr txBox="1">
            <a:spLocks noGrp="1"/>
          </p:cNvSpPr>
          <p:nvPr>
            <p:ph type="body" idx="1"/>
          </p:nvPr>
        </p:nvSpPr>
        <p:spPr>
          <a:xfrm>
            <a:off x="5080934" y="2576945"/>
            <a:ext cx="6272866" cy="360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Valmistuminen ylioppilaaksi edellyttää, että opiskelija on suorittanut</a:t>
            </a:r>
            <a:endParaRPr sz="2800" dirty="0"/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vähintään viisi ylioppilastutkinnon koetta 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lukion oppimäärän hyväksytysti </a:t>
            </a:r>
          </a:p>
          <a:p>
            <a:pPr marL="381000"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(vähintään </a:t>
            </a:r>
            <a:r>
              <a:rPr lang="fi-FI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150</a:t>
            </a:r>
            <a:r>
              <a:rPr lang="fi-FI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opintopistettä, joista oltava 20 op:n verran valtakunnallisia syventäviä opintoja)</a:t>
            </a:r>
            <a:endParaRPr sz="28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11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"/>
          <p:cNvSpPr/>
          <p:nvPr/>
        </p:nvSpPr>
        <p:spPr>
          <a:xfrm>
            <a:off x="0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2"/>
          <p:cNvSpPr txBox="1">
            <a:spLocks noGrp="1"/>
          </p:cNvSpPr>
          <p:nvPr>
            <p:ph type="title"/>
          </p:nvPr>
        </p:nvSpPr>
        <p:spPr>
          <a:xfrm>
            <a:off x="638598" y="699984"/>
            <a:ext cx="33771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fi-FI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Osallistumisoikeus</a:t>
            </a:r>
            <a:br>
              <a:rPr lang="fi-FI" sz="3200" dirty="0">
                <a:solidFill>
                  <a:schemeClr val="lt1"/>
                </a:solidFill>
              </a:rPr>
            </a:br>
            <a:br>
              <a:rPr lang="fi-FI" sz="3200" dirty="0">
                <a:solidFill>
                  <a:schemeClr val="lt1"/>
                </a:solidFill>
              </a:rPr>
            </a:b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41278" y="2137367"/>
            <a:ext cx="7028733" cy="359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2"/>
          <p:cNvSpPr txBox="1"/>
          <p:nvPr/>
        </p:nvSpPr>
        <p:spPr>
          <a:xfrm>
            <a:off x="592258" y="2189624"/>
            <a:ext cx="3465900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Kirjoitettavan aineen pakolliset opinnot tulee olla suoritettuna.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Kirjoitettavista aineista kannattaa suorittaa myös valtakunnalliset syventävät opinnot. </a:t>
            </a:r>
          </a:p>
          <a:p>
            <a:pPr marL="285750" indent="-285750"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Soveltavat kurssit myös suositeltavia esim. kertauskurssit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kstiruutu 4"/>
          <p:cNvSpPr txBox="1"/>
          <p:nvPr/>
        </p:nvSpPr>
        <p:spPr>
          <a:xfrm>
            <a:off x="5886614" y="3972392"/>
            <a:ext cx="2068643" cy="68205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6" name="Ellipsi 5"/>
          <p:cNvSpPr/>
          <p:nvPr/>
        </p:nvSpPr>
        <p:spPr>
          <a:xfrm>
            <a:off x="6179647" y="4017364"/>
            <a:ext cx="598329" cy="54435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BI1</a:t>
            </a:r>
          </a:p>
        </p:txBody>
      </p:sp>
      <p:sp>
        <p:nvSpPr>
          <p:cNvPr id="11" name="Ellipsi 10"/>
          <p:cNvSpPr/>
          <p:nvPr/>
        </p:nvSpPr>
        <p:spPr>
          <a:xfrm>
            <a:off x="6852673" y="4010830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BI2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8394491" y="3687580"/>
            <a:ext cx="3013024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Valtakunnalliset syventävät opinnot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8604354" y="4017364"/>
            <a:ext cx="2608289" cy="6370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sp>
        <p:nvSpPr>
          <p:cNvPr id="14" name="Ellipsi 13"/>
          <p:cNvSpPr/>
          <p:nvPr/>
        </p:nvSpPr>
        <p:spPr>
          <a:xfrm>
            <a:off x="8641276" y="4060460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BI3</a:t>
            </a:r>
          </a:p>
        </p:txBody>
      </p:sp>
      <p:sp>
        <p:nvSpPr>
          <p:cNvPr id="15" name="Ellipsi 14"/>
          <p:cNvSpPr/>
          <p:nvPr/>
        </p:nvSpPr>
        <p:spPr>
          <a:xfrm>
            <a:off x="9381432" y="4067041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BI4</a:t>
            </a:r>
          </a:p>
        </p:txBody>
      </p:sp>
      <p:sp>
        <p:nvSpPr>
          <p:cNvPr id="16" name="Ellipsi 15"/>
          <p:cNvSpPr/>
          <p:nvPr/>
        </p:nvSpPr>
        <p:spPr>
          <a:xfrm>
            <a:off x="10216660" y="4060460"/>
            <a:ext cx="581201" cy="55088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9E5C0688FF7FB40B3A8D54E03AFB863" ma:contentTypeVersion="5" ma:contentTypeDescription="Luo uusi asiakirja." ma:contentTypeScope="" ma:versionID="e1628a265751c8693a4eab9cfb6c9874">
  <xsd:schema xmlns:xsd="http://www.w3.org/2001/XMLSchema" xmlns:xs="http://www.w3.org/2001/XMLSchema" xmlns:p="http://schemas.microsoft.com/office/2006/metadata/properties" xmlns:ns2="338e1d0f-5a93-4f25-8cb2-62709933e4b8" xmlns:ns3="2d7b1a92-98c3-479c-bab4-9ec985d63660" targetNamespace="http://schemas.microsoft.com/office/2006/metadata/properties" ma:root="true" ma:fieldsID="4526f6673fa447d0ba2171e71e4986f5" ns2:_="" ns3:_="">
    <xsd:import namespace="338e1d0f-5a93-4f25-8cb2-62709933e4b8"/>
    <xsd:import namespace="2d7b1a92-98c3-479c-bab4-9ec985d636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8e1d0f-5a93-4f25-8cb2-62709933e4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b1a92-98c3-479c-bab4-9ec985d636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469D51-3DEC-46BD-85CC-269E73744856}"/>
</file>

<file path=customXml/itemProps2.xml><?xml version="1.0" encoding="utf-8"?>
<ds:datastoreItem xmlns:ds="http://schemas.openxmlformats.org/officeDocument/2006/customXml" ds:itemID="{134DED80-3DB7-4F37-BC30-505779CA2D1A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731</Words>
  <Application>Microsoft Office PowerPoint</Application>
  <PresentationFormat>Laajakuva</PresentationFormat>
  <Paragraphs>139</Paragraphs>
  <Slides>26</Slides>
  <Notes>20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26</vt:i4>
      </vt:variant>
    </vt:vector>
  </HeadingPairs>
  <TitlesOfParts>
    <vt:vector size="34" baseType="lpstr">
      <vt:lpstr>Avenir</vt:lpstr>
      <vt:lpstr>Cambria</vt:lpstr>
      <vt:lpstr>Open Sans</vt:lpstr>
      <vt:lpstr>Arial</vt:lpstr>
      <vt:lpstr>Calibri</vt:lpstr>
      <vt:lpstr>Open Sans SemiBold</vt:lpstr>
      <vt:lpstr>1_Office-teema</vt:lpstr>
      <vt:lpstr>26_FeatureStory</vt:lpstr>
      <vt:lpstr>OP2 Ylioppilastutkinto</vt:lpstr>
      <vt:lpstr>PowerPoint-esitys</vt:lpstr>
      <vt:lpstr>PowerPoint-esitys</vt:lpstr>
      <vt:lpstr>Tutkinnon suorittaminen</vt:lpstr>
      <vt:lpstr>PowerPoint-esitys</vt:lpstr>
      <vt:lpstr>Tutkinnon rakenne ja määräykset</vt:lpstr>
      <vt:lpstr>PowerPoint-esitys</vt:lpstr>
      <vt:lpstr>Valmistuminen ylioppilaaksi</vt:lpstr>
      <vt:lpstr>Osallistumisoikeus  </vt:lpstr>
      <vt:lpstr>TESTAA aineyhdistelmiä</vt:lpstr>
      <vt:lpstr>Tärkein tietolähde ylioppilastutkinnosta ja siihen liittyvistä määräyksistä on ylioppilastutkinto.fi</vt:lpstr>
      <vt:lpstr>Ylioppilaskokeiden arvostelu ja uusinnat</vt:lpstr>
      <vt:lpstr>Ylioppilaskokeiden arvosanat </vt:lpstr>
      <vt:lpstr>Mikä on kompensaatio?</vt:lpstr>
      <vt:lpstr>Kokeen uusiminen</vt:lpstr>
      <vt:lpstr>Ainekohtaiset määräykset</vt:lpstr>
      <vt:lpstr>Ainekohtaiset määräykset</vt:lpstr>
      <vt:lpstr>PowerPoint-esitys</vt:lpstr>
      <vt:lpstr>Erityisjärjestelyt</vt:lpstr>
      <vt:lpstr>PowerPoint-esitys</vt:lpstr>
      <vt:lpstr>Kirjoitussuunnitelma</vt:lpstr>
      <vt:lpstr>Suunnitelman ydin: mitkä aineet kirjoitat ja milloin?</vt:lpstr>
      <vt:lpstr>Pohdinta</vt:lpstr>
      <vt:lpstr>KIRJOITUSSUUNNITELMA</vt:lpstr>
      <vt:lpstr>Tsemppihalaus jokaiselle!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OP1 Ylioppilastutkinto</dc:title>
  <dc:creator>Vepsäläinen Maiju</dc:creator>
  <cp:lastModifiedBy>Pekka Pölönen</cp:lastModifiedBy>
  <cp:revision>13</cp:revision>
  <dcterms:created xsi:type="dcterms:W3CDTF">2021-03-21T13:36:07Z</dcterms:created>
  <dcterms:modified xsi:type="dcterms:W3CDTF">2023-10-17T16:20:02Z</dcterms:modified>
</cp:coreProperties>
</file>