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5" r:id="rId11"/>
    <p:sldId id="262" r:id="rId12"/>
    <p:sldId id="266" r:id="rId13"/>
    <p:sldId id="263" r:id="rId14"/>
    <p:sldId id="264"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88F9E-A62D-4D87-9A3F-0B35DAC545E4}" v="455" dt="2024-10-01T08:03:45.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4.10.2024</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284066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4.10.2024</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163045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4.10.2024</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536915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4270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mmattikorkeakouluun.fi" TargetMode="External"/><Relationship Id="rId2" Type="http://schemas.openxmlformats.org/officeDocument/2006/relationships/hyperlink" Target="Opintopolku.fi" TargetMode="External"/><Relationship Id="rId1" Type="http://schemas.openxmlformats.org/officeDocument/2006/relationships/slideLayout" Target="../slideLayouts/slideLayout2.xml"/><Relationship Id="rId6" Type="http://schemas.openxmlformats.org/officeDocument/2006/relationships/hyperlink" Target="https://yliopistovalinnat.fi/valintakokeet#_Valintakoevalintaa_kehitetaan_vuodelle_2025" TargetMode="External"/><Relationship Id="rId5" Type="http://schemas.openxmlformats.org/officeDocument/2006/relationships/hyperlink" Target="Todistusvalinta.fi" TargetMode="External"/><Relationship Id="rId4" Type="http://schemas.openxmlformats.org/officeDocument/2006/relationships/hyperlink" Target="https://peda.net/kouvola/kl/ky/opinto-ohjaus/mita-lukion-jalke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vello.f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almennuskeskus.fi/ilmaiset-palvelut/hakuinfot/" TargetMode="External"/><Relationship Id="rId2" Type="http://schemas.openxmlformats.org/officeDocument/2006/relationships/hyperlink" Target="https://studia.messukeskus.com/" TargetMode="External"/><Relationship Id="rId1" Type="http://schemas.openxmlformats.org/officeDocument/2006/relationships/slideLayout" Target="../slideLayouts/slideLayout2.xml"/><Relationship Id="rId5" Type="http://schemas.openxmlformats.org/officeDocument/2006/relationships/hyperlink" Target="https://opintopolku.fi/konfo/fi/sivu/korkeakoulujen-hakijatapahtumat" TargetMode="External"/><Relationship Id="rId4" Type="http://schemas.openxmlformats.org/officeDocument/2006/relationships/hyperlink" Target="https://www.ammattikorkeakouluun.fi/tapahtum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latin typeface="+mn-lt"/>
                <a:ea typeface="Cambria" panose="02040503050406030204" pitchFamily="18" charset="0"/>
                <a:cs typeface="Calibri" panose="020F0502020204030204" pitchFamily="34" charset="0"/>
              </a:rPr>
              <a:t>OP2 STARTTI-INFO</a:t>
            </a:r>
            <a:endParaRPr lang="fi-FI">
              <a:latin typeface="+mn-lt"/>
            </a:endParaRPr>
          </a:p>
        </p:txBody>
      </p:sp>
      <p:sp>
        <p:nvSpPr>
          <p:cNvPr id="3" name="Alaotsikko 2"/>
          <p:cNvSpPr>
            <a:spLocks noGrp="1"/>
          </p:cNvSpPr>
          <p:nvPr>
            <p:ph type="subTitle" idx="1"/>
          </p:nvPr>
        </p:nvSpPr>
        <p:spPr/>
        <p:txBody>
          <a:bodyPr>
            <a:normAutofit/>
          </a:bodyPr>
          <a:lstStyle/>
          <a:p>
            <a:r>
              <a:rPr lang="fi-FI" sz="3000"/>
              <a:t>Mukava nähdä sinua! </a:t>
            </a:r>
          </a:p>
        </p:txBody>
      </p:sp>
    </p:spTree>
    <p:extLst>
      <p:ext uri="{BB962C8B-B14F-4D97-AF65-F5344CB8AC3E}">
        <p14:creationId xmlns:p14="http://schemas.microsoft.com/office/powerpoint/2010/main" val="180909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OPOTIIMIN LINKIT JA VINKIT </a:t>
            </a: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a:spcBef>
                <a:spcPts val="600"/>
              </a:spcBef>
            </a:pPr>
            <a:r>
              <a:rPr lang="fi-FI" sz="2000">
                <a:hlinkClick r:id="rId2" action="ppaction://hlinkfile"/>
              </a:rPr>
              <a:t>Opintopolku.fi</a:t>
            </a:r>
          </a:p>
          <a:p>
            <a:pPr>
              <a:spcBef>
                <a:spcPts val="600"/>
              </a:spcBef>
            </a:pPr>
            <a:r>
              <a:rPr lang="fi-FI" sz="2000">
                <a:hlinkClick r:id="rId2" action="ppaction://hlinkfile"/>
              </a:rPr>
              <a:t>Yliopistovalinnat.fi</a:t>
            </a:r>
            <a:r>
              <a:rPr lang="fi-FI" sz="2000"/>
              <a:t> (Huom. 2026 uusi pisteytys)</a:t>
            </a:r>
          </a:p>
          <a:p>
            <a:pPr>
              <a:spcBef>
                <a:spcPts val="600"/>
              </a:spcBef>
            </a:pPr>
            <a:r>
              <a:rPr lang="fi-FI" sz="2000">
                <a:hlinkClick r:id="rId3" action="ppaction://hlinkfile"/>
              </a:rPr>
              <a:t>Ammattikorkeakouluun.fi</a:t>
            </a:r>
            <a:endParaRPr lang="fi-FI" sz="2000">
              <a:hlinkClick r:id="rId4"/>
            </a:endParaRPr>
          </a:p>
          <a:p>
            <a:pPr>
              <a:spcBef>
                <a:spcPts val="600"/>
              </a:spcBef>
            </a:pPr>
            <a:r>
              <a:rPr lang="fi-FI" sz="2000"/>
              <a:t>Yhteislyseon </a:t>
            </a:r>
            <a:r>
              <a:rPr lang="fi-FI" sz="2000">
                <a:hlinkClick r:id="rId4"/>
              </a:rPr>
              <a:t>Mitä lukion jälkeen</a:t>
            </a:r>
            <a:r>
              <a:rPr lang="fi-FI" sz="2000"/>
              <a:t> -sivu</a:t>
            </a:r>
          </a:p>
          <a:p>
            <a:pPr>
              <a:spcBef>
                <a:spcPts val="600"/>
              </a:spcBef>
            </a:pPr>
            <a:r>
              <a:rPr lang="fi-FI" sz="2000">
                <a:hlinkClick r:id="rId5" action="ppaction://hlinkfile"/>
              </a:rPr>
              <a:t>Todistusvalinta.fi</a:t>
            </a:r>
            <a:endParaRPr lang="fi-FI" sz="2000"/>
          </a:p>
          <a:p>
            <a:pPr>
              <a:spcBef>
                <a:spcPts val="600"/>
              </a:spcBef>
            </a:pPr>
            <a:r>
              <a:rPr lang="fi-FI" sz="2000"/>
              <a:t>Lue lisää </a:t>
            </a:r>
            <a:r>
              <a:rPr lang="fi-FI" sz="2000">
                <a:hlinkClick r:id="rId6"/>
              </a:rPr>
              <a:t>meneillään olevasta yliopistojen opiskelijavalintojen kehittämishankkeesta 2022-2025</a:t>
            </a:r>
            <a:endParaRPr lang="fi-FI" sz="2000"/>
          </a:p>
          <a:p>
            <a:pPr>
              <a:spcBef>
                <a:spcPts val="600"/>
              </a:spcBef>
            </a:pPr>
            <a:endParaRPr lang="fi-FI" sz="2000"/>
          </a:p>
        </p:txBody>
      </p:sp>
    </p:spTree>
    <p:extLst>
      <p:ext uri="{BB962C8B-B14F-4D97-AF65-F5344CB8AC3E}">
        <p14:creationId xmlns:p14="http://schemas.microsoft.com/office/powerpoint/2010/main" val="34296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8153400" y="1128094"/>
            <a:ext cx="3434180" cy="1415270"/>
          </a:xfrm>
        </p:spPr>
        <p:txBody>
          <a:bodyPr anchor="t">
            <a:normAutofit/>
          </a:bodyPr>
          <a:lstStyle/>
          <a:p>
            <a:r>
              <a:rPr lang="fi-FI" sz="3200">
                <a:latin typeface="+mn-lt"/>
              </a:rPr>
              <a:t>OPO </a:t>
            </a:r>
            <a:br>
              <a:rPr lang="fi-FI" sz="3200">
                <a:latin typeface="+mn-lt"/>
              </a:rPr>
            </a:br>
            <a:r>
              <a:rPr lang="fi-FI" sz="3200">
                <a:latin typeface="+mn-lt"/>
              </a:rPr>
              <a:t>AUTTAA</a:t>
            </a:r>
            <a:br>
              <a:rPr lang="fi-FI" sz="3200">
                <a:latin typeface="+mn-lt"/>
              </a:rPr>
            </a:br>
            <a:r>
              <a:rPr lang="fi-FI" sz="3200">
                <a:latin typeface="+mn-lt"/>
              </a:rPr>
              <a:t>AINA </a:t>
            </a:r>
          </a:p>
        </p:txBody>
      </p:sp>
      <p:pic>
        <p:nvPicPr>
          <p:cNvPr id="7" name="Sisällön paikkamerkki 6" descr="Kuva, joka sisältää kohteen teksti, Tanssi, taivas, juliste&#10;&#10;Kuvaus luotu automaattisesti">
            <a:extLst>
              <a:ext uri="{FF2B5EF4-FFF2-40B4-BE49-F238E27FC236}">
                <a16:creationId xmlns:a16="http://schemas.microsoft.com/office/drawing/2014/main" id="{642D71A0-2FD4-78F7-B8B6-E5E257E3EB5D}"/>
              </a:ext>
            </a:extLst>
          </p:cNvPr>
          <p:cNvPicPr>
            <a:picLocks noChangeAspect="1"/>
          </p:cNvPicPr>
          <p:nvPr/>
        </p:nvPicPr>
        <p:blipFill>
          <a:blip r:embed="rId2">
            <a:extLst>
              <a:ext uri="{28A0092B-C50C-407E-A947-70E740481C1C}">
                <a14:useLocalDpi xmlns:a14="http://schemas.microsoft.com/office/drawing/2010/main" val="0"/>
              </a:ext>
            </a:extLst>
          </a:blip>
          <a:srcRect t="9437" r="3" b="3"/>
          <a:stretch/>
        </p:blipFill>
        <p:spPr>
          <a:xfrm>
            <a:off x="-9886" y="10"/>
            <a:ext cx="7572605" cy="6857990"/>
          </a:xfrm>
          <a:prstGeom prst="rect">
            <a:avLst/>
          </a:prstGeom>
        </p:spPr>
      </p:pic>
      <p:cxnSp>
        <p:nvCxnSpPr>
          <p:cNvPr id="14" name="Straight Connector 1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F745517-F662-998F-14DB-84913F76C3FE}"/>
              </a:ext>
            </a:extLst>
          </p:cNvPr>
          <p:cNvSpPr>
            <a:spLocks noGrp="1"/>
          </p:cNvSpPr>
          <p:nvPr>
            <p:ph idx="1"/>
          </p:nvPr>
        </p:nvSpPr>
        <p:spPr>
          <a:xfrm>
            <a:off x="8153400" y="2800311"/>
            <a:ext cx="3434180" cy="3342072"/>
          </a:xfrm>
        </p:spPr>
        <p:txBody>
          <a:bodyPr>
            <a:normAutofit/>
          </a:bodyPr>
          <a:lstStyle/>
          <a:p>
            <a:pPr marL="0" indent="0">
              <a:buNone/>
            </a:pPr>
            <a:endParaRPr lang="en-US" sz="2000"/>
          </a:p>
          <a:p>
            <a:pPr marL="0" indent="0">
              <a:buNone/>
            </a:pPr>
            <a:r>
              <a:rPr lang="en-US" sz="2000"/>
              <a:t>vello.fi/xx</a:t>
            </a:r>
          </a:p>
        </p:txBody>
      </p:sp>
      <p:sp>
        <p:nvSpPr>
          <p:cNvPr id="8" name="Sydän 7">
            <a:extLst>
              <a:ext uri="{FF2B5EF4-FFF2-40B4-BE49-F238E27FC236}">
                <a16:creationId xmlns:a16="http://schemas.microsoft.com/office/drawing/2014/main" id="{12CB9439-D812-B4A9-1B2D-F61417EF1622}"/>
              </a:ext>
            </a:extLst>
          </p:cNvPr>
          <p:cNvSpPr/>
          <p:nvPr/>
        </p:nvSpPr>
        <p:spPr>
          <a:xfrm>
            <a:off x="9153055" y="2082297"/>
            <a:ext cx="371192" cy="325925"/>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n w="12700">
                <a:solidFill>
                  <a:schemeClr val="tx1"/>
                </a:solidFill>
              </a:ln>
            </a:endParaRPr>
          </a:p>
        </p:txBody>
      </p:sp>
      <p:sp>
        <p:nvSpPr>
          <p:cNvPr id="9" name="Tekstiruutu 8">
            <a:extLst>
              <a:ext uri="{FF2B5EF4-FFF2-40B4-BE49-F238E27FC236}">
                <a16:creationId xmlns:a16="http://schemas.microsoft.com/office/drawing/2014/main" id="{0108AD19-D706-4988-DD50-999FC8E25618}"/>
              </a:ext>
            </a:extLst>
          </p:cNvPr>
          <p:cNvSpPr txBox="1"/>
          <p:nvPr/>
        </p:nvSpPr>
        <p:spPr>
          <a:xfrm>
            <a:off x="8066638" y="778598"/>
            <a:ext cx="1240324" cy="369332"/>
          </a:xfrm>
          <a:prstGeom prst="rect">
            <a:avLst/>
          </a:prstGeom>
          <a:solidFill>
            <a:schemeClr val="bg1"/>
          </a:solidFill>
        </p:spPr>
        <p:txBody>
          <a:bodyPr wrap="square" rtlCol="0">
            <a:spAutoFit/>
          </a:bodyPr>
          <a:lstStyle/>
          <a:p>
            <a:endParaRPr lang="fi-FI"/>
          </a:p>
        </p:txBody>
      </p:sp>
    </p:spTree>
    <p:extLst>
      <p:ext uri="{BB962C8B-B14F-4D97-AF65-F5344CB8AC3E}">
        <p14:creationId xmlns:p14="http://schemas.microsoft.com/office/powerpoint/2010/main" val="348511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4310" y="166623"/>
            <a:ext cx="10515600" cy="1325563"/>
          </a:xfrm>
        </p:spPr>
        <p:txBody>
          <a:bodyPr/>
          <a:lstStyle/>
          <a:p>
            <a:r>
              <a:rPr lang="fi-FI">
                <a:latin typeface="+mn-lt"/>
              </a:rPr>
              <a:t>MUISTETTAVAA ABIVUONNA</a:t>
            </a:r>
          </a:p>
        </p:txBody>
      </p:sp>
      <p:sp>
        <p:nvSpPr>
          <p:cNvPr id="3" name="Sisällön paikkamerkki 2"/>
          <p:cNvSpPr>
            <a:spLocks noGrp="1"/>
          </p:cNvSpPr>
          <p:nvPr>
            <p:ph idx="1"/>
          </p:nvPr>
        </p:nvSpPr>
        <p:spPr>
          <a:xfrm>
            <a:off x="764310" y="1253331"/>
            <a:ext cx="10515600" cy="4351338"/>
          </a:xfrm>
        </p:spPr>
        <p:txBody>
          <a:bodyPr/>
          <a:lstStyle/>
          <a:p>
            <a:pPr>
              <a:spcBef>
                <a:spcPts val="600"/>
              </a:spcBef>
            </a:pPr>
            <a:r>
              <a:rPr lang="fi-FI" sz="2000"/>
              <a:t>Laske opintopisteesi ja valintasi tälle vuodelle </a:t>
            </a:r>
            <a:r>
              <a:rPr lang="fi-FI" sz="2000">
                <a:sym typeface="Wingdings" panose="05000000000000000000" pitchFamily="2" charset="2"/>
              </a:rPr>
              <a:t></a:t>
            </a:r>
            <a:r>
              <a:rPr lang="fi-FI" sz="2000"/>
              <a:t> 150op., joista </a:t>
            </a:r>
            <a:r>
              <a:rPr lang="fi-FI" sz="2000" err="1"/>
              <a:t>väh</a:t>
            </a:r>
            <a:r>
              <a:rPr lang="fi-FI" sz="2000"/>
              <a:t>. 20op. valtakunnallisia valinnaisia.</a:t>
            </a:r>
          </a:p>
          <a:p>
            <a:pPr marL="0" indent="0">
              <a:spcBef>
                <a:spcPts val="600"/>
              </a:spcBef>
              <a:buNone/>
            </a:pPr>
            <a:r>
              <a:rPr lang="fi-FI" sz="2000"/>
              <a:t>   </a:t>
            </a:r>
            <a:r>
              <a:rPr lang="fi-FI" sz="2000">
                <a:sym typeface="Wingdings" panose="05000000000000000000" pitchFamily="2" charset="2"/>
              </a:rPr>
              <a:t></a:t>
            </a:r>
            <a:r>
              <a:rPr lang="fi-FI" sz="2000"/>
              <a:t>Älä jätä opintojaksoja roikkumaan! Hoida rästitehtävät ajoissa!</a:t>
            </a:r>
          </a:p>
          <a:p>
            <a:pPr marL="0" indent="0">
              <a:spcBef>
                <a:spcPts val="600"/>
              </a:spcBef>
              <a:buNone/>
            </a:pPr>
            <a:r>
              <a:rPr lang="fi-FI" sz="2000"/>
              <a:t>   </a:t>
            </a:r>
            <a:r>
              <a:rPr lang="fi-FI" sz="2000">
                <a:sym typeface="Wingdings" panose="05000000000000000000" pitchFamily="2" charset="2"/>
              </a:rPr>
              <a:t> Kaikki suoritukset valmiina 3.periodin loppuun mennessä</a:t>
            </a:r>
            <a:endParaRPr lang="fi-FI" sz="2000"/>
          </a:p>
          <a:p>
            <a:pPr marL="0" indent="0">
              <a:spcBef>
                <a:spcPts val="600"/>
              </a:spcBef>
              <a:buNone/>
            </a:pPr>
            <a:r>
              <a:rPr lang="fi-FI" sz="2000"/>
              <a:t>   </a:t>
            </a:r>
            <a:r>
              <a:rPr lang="fi-FI" sz="2000">
                <a:sym typeface="Wingdings" panose="05000000000000000000" pitchFamily="2" charset="2"/>
              </a:rPr>
              <a:t> </a:t>
            </a:r>
            <a:r>
              <a:rPr lang="fi-FI" sz="2000"/>
              <a:t>Huomio mahdollisten hylättyjen opintojaksojen sallittu määrä</a:t>
            </a:r>
          </a:p>
          <a:p>
            <a:pPr marL="0" indent="0">
              <a:spcBef>
                <a:spcPts val="600"/>
              </a:spcBef>
              <a:buNone/>
            </a:pPr>
            <a:endParaRPr lang="fi-FI" sz="2000"/>
          </a:p>
          <a:p>
            <a:endParaRPr lang="fi-FI"/>
          </a:p>
          <a:p>
            <a:endParaRPr lang="fi-FI"/>
          </a:p>
          <a:p>
            <a:endParaRPr lang="fi-FI"/>
          </a:p>
        </p:txBody>
      </p:sp>
      <p:pic>
        <p:nvPicPr>
          <p:cNvPr id="5" name="Sisällön paikkamerkki 4">
            <a:extLst>
              <a:ext uri="{FF2B5EF4-FFF2-40B4-BE49-F238E27FC236}">
                <a16:creationId xmlns:a16="http://schemas.microsoft.com/office/drawing/2014/main" id="{34918D56-C7FB-B0AC-F9A5-C825BA1C99C6}"/>
              </a:ext>
            </a:extLst>
          </p:cNvPr>
          <p:cNvPicPr>
            <a:picLocks noChangeAspect="1"/>
          </p:cNvPicPr>
          <p:nvPr/>
        </p:nvPicPr>
        <p:blipFill rotWithShape="1">
          <a:blip r:embed="rId2"/>
          <a:srcRect l="16202" t="34470" r="66681" b="43206"/>
          <a:stretch/>
        </p:blipFill>
        <p:spPr>
          <a:xfrm>
            <a:off x="1294645" y="2972395"/>
            <a:ext cx="7018447" cy="2724727"/>
          </a:xfrm>
          <a:prstGeom prst="rect">
            <a:avLst/>
          </a:prstGeom>
        </p:spPr>
      </p:pic>
    </p:spTree>
    <p:extLst>
      <p:ext uri="{BB962C8B-B14F-4D97-AF65-F5344CB8AC3E}">
        <p14:creationId xmlns:p14="http://schemas.microsoft.com/office/powerpoint/2010/main" val="1888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MUISTETTAVAA ABIVUONNA</a:t>
            </a: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838200" y="1690688"/>
            <a:ext cx="10515600" cy="4351338"/>
          </a:xfrm>
        </p:spPr>
        <p:txBody>
          <a:bodyPr>
            <a:normAutofit/>
          </a:bodyPr>
          <a:lstStyle/>
          <a:p>
            <a:pPr marL="0" indent="0">
              <a:spcBef>
                <a:spcPts val="600"/>
              </a:spcBef>
              <a:buNone/>
            </a:pPr>
            <a:r>
              <a:rPr lang="fi-FI" sz="2000" b="1"/>
              <a:t>S-merkintä päättötodistukseen</a:t>
            </a:r>
          </a:p>
          <a:p>
            <a:pPr marL="0" indent="0">
              <a:spcBef>
                <a:spcPts val="600"/>
              </a:spcBef>
              <a:buNone/>
            </a:pPr>
            <a:r>
              <a:rPr lang="fi-FI" sz="2000"/>
              <a:t>”Mikäli opiskelija pyytää, hän on oikeutettu saamaan lukion päättötodistukseen suoritusmerkinnän (S) liikunnasta ja sellaisista oppiaineista, joissa opiskelijan suorittama oppimäärä käsittää vain kaksi opintopistettä, sekä valinnaisista vieraista kielistä, mikäli opiskelijan suorittama oppimäärä niissä käsittää korkeintaan neljä opintopistettä.”</a:t>
            </a:r>
            <a:br>
              <a:rPr lang="fi-FI" sz="2000"/>
            </a:br>
            <a:endParaRPr lang="fi-FI" sz="2000"/>
          </a:p>
          <a:p>
            <a:pPr marL="0" indent="0">
              <a:spcBef>
                <a:spcPts val="600"/>
              </a:spcBef>
              <a:buNone/>
            </a:pPr>
            <a:r>
              <a:rPr lang="fi-FI" sz="2000">
                <a:sym typeface="Wingdings" panose="05000000000000000000" pitchFamily="2" charset="2"/>
              </a:rPr>
              <a:t> </a:t>
            </a:r>
            <a:r>
              <a:rPr lang="fi-FI" sz="2000"/>
              <a:t>S-merkinnät kevätpuolella, lisätietoa tulee </a:t>
            </a:r>
            <a:r>
              <a:rPr lang="fi-FI" sz="2000" err="1"/>
              <a:t>wilmaan</a:t>
            </a:r>
            <a:r>
              <a:rPr lang="fi-FI" sz="2000"/>
              <a:t>.</a:t>
            </a:r>
            <a:br>
              <a:rPr lang="fi-FI" sz="2000"/>
            </a:br>
            <a:r>
              <a:rPr lang="fi-FI" sz="2000">
                <a:sym typeface="Wingdings" panose="05000000000000000000" pitchFamily="2" charset="2"/>
              </a:rPr>
              <a:t> </a:t>
            </a:r>
            <a:r>
              <a:rPr lang="fi-FI" sz="2000"/>
              <a:t>Ilman eri ilmoitusta nämä aineet arvostellaan numeroarvosanoin.</a:t>
            </a:r>
          </a:p>
          <a:p>
            <a:pPr marL="0" indent="0">
              <a:spcBef>
                <a:spcPts val="600"/>
              </a:spcBef>
              <a:buNone/>
            </a:pPr>
            <a:endParaRPr lang="fi-FI" sz="2000"/>
          </a:p>
          <a:p>
            <a:pPr marL="0" indent="0">
              <a:spcBef>
                <a:spcPts val="600"/>
              </a:spcBef>
              <a:buNone/>
            </a:pPr>
            <a:endParaRPr lang="fi-FI" sz="2000"/>
          </a:p>
        </p:txBody>
      </p:sp>
    </p:spTree>
    <p:extLst>
      <p:ext uri="{BB962C8B-B14F-4D97-AF65-F5344CB8AC3E}">
        <p14:creationId xmlns:p14="http://schemas.microsoft.com/office/powerpoint/2010/main" val="413921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MUISTETTAVAA ABIVUONNA</a:t>
            </a: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a:spcBef>
                <a:spcPts val="600"/>
              </a:spcBef>
            </a:pPr>
            <a:r>
              <a:rPr lang="fi-FI" sz="2000"/>
              <a:t>Koulun omat korkeakoulun valmennusopintojaksot Wilman opintojaksotarjottimessa </a:t>
            </a:r>
          </a:p>
          <a:p>
            <a:pPr>
              <a:spcBef>
                <a:spcPts val="600"/>
              </a:spcBef>
            </a:pPr>
            <a:r>
              <a:rPr lang="fi-FI" sz="2000"/>
              <a:t>Tukea on saatavilla. Älä jää yksin!</a:t>
            </a:r>
          </a:p>
          <a:p>
            <a:pPr>
              <a:spcBef>
                <a:spcPts val="600"/>
              </a:spcBef>
            </a:pPr>
            <a:r>
              <a:rPr lang="fi-FI" sz="2000"/>
              <a:t>Pyydä tukiopetusta, osallistu rästipajoihin, ota tarvittaessa yhteys erityisopettajaan</a:t>
            </a:r>
          </a:p>
          <a:p>
            <a:pPr>
              <a:spcBef>
                <a:spcPts val="600"/>
              </a:spcBef>
            </a:pPr>
            <a:r>
              <a:rPr lang="fi-FI" sz="2000"/>
              <a:t>Saatavana myös koulukuraattorin, -psykologin ja terveydenhoitajan palvelut  </a:t>
            </a:r>
          </a:p>
          <a:p>
            <a:pPr marL="0" indent="0">
              <a:spcBef>
                <a:spcPts val="600"/>
              </a:spcBef>
              <a:buNone/>
            </a:pPr>
            <a:r>
              <a:rPr lang="fi-FI" sz="2000">
                <a:sym typeface="Wingdings" panose="05000000000000000000" pitchFamily="2" charset="2"/>
              </a:rPr>
              <a:t>	 Yhteystiedot löytyvät Wilman ”Opiskeluhuollon palvelut” -tiedotteesta</a:t>
            </a:r>
            <a:endParaRPr lang="fi-FI" sz="2000"/>
          </a:p>
          <a:p>
            <a:pPr marL="0" indent="0">
              <a:buNone/>
            </a:pPr>
            <a:endParaRPr lang="fi-FI"/>
          </a:p>
        </p:txBody>
      </p:sp>
    </p:spTree>
    <p:extLst>
      <p:ext uri="{BB962C8B-B14F-4D97-AF65-F5344CB8AC3E}">
        <p14:creationId xmlns:p14="http://schemas.microsoft.com/office/powerpoint/2010/main" val="125227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729559" y="1116564"/>
            <a:ext cx="10515600" cy="829932"/>
          </a:xfrm>
        </p:spPr>
        <p:txBody>
          <a:bodyPr>
            <a:noAutofit/>
          </a:bodyPr>
          <a:lstStyle/>
          <a:p>
            <a:r>
              <a:rPr lang="fi-FI">
                <a:latin typeface="+mn-lt"/>
              </a:rPr>
              <a:t>ABIVUOSI OPINTO-OHJAUKSESSA (OP2)</a:t>
            </a:r>
            <a:br>
              <a:rPr lang="fi-FI">
                <a:latin typeface="+mn-lt"/>
              </a:rPr>
            </a:br>
            <a:endParaRPr lang="fi-FI">
              <a:latin typeface="+mn-lt"/>
            </a:endParaRP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marL="0" indent="0">
              <a:spcBef>
                <a:spcPts val="600"/>
              </a:spcBef>
              <a:buNone/>
            </a:pPr>
            <a:r>
              <a:rPr lang="fi-FI" sz="2000" dirty="0"/>
              <a:t>1. Abien yhteishakuinfoon osallistuminen </a:t>
            </a:r>
          </a:p>
          <a:p>
            <a:pPr marL="0" indent="0">
              <a:spcBef>
                <a:spcPts val="600"/>
              </a:spcBef>
              <a:buNone/>
            </a:pPr>
            <a:r>
              <a:rPr lang="fi-FI" sz="2000" dirty="0"/>
              <a:t>	MA 9.12. klo 9.50-11.05 22C luokka 205</a:t>
            </a:r>
          </a:p>
          <a:p>
            <a:pPr marL="0" indent="0">
              <a:spcBef>
                <a:spcPts val="600"/>
              </a:spcBef>
              <a:buNone/>
            </a:pPr>
            <a:r>
              <a:rPr lang="fi-FI" sz="2000" dirty="0"/>
              <a:t>	KE 11.12. klo 9.50-11.05 22D luokka 303</a:t>
            </a:r>
          </a:p>
          <a:p>
            <a:pPr marL="0" indent="0">
              <a:spcBef>
                <a:spcPts val="600"/>
              </a:spcBef>
              <a:buNone/>
            </a:pPr>
            <a:endParaRPr lang="fi-FI" sz="2000" dirty="0"/>
          </a:p>
          <a:p>
            <a:pPr marL="0" indent="0">
              <a:spcBef>
                <a:spcPts val="600"/>
              </a:spcBef>
              <a:buNone/>
            </a:pPr>
            <a:r>
              <a:rPr lang="fi-FI" sz="2000" dirty="0"/>
              <a:t>2. Ammattien päivään 13.12.2024 klo 9-12 osallistuminen</a:t>
            </a:r>
          </a:p>
          <a:p>
            <a:pPr marL="0" indent="0">
              <a:spcBef>
                <a:spcPts val="600"/>
              </a:spcBef>
              <a:buNone/>
            </a:pPr>
            <a:endParaRPr lang="fi-FI" sz="2000" dirty="0"/>
          </a:p>
          <a:p>
            <a:pPr marL="0" indent="0">
              <a:spcBef>
                <a:spcPts val="600"/>
              </a:spcBef>
              <a:buNone/>
            </a:pPr>
            <a:r>
              <a:rPr lang="fi-FI" sz="2000" dirty="0"/>
              <a:t>3. OP2-tehtävien palautus 31.1.2025 mennessä (OP2-Peda.netissä, avain: OP2 22CD)</a:t>
            </a:r>
          </a:p>
          <a:p>
            <a:pPr marL="0" indent="0">
              <a:spcBef>
                <a:spcPts val="600"/>
              </a:spcBef>
              <a:buNone/>
            </a:pPr>
            <a:endParaRPr lang="fi-FI" sz="2000" dirty="0"/>
          </a:p>
          <a:p>
            <a:pPr marL="0" indent="0">
              <a:spcBef>
                <a:spcPts val="600"/>
              </a:spcBef>
              <a:buNone/>
            </a:pPr>
            <a:r>
              <a:rPr lang="fi-FI" sz="2000" dirty="0"/>
              <a:t>4. Abikeskustelu oman opon kanssa 28.2.2025 mennessä</a:t>
            </a:r>
          </a:p>
          <a:p>
            <a:pPr marL="0" indent="0">
              <a:spcBef>
                <a:spcPts val="600"/>
              </a:spcBef>
              <a:buNone/>
            </a:pPr>
            <a:r>
              <a:rPr lang="fi-FI" sz="2000" dirty="0"/>
              <a:t>  </a:t>
            </a:r>
            <a:r>
              <a:rPr lang="fi-FI" sz="2000" dirty="0">
                <a:sym typeface="Wingdings" panose="05000000000000000000" pitchFamily="2" charset="2"/>
              </a:rPr>
              <a:t></a:t>
            </a:r>
            <a:r>
              <a:rPr lang="fi-FI" sz="2000" dirty="0"/>
              <a:t>ajanvaraus </a:t>
            </a:r>
            <a:r>
              <a:rPr lang="fi-FI" sz="2000" dirty="0" err="1"/>
              <a:t>Vellossa</a:t>
            </a:r>
            <a:r>
              <a:rPr lang="fi-FI" sz="2000" dirty="0"/>
              <a:t> (huom. abikysely tehty ennen keskustelua) </a:t>
            </a:r>
          </a:p>
          <a:p>
            <a:pPr marL="0" indent="0">
              <a:buNone/>
            </a:pPr>
            <a:r>
              <a:rPr lang="fi-FI" sz="2000" dirty="0"/>
              <a:t>      </a:t>
            </a:r>
            <a:r>
              <a:rPr lang="fi-FI" sz="2000" dirty="0">
                <a:hlinkClick r:id="rId2"/>
              </a:rPr>
              <a:t>www.vello.fi/</a:t>
            </a:r>
            <a:r>
              <a:rPr lang="fi-FI" sz="2000" u="sng" dirty="0">
                <a:solidFill>
                  <a:schemeClr val="accent1">
                    <a:lumMod val="75000"/>
                  </a:schemeClr>
                </a:solidFill>
              </a:rPr>
              <a:t>hanna-opo</a:t>
            </a:r>
          </a:p>
          <a:p>
            <a:pPr marL="0" indent="0">
              <a:buNone/>
            </a:pPr>
            <a:endParaRPr lang="fi-FI" dirty="0"/>
          </a:p>
        </p:txBody>
      </p:sp>
    </p:spTree>
    <p:extLst>
      <p:ext uri="{BB962C8B-B14F-4D97-AF65-F5344CB8AC3E}">
        <p14:creationId xmlns:p14="http://schemas.microsoft.com/office/powerpoint/2010/main" val="24470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838200" y="980760"/>
            <a:ext cx="10515600" cy="1066217"/>
          </a:xfrm>
        </p:spPr>
        <p:txBody>
          <a:bodyPr>
            <a:normAutofit fontScale="90000"/>
          </a:bodyPr>
          <a:lstStyle/>
          <a:p>
            <a:r>
              <a:rPr lang="fi-FI" sz="4900">
                <a:latin typeface="+mn-lt"/>
                <a:ea typeface="Cambria" panose="02040503050406030204" pitchFamily="18" charset="0"/>
              </a:rPr>
              <a:t>OP2-TEHTÄVÄT</a:t>
            </a:r>
            <a:br>
              <a:rPr lang="fi-FI">
                <a:latin typeface="Cambria" panose="02040503050406030204" pitchFamily="18" charset="0"/>
                <a:ea typeface="Cambria" panose="02040503050406030204" pitchFamily="18" charset="0"/>
              </a:rPr>
            </a:b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754310" y="1431342"/>
            <a:ext cx="10515600" cy="4351338"/>
          </a:xfrm>
        </p:spPr>
        <p:txBody>
          <a:bodyPr/>
          <a:lstStyle/>
          <a:p>
            <a:pPr>
              <a:spcBef>
                <a:spcPts val="600"/>
              </a:spcBef>
            </a:pPr>
            <a:endParaRPr lang="fi-FI" sz="2000" b="1"/>
          </a:p>
          <a:p>
            <a:pPr marL="0" indent="0">
              <a:spcBef>
                <a:spcPts val="600"/>
              </a:spcBef>
              <a:buNone/>
            </a:pPr>
            <a:r>
              <a:rPr lang="fi-FI" sz="2000"/>
              <a:t>1. </a:t>
            </a:r>
            <a:r>
              <a:rPr lang="fi-FI" sz="2000" b="1"/>
              <a:t>ABIKYSELY </a:t>
            </a:r>
            <a:r>
              <a:rPr lang="fi-FI" sz="2000"/>
              <a:t> (Täytä ja palauta abikysely ennen opoaikaa)</a:t>
            </a:r>
          </a:p>
          <a:p>
            <a:pPr marL="0" indent="0">
              <a:spcBef>
                <a:spcPts val="600"/>
              </a:spcBef>
              <a:buNone/>
            </a:pPr>
            <a:r>
              <a:rPr lang="fi-FI" sz="2000"/>
              <a:t>2. </a:t>
            </a:r>
            <a:r>
              <a:rPr lang="fi-FI" sz="2000" b="1"/>
              <a:t>AMMATTIEN PÄIVÄN RAPORTTI</a:t>
            </a:r>
          </a:p>
          <a:p>
            <a:pPr marL="0" indent="0">
              <a:spcBef>
                <a:spcPts val="600"/>
              </a:spcBef>
              <a:buNone/>
            </a:pPr>
            <a:r>
              <a:rPr lang="fi-FI" sz="2000"/>
              <a:t>3. </a:t>
            </a:r>
            <a:r>
              <a:rPr lang="fi-FI" sz="2000" b="1"/>
              <a:t>ABITEHTÄVÄ</a:t>
            </a:r>
            <a:r>
              <a:rPr lang="fi-FI" sz="2000"/>
              <a:t> (valitse yksi):</a:t>
            </a:r>
          </a:p>
          <a:p>
            <a:pPr marL="0" indent="0">
              <a:spcBef>
                <a:spcPts val="600"/>
              </a:spcBef>
              <a:buNone/>
            </a:pPr>
            <a:r>
              <a:rPr lang="fi-FI" sz="2000"/>
              <a:t>a) Tutustumisraportti </a:t>
            </a:r>
          </a:p>
          <a:p>
            <a:pPr marL="0" indent="0">
              <a:spcBef>
                <a:spcPts val="600"/>
              </a:spcBef>
              <a:buNone/>
            </a:pPr>
            <a:r>
              <a:rPr lang="fi-FI" sz="2000"/>
              <a:t>b) Opiskelijahaastattelu</a:t>
            </a:r>
          </a:p>
          <a:p>
            <a:pPr marL="0" indent="0">
              <a:spcBef>
                <a:spcPts val="600"/>
              </a:spcBef>
              <a:buNone/>
            </a:pPr>
            <a:r>
              <a:rPr lang="fi-FI" sz="2000"/>
              <a:t>c) Urahaastattelu </a:t>
            </a:r>
          </a:p>
          <a:p>
            <a:pPr>
              <a:spcBef>
                <a:spcPts val="600"/>
              </a:spcBef>
            </a:pPr>
            <a:endParaRPr lang="fi-FI" sz="2000"/>
          </a:p>
          <a:p>
            <a:pPr>
              <a:spcBef>
                <a:spcPts val="600"/>
              </a:spcBef>
            </a:pPr>
            <a:r>
              <a:rPr lang="fi-FI" sz="2000"/>
              <a:t>PALAUTA NÄMÄ VIIMEISTÄÄN 31.1. MENNESSÄ PEDA.NETIN PALAUTUSKANSIOON, KIITOS!</a:t>
            </a:r>
          </a:p>
          <a:p>
            <a:endParaRPr lang="fi-FI"/>
          </a:p>
          <a:p>
            <a:endParaRPr lang="fi-FI"/>
          </a:p>
        </p:txBody>
      </p:sp>
    </p:spTree>
    <p:extLst>
      <p:ext uri="{BB962C8B-B14F-4D97-AF65-F5344CB8AC3E}">
        <p14:creationId xmlns:p14="http://schemas.microsoft.com/office/powerpoint/2010/main" val="212193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32D270-79D9-DFF4-96F6-43A8FA993990}"/>
              </a:ext>
            </a:extLst>
          </p:cNvPr>
          <p:cNvSpPr>
            <a:spLocks noGrp="1"/>
          </p:cNvSpPr>
          <p:nvPr>
            <p:ph type="title"/>
          </p:nvPr>
        </p:nvSpPr>
        <p:spPr/>
        <p:txBody>
          <a:bodyPr/>
          <a:lstStyle/>
          <a:p>
            <a:r>
              <a:rPr lang="fi-FI">
                <a:latin typeface="+mn-lt"/>
              </a:rPr>
              <a:t>KOHTI KEVÄÄN KIRJOITUKSIA</a:t>
            </a:r>
          </a:p>
        </p:txBody>
      </p:sp>
      <p:sp>
        <p:nvSpPr>
          <p:cNvPr id="3" name="Sisällön paikkamerkki 2">
            <a:extLst>
              <a:ext uri="{FF2B5EF4-FFF2-40B4-BE49-F238E27FC236}">
                <a16:creationId xmlns:a16="http://schemas.microsoft.com/office/drawing/2014/main" id="{5E86B0F6-E396-84A6-76DB-B2A9E5386873}"/>
              </a:ext>
            </a:extLst>
          </p:cNvPr>
          <p:cNvSpPr>
            <a:spLocks noGrp="1"/>
          </p:cNvSpPr>
          <p:nvPr>
            <p:ph idx="1"/>
          </p:nvPr>
        </p:nvSpPr>
        <p:spPr/>
        <p:txBody>
          <a:bodyPr>
            <a:normAutofit/>
          </a:bodyPr>
          <a:lstStyle/>
          <a:p>
            <a:r>
              <a:rPr lang="fi-FI" sz="2000"/>
              <a:t>Syksyn YO-tulokset to 14.11. alkaen</a:t>
            </a:r>
          </a:p>
          <a:p>
            <a:pPr marL="0" indent="0">
              <a:buNone/>
            </a:pPr>
            <a:endParaRPr lang="fi-FI" sz="2000"/>
          </a:p>
          <a:p>
            <a:pPr marL="0" indent="0">
              <a:buNone/>
            </a:pPr>
            <a:endParaRPr lang="fi-FI" sz="2000"/>
          </a:p>
          <a:p>
            <a:r>
              <a:rPr lang="fi-FI" sz="2000"/>
              <a:t>Ilmoittautumiset kevään YO-kirjoituksiin pe 15.11. alkaen oman opon kautta</a:t>
            </a:r>
          </a:p>
          <a:p>
            <a:pPr marL="0" indent="0">
              <a:buNone/>
            </a:pPr>
            <a:endParaRPr lang="fi-FI" sz="2000"/>
          </a:p>
          <a:p>
            <a:pPr marL="0" indent="0">
              <a:buNone/>
            </a:pPr>
            <a:endParaRPr lang="fi-FI" sz="2000"/>
          </a:p>
          <a:p>
            <a:r>
              <a:rPr lang="fi-FI" sz="2000"/>
              <a:t>Kirjoitussuunnitelma ajan tasalla?</a:t>
            </a:r>
          </a:p>
        </p:txBody>
      </p:sp>
    </p:spTree>
    <p:extLst>
      <p:ext uri="{BB962C8B-B14F-4D97-AF65-F5344CB8AC3E}">
        <p14:creationId xmlns:p14="http://schemas.microsoft.com/office/powerpoint/2010/main" val="259920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YHTEISHAKU 2025</a:t>
            </a: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947257" y="1532010"/>
            <a:ext cx="10515600" cy="4351338"/>
          </a:xfrm>
        </p:spPr>
        <p:txBody>
          <a:bodyPr>
            <a:normAutofit/>
          </a:bodyPr>
          <a:lstStyle/>
          <a:p>
            <a:pPr marL="0" indent="0">
              <a:spcBef>
                <a:spcPts val="600"/>
              </a:spcBef>
              <a:buNone/>
            </a:pPr>
            <a:r>
              <a:rPr lang="fi-FI" sz="2000" b="1"/>
              <a:t>Korkeakoulujen kevään 2025 ensimmäinen yhteishaku</a:t>
            </a:r>
          </a:p>
          <a:p>
            <a:pPr>
              <a:spcBef>
                <a:spcPts val="600"/>
              </a:spcBef>
            </a:pPr>
            <a:r>
              <a:rPr lang="fi-FI" sz="2000"/>
              <a:t>Kevään ensimmäisessä yhteishaussa haetaan korkeakoulujen syksyllä 2025 alkaviin vieraskielisiin koulutuksiin, Taideyliopiston ja Tampereen yliopiston näyttelijätyön koulutuksiin. 1-6 hakukohdetta, ei prioriteettijärjestystä, voit tulla valituksi kuuteen hakukohteeseen</a:t>
            </a:r>
          </a:p>
          <a:p>
            <a:pPr>
              <a:spcBef>
                <a:spcPts val="600"/>
              </a:spcBef>
            </a:pPr>
            <a:r>
              <a:rPr lang="fi-FI" sz="2000"/>
              <a:t>Hakuaika: 8.1.2025 klo 8.00 – 22.1.2025 klo 15.00</a:t>
            </a:r>
          </a:p>
          <a:p>
            <a:pPr marL="0" indent="0">
              <a:spcBef>
                <a:spcPts val="600"/>
              </a:spcBef>
              <a:buNone/>
            </a:pPr>
            <a:endParaRPr lang="fi-FI" sz="2000" b="1"/>
          </a:p>
          <a:p>
            <a:pPr marL="0" indent="0">
              <a:spcBef>
                <a:spcPts val="600"/>
              </a:spcBef>
              <a:buNone/>
            </a:pPr>
            <a:r>
              <a:rPr lang="fi-FI" sz="2000" b="1"/>
              <a:t>Korkeakoulujen kevään 2025 toinen yhteishaku</a:t>
            </a:r>
          </a:p>
          <a:p>
            <a:pPr>
              <a:spcBef>
                <a:spcPts val="600"/>
              </a:spcBef>
            </a:pPr>
            <a:r>
              <a:rPr lang="fi-FI" sz="2000"/>
              <a:t>Kevään toisessa yhteishaussa haetaan korkeakoulujen syksyllä 2025 alkaviin suomen- ja ruotsinkielisiin koulutuksiin. 1-6 hakukohdetta, prioriteettijärjestys! Voit tulla valituksi yhteen hakukohteeseen</a:t>
            </a:r>
          </a:p>
          <a:p>
            <a:pPr>
              <a:spcBef>
                <a:spcPts val="600"/>
              </a:spcBef>
            </a:pPr>
            <a:r>
              <a:rPr lang="fi-FI" sz="2000"/>
              <a:t>Hakuaika:11.3.2025 klo 8.00 – 25.3.2025 klo 15.00</a:t>
            </a:r>
          </a:p>
          <a:p>
            <a:pPr marL="0" indent="0">
              <a:spcBef>
                <a:spcPts val="600"/>
              </a:spcBef>
              <a:buNone/>
            </a:pPr>
            <a:endParaRPr lang="fi-FI" sz="2000"/>
          </a:p>
          <a:p>
            <a:pPr marL="0" indent="0">
              <a:spcBef>
                <a:spcPts val="600"/>
              </a:spcBef>
              <a:buNone/>
            </a:pPr>
            <a:r>
              <a:rPr lang="fi-FI" sz="2000">
                <a:sym typeface="Wingdings" panose="05000000000000000000" pitchFamily="2" charset="2"/>
              </a:rPr>
              <a:t> </a:t>
            </a:r>
            <a:r>
              <a:rPr lang="fi-FI" sz="2000"/>
              <a:t>Lisää yhteishausta 2025 oman opon OP2 kuuluvassa yhteishakuinfossa &lt;3</a:t>
            </a:r>
          </a:p>
        </p:txBody>
      </p:sp>
    </p:spTree>
    <p:extLst>
      <p:ext uri="{BB962C8B-B14F-4D97-AF65-F5344CB8AC3E}">
        <p14:creationId xmlns:p14="http://schemas.microsoft.com/office/powerpoint/2010/main" val="7780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B2D5A3-19B2-A3A8-052D-7783EA96951A}"/>
              </a:ext>
            </a:extLst>
          </p:cNvPr>
          <p:cNvSpPr>
            <a:spLocks noGrp="1"/>
          </p:cNvSpPr>
          <p:nvPr>
            <p:ph type="title"/>
          </p:nvPr>
        </p:nvSpPr>
        <p:spPr/>
        <p:txBody>
          <a:bodyPr/>
          <a:lstStyle/>
          <a:p>
            <a:r>
              <a:rPr lang="fi-FI">
                <a:latin typeface="+mn-lt"/>
              </a:rPr>
              <a:t>KOHTI OMAA POLKUA</a:t>
            </a:r>
          </a:p>
        </p:txBody>
      </p:sp>
      <p:sp>
        <p:nvSpPr>
          <p:cNvPr id="3" name="Sisällön paikkamerkki 2">
            <a:extLst>
              <a:ext uri="{FF2B5EF4-FFF2-40B4-BE49-F238E27FC236}">
                <a16:creationId xmlns:a16="http://schemas.microsoft.com/office/drawing/2014/main" id="{A6DA38CB-3887-C269-9CDF-F1E84AE8E2EF}"/>
              </a:ext>
            </a:extLst>
          </p:cNvPr>
          <p:cNvSpPr>
            <a:spLocks noGrp="1"/>
          </p:cNvSpPr>
          <p:nvPr>
            <p:ph idx="1"/>
          </p:nvPr>
        </p:nvSpPr>
        <p:spPr>
          <a:xfrm>
            <a:off x="838200" y="1825625"/>
            <a:ext cx="10515600" cy="3870002"/>
          </a:xfrm>
        </p:spPr>
        <p:txBody>
          <a:bodyPr>
            <a:normAutofit fontScale="92500" lnSpcReduction="10000"/>
          </a:bodyPr>
          <a:lstStyle/>
          <a:p>
            <a:pPr marL="0" indent="0">
              <a:buNone/>
            </a:pPr>
            <a:r>
              <a:rPr lang="fi-FI" sz="2200" b="1" kern="100">
                <a:effectLst/>
                <a:highlight>
                  <a:srgbClr val="FFFFFF"/>
                </a:highlight>
                <a:ea typeface="Calibri" panose="020F0502020204030204" pitchFamily="34" charset="0"/>
                <a:cs typeface="Arial" panose="020B0604020202020204" pitchFamily="34" charset="0"/>
              </a:rPr>
              <a:t>STUDIA-MESSUT TI 26.11. tai KE 27.11. </a:t>
            </a:r>
            <a:br>
              <a:rPr lang="fi-FI" sz="2200" b="1" kern="100">
                <a:effectLst/>
                <a:highlight>
                  <a:srgbClr val="FFFFFF"/>
                </a:highlight>
                <a:ea typeface="Calibri" panose="020F0502020204030204" pitchFamily="34" charset="0"/>
                <a:cs typeface="Arial" panose="020B0604020202020204" pitchFamily="34" charset="0"/>
              </a:rPr>
            </a:br>
            <a:br>
              <a:rPr lang="fi-FI" sz="2200" b="1" kern="100">
                <a:effectLst/>
                <a:highlight>
                  <a:srgbClr val="FFFFFF"/>
                </a:highlight>
                <a:latin typeface="Cambria" panose="02040503050406030204" pitchFamily="18" charset="0"/>
                <a:ea typeface="Calibri" panose="020F0502020204030204" pitchFamily="34" charset="0"/>
                <a:cs typeface="Arial" panose="020B0604020202020204" pitchFamily="34" charset="0"/>
              </a:rPr>
            </a:br>
            <a:r>
              <a:rPr lang="fi-FI" sz="2200" b="1" kern="100">
                <a:effectLst/>
                <a:highlight>
                  <a:srgbClr val="FFFFFF"/>
                </a:highlight>
                <a:latin typeface="Cambria" panose="02040503050406030204" pitchFamily="18" charset="0"/>
                <a:ea typeface="Calibri" panose="020F0502020204030204" pitchFamily="34" charset="0"/>
                <a:cs typeface="Arial" panose="020B0604020202020204" pitchFamily="34" charset="0"/>
                <a:sym typeface="Wingdings" panose="05000000000000000000" pitchFamily="2" charset="2"/>
              </a:rPr>
              <a:t> </a:t>
            </a:r>
            <a:r>
              <a:rPr lang="fi-FI" sz="2200" kern="100">
                <a:highlight>
                  <a:srgbClr val="FFFFFF"/>
                </a:highlight>
                <a:ea typeface="Calibri" panose="020F0502020204030204" pitchFamily="34" charset="0"/>
                <a:cs typeface="Arial" panose="020B0604020202020204" pitchFamily="34" charset="0"/>
              </a:rPr>
              <a:t>Suomen suurin</a:t>
            </a:r>
            <a:r>
              <a:rPr lang="fi-FI" sz="2200" b="1" kern="100">
                <a:highlight>
                  <a:srgbClr val="FFFFFF"/>
                </a:highlight>
                <a:ea typeface="Calibri" panose="020F0502020204030204" pitchFamily="34" charset="0"/>
                <a:cs typeface="Arial" panose="020B0604020202020204" pitchFamily="34" charset="0"/>
              </a:rPr>
              <a:t> </a:t>
            </a:r>
            <a:r>
              <a:rPr lang="fi-FI" sz="2200" kern="0">
                <a:highlight>
                  <a:srgbClr val="FFFFFF"/>
                </a:highlight>
                <a:ea typeface="Times New Roman" panose="02020603050405020304" pitchFamily="18" charset="0"/>
                <a:cs typeface="Arial" panose="020B0604020202020204" pitchFamily="34" charset="0"/>
              </a:rPr>
              <a:t>opiskelu- ja uratapahtuma, Messukeskuksessa Helsingissä (Pasila)</a:t>
            </a:r>
            <a:br>
              <a:rPr lang="fi-FI" sz="2200" kern="0">
                <a:highlight>
                  <a:srgbClr val="FFFFFF"/>
                </a:highlight>
                <a:ea typeface="Times New Roman" panose="02020603050405020304" pitchFamily="18" charset="0"/>
                <a:cs typeface="Arial" panose="020B0604020202020204" pitchFamily="34" charset="0"/>
              </a:rPr>
            </a:br>
            <a:r>
              <a:rPr lang="fi-FI" sz="2200" kern="0">
                <a:highlight>
                  <a:srgbClr val="FFFFFF"/>
                </a:highlight>
                <a:ea typeface="Times New Roman" panose="02020603050405020304" pitchFamily="18" charset="0"/>
                <a:cs typeface="Arial" panose="020B0604020202020204" pitchFamily="34" charset="0"/>
                <a:sym typeface="Wingdings" panose="05000000000000000000" pitchFamily="2" charset="2"/>
              </a:rPr>
              <a:t></a:t>
            </a:r>
            <a:r>
              <a:rPr lang="fi-FI" sz="2200" kern="0">
                <a:highlight>
                  <a:srgbClr val="FFFFFF"/>
                </a:highlight>
                <a:ea typeface="Times New Roman" panose="02020603050405020304" pitchFamily="18" charset="0"/>
                <a:cs typeface="Arial" panose="020B0604020202020204" pitchFamily="34" charset="0"/>
              </a:rPr>
              <a:t> Esillä kaikki Suomen korkeakoulut. Lisätietoa: </a:t>
            </a:r>
            <a:r>
              <a:rPr lang="fi-FI" sz="2200" u="sng" kern="0">
                <a:highlight>
                  <a:srgbClr val="FFFFFF"/>
                </a:highlight>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Studia-messujen sivuilta.</a:t>
            </a:r>
            <a:br>
              <a:rPr lang="fi-FI" sz="2200" kern="0">
                <a:highlight>
                  <a:srgbClr val="FFFFFF"/>
                </a:highlight>
                <a:ea typeface="Times New Roman" panose="02020603050405020304" pitchFamily="18" charset="0"/>
                <a:cs typeface="Arial" panose="020B0604020202020204" pitchFamily="34" charset="0"/>
              </a:rPr>
            </a:br>
            <a:r>
              <a:rPr lang="fi-FI" sz="2200" kern="0">
                <a:highlight>
                  <a:srgbClr val="FFFFFF"/>
                </a:highlight>
                <a:ea typeface="Times New Roman" panose="02020603050405020304" pitchFamily="18" charset="0"/>
                <a:cs typeface="Arial" panose="020B0604020202020204" pitchFamily="34" charset="0"/>
                <a:sym typeface="Wingdings" panose="05000000000000000000" pitchFamily="2" charset="2"/>
              </a:rPr>
              <a:t></a:t>
            </a:r>
            <a:r>
              <a:rPr lang="fi-FI" sz="2200" kern="0">
                <a:highlight>
                  <a:srgbClr val="FFFFFF"/>
                </a:highlight>
                <a:ea typeface="Times New Roman" panose="02020603050405020304" pitchFamily="18" charset="0"/>
                <a:cs typeface="Arial" panose="020B0604020202020204" pitchFamily="34" charset="0"/>
              </a:rPr>
              <a:t> Suomen Lukiolaisten Liiton jäsenet pääsevät Studia-messuille maksutta opiskelijakortilla (jäsenkortti tai todistus on otettava mukaan). Myös opoilta lippuja.</a:t>
            </a:r>
            <a:br>
              <a:rPr lang="fi-FI" sz="2200" kern="100">
                <a:highlight>
                  <a:srgbClr val="FFFFFF"/>
                </a:highlight>
                <a:ea typeface="Calibri" panose="020F0502020204030204" pitchFamily="34" charset="0"/>
                <a:cs typeface="Arial" panose="020B0604020202020204" pitchFamily="34" charset="0"/>
              </a:rPr>
            </a:br>
            <a:r>
              <a:rPr lang="fi-FI" sz="2200" kern="100">
                <a:highlight>
                  <a:srgbClr val="FFFFFF"/>
                </a:highlight>
                <a:ea typeface="Calibri" panose="020F0502020204030204" pitchFamily="34" charset="0"/>
                <a:cs typeface="Arial" panose="020B0604020202020204" pitchFamily="34" charset="0"/>
                <a:sym typeface="Wingdings" panose="05000000000000000000" pitchFamily="2" charset="2"/>
              </a:rPr>
              <a:t></a:t>
            </a:r>
            <a:r>
              <a:rPr lang="fi-FI" sz="2200" kern="100">
                <a:highlight>
                  <a:srgbClr val="FFFFFF"/>
                </a:highlight>
                <a:ea typeface="Calibri" panose="020F0502020204030204" pitchFamily="34" charset="0"/>
                <a:cs typeface="Arial" panose="020B0604020202020204" pitchFamily="34" charset="0"/>
              </a:rPr>
              <a:t> </a:t>
            </a:r>
            <a:r>
              <a:rPr lang="fi-FI" sz="2200" kern="0">
                <a:highlight>
                  <a:srgbClr val="FFFFFF"/>
                </a:highlight>
                <a:ea typeface="Times New Roman" panose="02020603050405020304" pitchFamily="18" charset="0"/>
                <a:cs typeface="Arial" panose="020B0604020202020204" pitchFamily="34" charset="0"/>
              </a:rPr>
              <a:t>Huomaathan aikataulua suunnitellessasi, että messut sijoittuvat 2.-jakson koeviikolle. Messut ovat auki klo 17 saakka, joten ehdit sinne hyvin kokeen jälkeen.</a:t>
            </a:r>
          </a:p>
          <a:p>
            <a:pPr marL="0" indent="0">
              <a:buNone/>
            </a:pPr>
            <a:r>
              <a:rPr lang="fi-FI" sz="2200" b="1" kern="0">
                <a:highlight>
                  <a:srgbClr val="FFFFFF"/>
                </a:highlight>
                <a:ea typeface="Times New Roman" panose="02020603050405020304" pitchFamily="18" charset="0"/>
                <a:cs typeface="Arial" panose="020B0604020202020204" pitchFamily="34" charset="0"/>
              </a:rPr>
              <a:t> </a:t>
            </a:r>
            <a:r>
              <a:rPr lang="fi-FI" sz="2200" kern="100">
                <a:highlight>
                  <a:srgbClr val="FFFFFF"/>
                </a:highlight>
                <a:ea typeface="Calibri" panose="020F0502020204030204" pitchFamily="34" charset="0"/>
                <a:cs typeface="Arial" panose="020B0604020202020204" pitchFamily="34" charset="0"/>
              </a:rPr>
              <a:t> </a:t>
            </a:r>
            <a:endParaRPr lang="fi-FI" sz="2200" kern="100">
              <a:highlight>
                <a:srgbClr val="FFFFFF"/>
              </a:highlight>
              <a:ea typeface="Calibri" panose="020F0502020204030204" pitchFamily="34" charset="0"/>
              <a:cs typeface="Times New Roman" panose="02020603050405020304" pitchFamily="18" charset="0"/>
            </a:endParaRPr>
          </a:p>
          <a:p>
            <a:pPr marL="0" indent="0">
              <a:buNone/>
            </a:pPr>
            <a:r>
              <a:rPr lang="fi-FI" sz="2200" b="1">
                <a:ea typeface="Times New Roman" panose="02020603050405020304" pitchFamily="18" charset="0"/>
                <a:cs typeface="Arial" panose="020B0604020202020204" pitchFamily="34" charset="0"/>
              </a:rPr>
              <a:t>ALOJEN ESITTELYT - TUTUSTU JA PEREHDY</a:t>
            </a:r>
            <a:br>
              <a:rPr lang="fi-FI" sz="2200" b="1">
                <a:ea typeface="Times New Roman" panose="02020603050405020304" pitchFamily="18" charset="0"/>
                <a:cs typeface="Arial" panose="020B0604020202020204" pitchFamily="34" charset="0"/>
              </a:rPr>
            </a:br>
            <a:br>
              <a:rPr lang="fi-FI" sz="2200" b="1">
                <a:ea typeface="Times New Roman" panose="02020603050405020304" pitchFamily="18" charset="0"/>
                <a:cs typeface="Arial" panose="020B0604020202020204" pitchFamily="34" charset="0"/>
              </a:rPr>
            </a:br>
            <a:r>
              <a:rPr lang="fi-FI" sz="2200">
                <a:ea typeface="Times New Roman" panose="02020603050405020304" pitchFamily="18" charset="0"/>
                <a:cs typeface="Arial" panose="020B0604020202020204" pitchFamily="34" charset="0"/>
                <a:sym typeface="Wingdings" panose="05000000000000000000" pitchFamily="2" charset="2"/>
              </a:rPr>
              <a:t></a:t>
            </a:r>
            <a:r>
              <a:rPr lang="fi-FI" sz="2200">
                <a:ea typeface="Times New Roman" panose="02020603050405020304" pitchFamily="18" charset="0"/>
                <a:cs typeface="Arial" panose="020B0604020202020204" pitchFamily="34" charset="0"/>
              </a:rPr>
              <a:t> Valmennuskeskus: </a:t>
            </a:r>
            <a:r>
              <a:rPr lang="fi-FI" sz="2200" u="sng">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https://valmennuskeskus.fi/ilmaiset-palvelut/hakuinfot/</a:t>
            </a:r>
            <a:br>
              <a:rPr lang="fi-FI" sz="2200">
                <a:ea typeface="Times New Roman" panose="02020603050405020304" pitchFamily="18" charset="0"/>
                <a:cs typeface="Arial" panose="020B0604020202020204" pitchFamily="34" charset="0"/>
              </a:rPr>
            </a:br>
            <a:r>
              <a:rPr lang="fi-FI" sz="2200" b="1">
                <a:ea typeface="Times New Roman" panose="02020603050405020304" pitchFamily="18" charset="0"/>
                <a:cs typeface="Arial" panose="020B0604020202020204" pitchFamily="34" charset="0"/>
                <a:sym typeface="Wingdings" panose="05000000000000000000" pitchFamily="2" charset="2"/>
              </a:rPr>
              <a:t></a:t>
            </a:r>
            <a:r>
              <a:rPr lang="fi-FI" sz="2200" b="1">
                <a:ea typeface="Times New Roman" panose="02020603050405020304" pitchFamily="18" charset="0"/>
                <a:cs typeface="Arial" panose="020B0604020202020204" pitchFamily="34" charset="0"/>
              </a:rPr>
              <a:t> </a:t>
            </a:r>
            <a:r>
              <a:rPr lang="fi-FI" sz="2200">
                <a:ea typeface="Times New Roman" panose="02020603050405020304" pitchFamily="18" charset="0"/>
                <a:cs typeface="Arial" panose="020B0604020202020204" pitchFamily="34" charset="0"/>
              </a:rPr>
              <a:t>Ammattikorkeakoulujen tapahtumat: </a:t>
            </a:r>
            <a:r>
              <a:rPr lang="fi-FI" sz="2200" u="sng">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https://www.ammattikorkeakouluun.fi/tapahtumat/</a:t>
            </a:r>
            <a:r>
              <a:rPr lang="fi-FI" sz="2200">
                <a:ea typeface="Times New Roman" panose="02020603050405020304" pitchFamily="18" charset="0"/>
                <a:cs typeface="Arial" panose="020B0604020202020204" pitchFamily="34" charset="0"/>
              </a:rPr>
              <a:t> </a:t>
            </a:r>
            <a:br>
              <a:rPr lang="fi-FI" sz="2200">
                <a:ea typeface="Times New Roman" panose="02020603050405020304" pitchFamily="18" charset="0"/>
                <a:cs typeface="Arial" panose="020B0604020202020204" pitchFamily="34" charset="0"/>
              </a:rPr>
            </a:br>
            <a:r>
              <a:rPr lang="fi-FI" sz="2200">
                <a:ea typeface="Times New Roman" panose="02020603050405020304" pitchFamily="18" charset="0"/>
                <a:cs typeface="Arial" panose="020B0604020202020204" pitchFamily="34" charset="0"/>
                <a:sym typeface="Wingdings" panose="05000000000000000000" pitchFamily="2" charset="2"/>
              </a:rPr>
              <a:t></a:t>
            </a:r>
            <a:r>
              <a:rPr lang="fi-FI" sz="2200">
                <a:ea typeface="Times New Roman" panose="02020603050405020304" pitchFamily="18" charset="0"/>
                <a:cs typeface="Arial" panose="020B0604020202020204" pitchFamily="34" charset="0"/>
              </a:rPr>
              <a:t> Yliopistojen tapahtumat: </a:t>
            </a:r>
            <a:r>
              <a:rPr lang="fi-FI" sz="2200" u="sng">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https://opintopolku.fi/konfo/fi/sivu/korkeakoulujen-hakijatapahtumat</a:t>
            </a:r>
            <a:r>
              <a:rPr lang="fi-FI" sz="2200">
                <a:ea typeface="Times New Roman" panose="02020603050405020304" pitchFamily="18" charset="0"/>
                <a:cs typeface="Arial" panose="020B0604020202020204" pitchFamily="34" charset="0"/>
              </a:rPr>
              <a:t> </a:t>
            </a:r>
            <a:endParaRPr lang="fi-FI" sz="2200">
              <a:ea typeface="Times New Roman" panose="02020603050405020304" pitchFamily="18" charset="0"/>
            </a:endParaRPr>
          </a:p>
          <a:p>
            <a:pPr marL="0" indent="0">
              <a:buNone/>
            </a:pPr>
            <a:endParaRPr lang="fi-FI"/>
          </a:p>
        </p:txBody>
      </p:sp>
    </p:spTree>
    <p:extLst>
      <p:ext uri="{BB962C8B-B14F-4D97-AF65-F5344CB8AC3E}">
        <p14:creationId xmlns:p14="http://schemas.microsoft.com/office/powerpoint/2010/main" val="429293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YL fontit">
      <a:majorFont>
        <a:latin typeface="Tw Cen MT Condensed Extra Bol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E5C0688FF7FB40B3A8D54E03AFB863" ma:contentTypeVersion="6" ma:contentTypeDescription="Create a new document." ma:contentTypeScope="" ma:versionID="39506546899a25b39a524e024347acc4">
  <xsd:schema xmlns:xsd="http://www.w3.org/2001/XMLSchema" xmlns:xs="http://www.w3.org/2001/XMLSchema" xmlns:p="http://schemas.microsoft.com/office/2006/metadata/properties" xmlns:ns2="338e1d0f-5a93-4f25-8cb2-62709933e4b8" xmlns:ns3="2d7b1a92-98c3-479c-bab4-9ec985d63660" targetNamespace="http://schemas.microsoft.com/office/2006/metadata/properties" ma:root="true" ma:fieldsID="231228c7445565b88e46a9a3696d3430" ns2:_="" ns3:_="">
    <xsd:import namespace="338e1d0f-5a93-4f25-8cb2-62709933e4b8"/>
    <xsd:import namespace="2d7b1a92-98c3-479c-bab4-9ec985d636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e1d0f-5a93-4f25-8cb2-62709933e4b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b1a92-98c3-479c-bab4-9ec985d636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918920-D252-4886-8EDC-6971974CDA27}">
  <ds:schemaRefs>
    <ds:schemaRef ds:uri="http://schemas.microsoft.com/sharepoint/v3/contenttype/forms"/>
  </ds:schemaRefs>
</ds:datastoreItem>
</file>

<file path=customXml/itemProps2.xml><?xml version="1.0" encoding="utf-8"?>
<ds:datastoreItem xmlns:ds="http://schemas.openxmlformats.org/officeDocument/2006/customXml" ds:itemID="{3FB5CE95-BEDF-4DA9-B05B-71A5455355E0}">
  <ds:schemaRefs>
    <ds:schemaRef ds:uri="2d7b1a92-98c3-479c-bab4-9ec985d63660"/>
    <ds:schemaRef ds:uri="338e1d0f-5a93-4f25-8cb2-62709933e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E27983-6162-496F-95A8-026362BE1284}">
  <ds:schemaRefs>
    <ds:schemaRef ds:uri="2d7b1a92-98c3-479c-bab4-9ec985d63660"/>
    <ds:schemaRef ds:uri="338e1d0f-5a93-4f25-8cb2-62709933e4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TotalTime>
  <Words>600</Words>
  <Application>Microsoft Office PowerPoint</Application>
  <PresentationFormat>Laajakuva</PresentationFormat>
  <Paragraphs>73</Paragraphs>
  <Slides>11</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11</vt:i4>
      </vt:variant>
    </vt:vector>
  </HeadingPairs>
  <TitlesOfParts>
    <vt:vector size="19" baseType="lpstr">
      <vt:lpstr>Arial</vt:lpstr>
      <vt:lpstr>Calibri</vt:lpstr>
      <vt:lpstr>Cambria</vt:lpstr>
      <vt:lpstr>Times New Roman</vt:lpstr>
      <vt:lpstr>Tw Cen MT</vt:lpstr>
      <vt:lpstr>Tw Cen MT Condensed Extra Bold</vt:lpstr>
      <vt:lpstr>Wingdings</vt:lpstr>
      <vt:lpstr>Office-teema</vt:lpstr>
      <vt:lpstr>OP2 STARTTI-INFO</vt:lpstr>
      <vt:lpstr>MUISTETTAVAA ABIVUONNA</vt:lpstr>
      <vt:lpstr>MUISTETTAVAA ABIVUONNA</vt:lpstr>
      <vt:lpstr>MUISTETTAVAA ABIVUONNA</vt:lpstr>
      <vt:lpstr>ABIVUOSI OPINTO-OHJAUKSESSA (OP2) </vt:lpstr>
      <vt:lpstr>OP2-TEHTÄVÄT </vt:lpstr>
      <vt:lpstr>KOHTI KEVÄÄN KIRJOITUKSIA</vt:lpstr>
      <vt:lpstr>YHTEISHAKU 2025</vt:lpstr>
      <vt:lpstr>KOHTI OMAA POLKUA</vt:lpstr>
      <vt:lpstr>OPOTIIMIN LINKIT JA VINKIT </vt:lpstr>
      <vt:lpstr>OPO  AUTTAA AINA </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Cihangir Nana</dc:creator>
  <cp:lastModifiedBy>Pekka Pölönen</cp:lastModifiedBy>
  <cp:revision>3</cp:revision>
  <dcterms:created xsi:type="dcterms:W3CDTF">2021-09-24T07:52:42Z</dcterms:created>
  <dcterms:modified xsi:type="dcterms:W3CDTF">2024-10-04T06:01:00Z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0x01010059E5C0688FF7FB40B3A8D54E03AFB863</vt:lpwstr>
  </property>
</Properties>
</file>