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8" r:id="rId2"/>
    <p:sldId id="319" r:id="rId3"/>
    <p:sldId id="309" r:id="rId4"/>
    <p:sldId id="320" r:id="rId5"/>
    <p:sldId id="260" r:id="rId6"/>
    <p:sldId id="270" r:id="rId7"/>
    <p:sldId id="312" r:id="rId8"/>
    <p:sldId id="273" r:id="rId9"/>
    <p:sldId id="313" r:id="rId10"/>
    <p:sldId id="314" r:id="rId11"/>
    <p:sldId id="310" r:id="rId12"/>
    <p:sldId id="311" r:id="rId13"/>
    <p:sldId id="317" r:id="rId14"/>
    <p:sldId id="274" r:id="rId15"/>
    <p:sldId id="315" r:id="rId16"/>
    <p:sldId id="275" r:id="rId17"/>
    <p:sldId id="316" r:id="rId18"/>
    <p:sldId id="299" r:id="rId19"/>
    <p:sldId id="276" r:id="rId20"/>
    <p:sldId id="305" r:id="rId21"/>
    <p:sldId id="306" r:id="rId22"/>
    <p:sldId id="307" r:id="rId23"/>
    <p:sldId id="278" r:id="rId24"/>
    <p:sldId id="331" r:id="rId25"/>
    <p:sldId id="332" r:id="rId26"/>
    <p:sldId id="333" r:id="rId27"/>
    <p:sldId id="280" r:id="rId28"/>
    <p:sldId id="263" r:id="rId29"/>
    <p:sldId id="282" r:id="rId30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6AA5-70D7-4FF8-8BDC-D1062B23EB6A}" type="datetimeFigureOut">
              <a:rPr lang="fi-FI" smtClean="0"/>
              <a:t>5.12.2024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FE81-75C0-4595-BDA5-07C50A55DE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93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Tänään: minne ja miten!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30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Maiju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9672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Huomiota: todistusvalinnan pisteytys ehtii tulla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34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n kuvan paikkamerkki 1">
            <a:extLst>
              <a:ext uri="{FF2B5EF4-FFF2-40B4-BE49-F238E27FC236}">
                <a16:creationId xmlns:a16="http://schemas.microsoft.com/office/drawing/2014/main" id="{FEFDAFAC-B2D5-488A-92FA-82EC270CA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Huomautusten paikkamerkki 2">
            <a:extLst>
              <a:ext uri="{FF2B5EF4-FFF2-40B4-BE49-F238E27FC236}">
                <a16:creationId xmlns:a16="http://schemas.microsoft.com/office/drawing/2014/main" id="{E66CC0AA-0344-438B-9C16-CFC7F224C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dirty="0"/>
              <a:t>Selkeät nimikkeet &amp; käytännön osaaminen</a:t>
            </a:r>
          </a:p>
        </p:txBody>
      </p:sp>
      <p:sp>
        <p:nvSpPr>
          <p:cNvPr id="15364" name="Dian numeron paikkamerkki 3">
            <a:extLst>
              <a:ext uri="{FF2B5EF4-FFF2-40B4-BE49-F238E27FC236}">
                <a16:creationId xmlns:a16="http://schemas.microsoft.com/office/drawing/2014/main" id="{A9BFDBE5-4429-4102-956E-96CC9C486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9FB7A5-1D96-473B-B9CF-B61DDC0EE97A}" type="slidenum">
              <a:rPr lang="fi-FI" altLang="fi-FI" smtClean="0">
                <a:latin typeface="Calibri" panose="020F0502020204030204" pitchFamily="34" charset="0"/>
              </a:rPr>
              <a:pPr/>
              <a:t>14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61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Mistä opinnot koostuvat?</a:t>
            </a:r>
            <a:br>
              <a:rPr lang="fi-FI" dirty="0"/>
            </a:br>
            <a:r>
              <a:rPr lang="fi-FI" dirty="0"/>
              <a:t>- diojen pallojen koot kuvaavat </a:t>
            </a:r>
            <a:r>
              <a:rPr lang="fi-FI" dirty="0" err="1"/>
              <a:t>laajuttaa</a:t>
            </a:r>
            <a:r>
              <a:rPr lang="fi-FI" dirty="0"/>
              <a:t> ja näyttää, että mitkä opinnot korostuvat</a:t>
            </a:r>
          </a:p>
          <a:p>
            <a:r>
              <a:rPr lang="fi-FI" dirty="0"/>
              <a:t>- Perusopinnoilla, ammattiopinnoilla ja harjoittelulla suuri painoarvo</a:t>
            </a:r>
          </a:p>
          <a:p>
            <a:r>
              <a:rPr lang="fi-FI" dirty="0"/>
              <a:t>LAAJUUDET</a:t>
            </a:r>
            <a:br>
              <a:rPr lang="fi-FI" dirty="0"/>
            </a:br>
            <a:r>
              <a:rPr lang="fi-FI" dirty="0"/>
              <a:t>210 op</a:t>
            </a:r>
            <a:br>
              <a:rPr lang="fi-FI" dirty="0"/>
            </a:br>
            <a:r>
              <a:rPr lang="fi-FI" dirty="0"/>
              <a:t>240 op esim. terveydenhoitaja</a:t>
            </a:r>
          </a:p>
          <a:p>
            <a:r>
              <a:rPr lang="fi-FI" dirty="0"/>
              <a:t>270 op merikapteeni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62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Jos on riski, että ei saa lakkia, voi hakea AMK:n myös päättötodistuksella. Tällöin on hakukelpoinen AMK-pääsykokeen kautta esim. poliisi, bioanalyytikko jne.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302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Huomioitava todistusvalinnassa MAB/MAA!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951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Hanna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554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On myös aloja, joita ei voi edes korkeakoulussa opiskella esim. kosmetologi ja helikopteriasentaja</a:t>
            </a:r>
          </a:p>
          <a:p>
            <a:r>
              <a:rPr lang="fi-FI" dirty="0"/>
              <a:t>Opiskeluaika lyhyempi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456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Maiju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297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Maiju &amp; Hanna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21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Maiju, ohjauksen ydinajatus tukea, ohjata, kannustaa nuorta omiin valintoihin ja ennen kaikkea uskoa itseensä.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5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Maiju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466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Ensikertalaisille paljon paikkoja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002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kuvan paikkamerkki 1">
            <a:extLst>
              <a:ext uri="{FF2B5EF4-FFF2-40B4-BE49-F238E27FC236}">
                <a16:creationId xmlns:a16="http://schemas.microsoft.com/office/drawing/2014/main" id="{E22076CD-F8EC-48C5-A148-388F7F73C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Huomautusten paikkamerkki 2">
            <a:extLst>
              <a:ext uri="{FF2B5EF4-FFF2-40B4-BE49-F238E27FC236}">
                <a16:creationId xmlns:a16="http://schemas.microsoft.com/office/drawing/2014/main" id="{B744747F-7052-462C-9EAA-64CEC58961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26628" name="Dian numeron paikkamerkki 3">
            <a:extLst>
              <a:ext uri="{FF2B5EF4-FFF2-40B4-BE49-F238E27FC236}">
                <a16:creationId xmlns:a16="http://schemas.microsoft.com/office/drawing/2014/main" id="{66DF6FE9-8C98-4935-9166-42DA8517F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B43860-0A8B-4A71-8BDF-755B5E9E201A}" type="slidenum">
              <a:rPr lang="fi-FI" altLang="fi-FI" smtClean="0"/>
              <a:pPr>
                <a:spcBef>
                  <a:spcPct val="0"/>
                </a:spcBef>
              </a:pPr>
              <a:t>27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56622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54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Nosto: soveltuvat maisteriopinnot eli AMK:n kautta yliopistoon </a:t>
            </a:r>
            <a:br>
              <a:rPr lang="fi-FI" dirty="0"/>
            </a:br>
            <a:r>
              <a:rPr lang="fi-FI" dirty="0"/>
              <a:t>esim. AMK-tradenomi – työelämä – kauppatieteen maisteri työn ohessa tai </a:t>
            </a:r>
            <a:br>
              <a:rPr lang="fi-FI" dirty="0"/>
            </a:br>
            <a:r>
              <a:rPr lang="fi-FI" dirty="0"/>
              <a:t>AMK-insinööri </a:t>
            </a:r>
            <a:r>
              <a:rPr lang="fi-FI" dirty="0">
                <a:sym typeface="Wingdings" panose="05000000000000000000" pitchFamily="2" charset="2"/>
              </a:rPr>
              <a:t> diplomi-insinööri eli </a:t>
            </a:r>
            <a:br>
              <a:rPr lang="fi-FI" dirty="0">
                <a:sym typeface="Wingdings" panose="05000000000000000000" pitchFamily="2" charset="2"/>
              </a:rPr>
            </a:br>
            <a:r>
              <a:rPr lang="fi-FI" dirty="0">
                <a:sym typeface="Wingdings" panose="05000000000000000000" pitchFamily="2" charset="2"/>
              </a:rPr>
              <a:t>jos jää junnaamaan yliopistoon pääsy  AMK-väylä hyvä vaihtoehto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00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n kuvan paikkamerkki 1">
            <a:extLst>
              <a:ext uri="{FF2B5EF4-FFF2-40B4-BE49-F238E27FC236}">
                <a16:creationId xmlns:a16="http://schemas.microsoft.com/office/drawing/2014/main" id="{A85E207B-B1DC-4E37-BFE2-606EB638BE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Huomautusten paikkamerkki 2">
            <a:extLst>
              <a:ext uri="{FF2B5EF4-FFF2-40B4-BE49-F238E27FC236}">
                <a16:creationId xmlns:a16="http://schemas.microsoft.com/office/drawing/2014/main" id="{73B9F824-6EFD-4E19-9726-3B2C050E9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dirty="0"/>
              <a:t>Yliopiston ja AMK:n koulutusalat kattavat monipuolisesti yhteiskunnan eri osa-alueita, mutta niiden painotukset ja lähestymistavat eroavat</a:t>
            </a:r>
          </a:p>
          <a:p>
            <a:r>
              <a:rPr lang="fi-FI" altLang="fi-FI" dirty="0"/>
              <a:t>AMK – suuntaa aloille, joissa erityisen tärkeää käytännön osaaminen</a:t>
            </a:r>
            <a:br>
              <a:rPr lang="fi-FI" altLang="fi-FI" dirty="0"/>
            </a:br>
            <a:r>
              <a:rPr lang="fi-FI" altLang="fi-FI" dirty="0"/>
              <a:t>Yliopisto – kattavat laajemmin myös teoreettiset ja tutkimukselliset alat</a:t>
            </a:r>
          </a:p>
          <a:p>
            <a:r>
              <a:rPr lang="fi-FI" altLang="fi-FI" dirty="0"/>
              <a:t>ESIM. Liiketalous ja kauppa</a:t>
            </a:r>
            <a:br>
              <a:rPr lang="fi-FI" altLang="fi-FI" dirty="0"/>
            </a:br>
            <a:r>
              <a:rPr lang="fi-FI" altLang="fi-FI" dirty="0"/>
              <a:t>AMK: käytännönläheinen liiketoimintaosaaminen</a:t>
            </a:r>
            <a:br>
              <a:rPr lang="fi-FI" altLang="fi-FI" dirty="0"/>
            </a:br>
            <a:r>
              <a:rPr lang="fi-FI" altLang="fi-FI" dirty="0"/>
              <a:t>Yliopisto: Strateginen ja analyyttinen</a:t>
            </a:r>
          </a:p>
          <a:p>
            <a:r>
              <a:rPr lang="fi-FI" altLang="fi-FI" dirty="0"/>
              <a:t>Paljon aloja – töissä.fi </a:t>
            </a:r>
            <a:r>
              <a:rPr lang="fi-FI" altLang="fi-FI" dirty="0">
                <a:sym typeface="Wingdings" panose="05000000000000000000" pitchFamily="2" charset="2"/>
              </a:rPr>
              <a:t> pääaineet yliopistossa 741, kun taas AMK 144.</a:t>
            </a:r>
            <a:endParaRPr lang="fi-FI" altLang="fi-FI" dirty="0"/>
          </a:p>
        </p:txBody>
      </p:sp>
      <p:sp>
        <p:nvSpPr>
          <p:cNvPr id="10244" name="Dian numeron paikkamerkki 3">
            <a:extLst>
              <a:ext uri="{FF2B5EF4-FFF2-40B4-BE49-F238E27FC236}">
                <a16:creationId xmlns:a16="http://schemas.microsoft.com/office/drawing/2014/main" id="{78B0E013-9F84-4AC1-8CFC-B90867B1C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A9D5CA-DB42-4FA7-851E-4F997D5908E2}" type="slidenum">
              <a:rPr lang="fi-FI" altLang="fi-FI" smtClean="0">
                <a:latin typeface="Calibri" panose="020F0502020204030204" pitchFamily="34" charset="0"/>
              </a:rPr>
              <a:pPr/>
              <a:t>6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1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Painota tässä AMK:n ja yliopiston eroihin</a:t>
            </a:r>
            <a:br>
              <a:rPr lang="fi-FI" dirty="0"/>
            </a:br>
            <a:r>
              <a:rPr lang="fi-FI" dirty="0"/>
              <a:t>Tutkinnon rakenne </a:t>
            </a:r>
            <a:br>
              <a:rPr lang="fi-FI" dirty="0"/>
            </a:br>
            <a:r>
              <a:rPr lang="fi-FI" dirty="0"/>
              <a:t>- kaksiosainen (kandi 3 v. ja maisteri 2 v.)</a:t>
            </a:r>
            <a:br>
              <a:rPr lang="fi-FI" dirty="0"/>
            </a:br>
            <a:r>
              <a:rPr lang="fi-FI" dirty="0"/>
              <a:t>- koostuu 300 op, vertaa lukio 150 op</a:t>
            </a:r>
            <a:br>
              <a:rPr lang="fi-FI" dirty="0"/>
            </a:br>
            <a:r>
              <a:rPr lang="fi-FI" dirty="0"/>
              <a:t>- kieliopinnoissa </a:t>
            </a:r>
            <a:r>
              <a:rPr lang="fi-FI" dirty="0" err="1"/>
              <a:t>väh</a:t>
            </a:r>
            <a:r>
              <a:rPr lang="fi-FI" dirty="0"/>
              <a:t>. kaksi kieltä</a:t>
            </a:r>
          </a:p>
          <a:p>
            <a:r>
              <a:rPr lang="fi-FI" dirty="0"/>
              <a:t>- Pääaineopintojen lisäksi sivuaineita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19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Soveltuvuuskokeet esim. kasvatus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57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Maiju: 2026 yhteiskuntatieteissä ei enää matikkaa. ÄI+ 4 muuta ainetta.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99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Huom</a:t>
            </a:r>
            <a:r>
              <a:rPr lang="fi-FI" dirty="0"/>
              <a:t>! Kynnysehdot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44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Yliopistojen valintakokeet uudistuvat kevät 2025</a:t>
            </a:r>
            <a:br>
              <a:rPr lang="fi-FI" dirty="0"/>
            </a:br>
            <a:r>
              <a:rPr lang="fi-FI" dirty="0"/>
              <a:t>- tavoitteena selkeät ja vähemmän kuormittavat opiskelijavalinnat </a:t>
            </a:r>
          </a:p>
          <a:p>
            <a:r>
              <a:rPr lang="fi-FI" dirty="0"/>
              <a:t>- Tutkimusten ja keskustelujen tulos</a:t>
            </a:r>
            <a:br>
              <a:rPr lang="fi-FI" dirty="0"/>
            </a:br>
            <a:r>
              <a:rPr lang="fi-FI" dirty="0"/>
              <a:t>- Samalla valintakokeella voi hakea useammalle alalle</a:t>
            </a:r>
            <a:br>
              <a:rPr lang="fi-FI" dirty="0"/>
            </a:br>
            <a:r>
              <a:rPr lang="fi-FI" dirty="0"/>
              <a:t>- pisteytys muuttuu ja selkiytyy 2026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FE81-75C0-4595-BDA5-07C50A55DE1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64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14467-703C-434F-B6F4-2C0DE5D6F56A}" type="datetimeFigureOut">
              <a:rPr lang="fi-FI" smtClean="0"/>
              <a:t>5.12.2024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DE7A-965B-4FD8-BD69-D928D861BE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66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14467-703C-434F-B6F4-2C0DE5D6F56A}" type="datetimeFigureOut">
              <a:rPr lang="fi-FI" smtClean="0"/>
              <a:t>5.12.2024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DE7A-965B-4FD8-BD69-D928D861BE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045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14467-703C-434F-B6F4-2C0DE5D6F56A}" type="datetimeFigureOut">
              <a:rPr lang="fi-FI" smtClean="0"/>
              <a:t>5.12.2024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DE7A-965B-4FD8-BD69-D928D861BE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91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C7A42B4-9406-45DE-A816-CCEA282A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C782E1D1-2697-46ED-8CC6-71E992A0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5D4CB0D-B483-483D-9E67-AAE6E4CD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ECD6-E3A5-4125-9CA7-BC25F3A0DB4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2169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D18C5560-ADA6-4FC8-BA0B-A64041AC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5.11.2013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6B47C5B-A0F2-46C5-8A5F-A93A77C1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4031771-9048-4AB0-9A86-6271C110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101A-68E2-47FA-97E4-8F3487691CE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7445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4270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mattikorkeakouluun.f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opintopolku.f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-palvelut.fi/te/fi/tyonhakijalle/jos_jaat_tyottomaksi/tyottomyysturva/alle_25vuotiaat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konfo/fi/sivu/korkeakoulujen-yhteishaun-valintojen-tulokset" TargetMode="External"/><Relationship Id="rId2" Type="http://schemas.openxmlformats.org/officeDocument/2006/relationships/hyperlink" Target="https://opintopolku.fi/konfo/fi/sivu/nain-taytat-korkeakoulujen-yhteishaun-hakulomakke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intopolku.fi/konfo/fi/sivu/paikan-vastaanotto-ja-ilmoittautuminen-korkeakouluu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min100.fi/apuraha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Opintopolku.f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Todistusvalinta.fi" TargetMode="External"/><Relationship Id="rId5" Type="http://schemas.openxmlformats.org/officeDocument/2006/relationships/hyperlink" Target="https://peda.net/kouvola/kl/ky/opinto-ohjaus/mita-lukion-jalkeen" TargetMode="External"/><Relationship Id="rId4" Type="http://schemas.openxmlformats.org/officeDocument/2006/relationships/hyperlink" Target="Ammattikorkeakouluun.fi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issa.fi/fi_FI/sijoittuminen-tyoelamaa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ni.fi/fi/tule-opiskelemaan/avoimet-korkeakouluopinnot/avoin-yliopisto/avoimen-vaylat-ja-nayttoreittiopinnot/nayttoreitti-valintavaylana-tutkinto-opiskelijaks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liopistovalinnat.f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6FFD3-FCDE-4EC4-AF8F-0D2E365C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b="1" dirty="0">
                <a:latin typeface="Cambria" panose="02040503050406030204" pitchFamily="18" charset="0"/>
              </a:rPr>
              <a:t>YHTEISHAKUINFO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40DA8C-F7D6-4CDC-AB91-E75FA5433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>
                <a:latin typeface="Cambria" panose="02040503050406030204" pitchFamily="18" charset="0"/>
              </a:rPr>
              <a:t>KIVA NÄHDÄ SINUA!</a:t>
            </a:r>
          </a:p>
        </p:txBody>
      </p:sp>
    </p:spTree>
    <p:extLst>
      <p:ext uri="{BB962C8B-B14F-4D97-AF65-F5344CB8AC3E}">
        <p14:creationId xmlns:p14="http://schemas.microsoft.com/office/powerpoint/2010/main" val="94588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752256"/>
              </p:ext>
            </p:extLst>
          </p:nvPr>
        </p:nvGraphicFramePr>
        <p:xfrm>
          <a:off x="2112885" y="124287"/>
          <a:ext cx="7655522" cy="5797115"/>
        </p:xfrm>
        <a:graphic>
          <a:graphicData uri="http://schemas.openxmlformats.org/drawingml/2006/table">
            <a:tbl>
              <a:tblPr/>
              <a:tblGrid>
                <a:gridCol w="1093646">
                  <a:extLst>
                    <a:ext uri="{9D8B030D-6E8A-4147-A177-3AD203B41FA5}">
                      <a16:colId xmlns:a16="http://schemas.microsoft.com/office/drawing/2014/main" val="2835554206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2357910950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45342777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370516441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2141189362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1156944138"/>
                    </a:ext>
                  </a:extLst>
                </a:gridCol>
                <a:gridCol w="1093646">
                  <a:extLst>
                    <a:ext uri="{9D8B030D-6E8A-4147-A177-3AD203B41FA5}">
                      <a16:colId xmlns:a16="http://schemas.microsoft.com/office/drawing/2014/main" val="2273927926"/>
                    </a:ext>
                  </a:extLst>
                </a:gridCol>
              </a:tblGrid>
              <a:tr h="446733">
                <a:tc>
                  <a:txBody>
                    <a:bodyPr/>
                    <a:lstStyle/>
                    <a:p>
                      <a:r>
                        <a:rPr lang="fi-FI" sz="1400" b="1" dirty="0">
                          <a:latin typeface="Aptos" panose="020B0004020202020204" pitchFamily="34" charset="0"/>
                        </a:rPr>
                        <a:t>FARMASIA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latin typeface="Aptos" panose="020B0004020202020204" pitchFamily="34" charset="0"/>
                        </a:rPr>
                        <a:t>L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E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12100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äidinkieli*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33,0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118822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kemia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17,0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869621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biologia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21,5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078120"/>
                  </a:ext>
                </a:extLst>
              </a:tr>
              <a:tr h="222074">
                <a:tc gridSpan="7"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Matematiikka (pitkä tai lyhyt)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37341"/>
                  </a:ext>
                </a:extLst>
              </a:tr>
              <a:tr h="388917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matematiikka, pitkä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24,0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530228"/>
                  </a:ext>
                </a:extLst>
              </a:tr>
              <a:tr h="388917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matematiikka, lyhyt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9,4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416682"/>
                  </a:ext>
                </a:extLst>
              </a:tr>
              <a:tr h="222074">
                <a:tc gridSpan="7">
                  <a:txBody>
                    <a:bodyPr/>
                    <a:lstStyle/>
                    <a:p>
                      <a:r>
                        <a:rPr lang="fi-FI" sz="1000" b="1" dirty="0" err="1">
                          <a:latin typeface="Aptos" panose="020B0004020202020204" pitchFamily="34" charset="0"/>
                        </a:rPr>
                        <a:t>Ainereaalit</a:t>
                      </a:r>
                      <a:r>
                        <a:rPr lang="fi-FI" sz="1000" b="1" dirty="0">
                          <a:latin typeface="Aptos" panose="020B0004020202020204" pitchFamily="34" charset="0"/>
                        </a:rPr>
                        <a:t> (enintään yksi)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624980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filosofia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20,0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157522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fysiikka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17,6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058486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historia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471902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maantiede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887343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psykologia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152579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terveystieto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402606"/>
                  </a:ext>
                </a:extLst>
              </a:tr>
              <a:tr h="427916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uskonto/et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81600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yhteiskuntaoppi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496962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muut reaaliaineet**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04844"/>
                  </a:ext>
                </a:extLst>
              </a:tr>
              <a:tr h="222074">
                <a:tc gridSpan="7"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Kielet (enintään yksi)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68883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kieli, pitkä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9,4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012046"/>
                  </a:ext>
                </a:extLst>
              </a:tr>
              <a:tr h="303775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kieli, keskipitkä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8,4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240143"/>
                  </a:ext>
                </a:extLst>
              </a:tr>
              <a:tr h="222074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kieli, lyhyt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22,6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50450" marR="50450" marT="25225" marB="25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922062"/>
                  </a:ext>
                </a:extLst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467162" y="1052736"/>
            <a:ext cx="569387" cy="41764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2500" dirty="0">
                <a:latin typeface="Aptos" panose="020B0004020202020204" pitchFamily="34" charset="0"/>
              </a:rPr>
              <a:t>+ </a:t>
            </a:r>
            <a:r>
              <a:rPr lang="fi-FI" sz="2500" b="1" dirty="0">
                <a:latin typeface="Aptos" panose="020B0004020202020204" pitchFamily="34" charset="0"/>
              </a:rPr>
              <a:t>KYNNYSEHDOT/ma + ke</a:t>
            </a:r>
          </a:p>
        </p:txBody>
      </p:sp>
    </p:spTree>
    <p:extLst>
      <p:ext uri="{BB962C8B-B14F-4D97-AF65-F5344CB8AC3E}">
        <p14:creationId xmlns:p14="http://schemas.microsoft.com/office/powerpoint/2010/main" val="257921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008753-84ED-84EA-4021-DA63BCBC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355" y="333939"/>
            <a:ext cx="10515600" cy="1325563"/>
          </a:xfrm>
        </p:spPr>
        <p:txBody>
          <a:bodyPr>
            <a:normAutofit/>
          </a:bodyPr>
          <a:lstStyle/>
          <a:p>
            <a:r>
              <a:rPr lang="fi-FI" sz="3000" b="1" dirty="0">
                <a:latin typeface="Aptos" panose="020B0004020202020204" pitchFamily="34" charset="0"/>
                <a:ea typeface="Cambria" panose="02040503050406030204" pitchFamily="18" charset="0"/>
              </a:rPr>
              <a:t>VALINTAKOKEET UUDISTUVAT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259D09F-8353-599B-6A02-1ECB8010D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039" t="31869" r="17176" b="5637"/>
          <a:stretch/>
        </p:blipFill>
        <p:spPr>
          <a:xfrm>
            <a:off x="1426257" y="1455916"/>
            <a:ext cx="8243955" cy="4405363"/>
          </a:xfrm>
        </p:spPr>
      </p:pic>
    </p:spTree>
    <p:extLst>
      <p:ext uri="{BB962C8B-B14F-4D97-AF65-F5344CB8AC3E}">
        <p14:creationId xmlns:p14="http://schemas.microsoft.com/office/powerpoint/2010/main" val="287249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60602-257C-6410-C125-5FAC09AE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2671" cy="1325563"/>
          </a:xfrm>
        </p:spPr>
        <p:txBody>
          <a:bodyPr>
            <a:normAutofit/>
          </a:bodyPr>
          <a:lstStyle/>
          <a:p>
            <a:r>
              <a:rPr lang="fi-FI" sz="3000" b="1" dirty="0">
                <a:latin typeface="Aptos" panose="020B0004020202020204" pitchFamily="34" charset="0"/>
                <a:ea typeface="Cambria" panose="02040503050406030204" pitchFamily="18" charset="0"/>
              </a:rPr>
              <a:t>YLIOPISTOJEN KANSALLISET VALINTAKOKEET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566139E-7AE8-12F5-A907-DD63109B4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862" t="42649" r="17999" b="8561"/>
          <a:stretch/>
        </p:blipFill>
        <p:spPr>
          <a:xfrm>
            <a:off x="655223" y="1486894"/>
            <a:ext cx="10090471" cy="4317559"/>
          </a:xfrm>
        </p:spPr>
      </p:pic>
    </p:spTree>
    <p:extLst>
      <p:ext uri="{BB962C8B-B14F-4D97-AF65-F5344CB8AC3E}">
        <p14:creationId xmlns:p14="http://schemas.microsoft.com/office/powerpoint/2010/main" val="288326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F2414DE-A88E-C5D2-41AF-635C34CD8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346" t="42116" r="15460" b="15112"/>
          <a:stretch/>
        </p:blipFill>
        <p:spPr>
          <a:xfrm>
            <a:off x="660573" y="1448838"/>
            <a:ext cx="10700414" cy="3960324"/>
          </a:xfrm>
          <a:ln>
            <a:solidFill>
              <a:schemeClr val="tx1"/>
            </a:solidFill>
          </a:ln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E520B97-BE48-7F74-BC02-28B8F81424D8}"/>
              </a:ext>
            </a:extLst>
          </p:cNvPr>
          <p:cNvSpPr txBox="1"/>
          <p:nvPr/>
        </p:nvSpPr>
        <p:spPr>
          <a:xfrm>
            <a:off x="588144" y="663149"/>
            <a:ext cx="73129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000" b="1" dirty="0">
                <a:latin typeface="Aptos" panose="020B0004020202020204" pitchFamily="34" charset="0"/>
                <a:ea typeface="Cambria" panose="02040503050406030204" pitchFamily="18" charset="0"/>
              </a:rPr>
              <a:t>VALINTAKOKEIDEN AJANKOHDAT</a:t>
            </a:r>
            <a:endParaRPr lang="fi-FI" sz="3000" dirty="0"/>
          </a:p>
        </p:txBody>
      </p:sp>
    </p:spTree>
    <p:extLst>
      <p:ext uri="{BB962C8B-B14F-4D97-AF65-F5344CB8AC3E}">
        <p14:creationId xmlns:p14="http://schemas.microsoft.com/office/powerpoint/2010/main" val="149100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tsikko 2">
            <a:extLst>
              <a:ext uri="{FF2B5EF4-FFF2-40B4-BE49-F238E27FC236}">
                <a16:creationId xmlns:a16="http://schemas.microsoft.com/office/drawing/2014/main" id="{18CB7214-0C56-4315-B84E-2B572A21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371" y="370682"/>
            <a:ext cx="5490936" cy="1325562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2. AMMATTIKORKEAKOULUN </a:t>
            </a:r>
            <a:br>
              <a:rPr lang="fi-FI" altLang="fi-FI" sz="3000" b="1" dirty="0">
                <a:latin typeface="Aptos" panose="020B0004020202020204" pitchFamily="34" charset="0"/>
              </a:rPr>
            </a:br>
            <a:r>
              <a:rPr lang="fi-FI" altLang="fi-FI" sz="3000" b="1" dirty="0">
                <a:latin typeface="Aptos" panose="020B0004020202020204" pitchFamily="34" charset="0"/>
              </a:rPr>
              <a:t>KOULUTUSALAT</a:t>
            </a:r>
          </a:p>
        </p:txBody>
      </p:sp>
      <p:sp>
        <p:nvSpPr>
          <p:cNvPr id="21506" name="Sisällön paikkamerkki 1">
            <a:extLst>
              <a:ext uri="{FF2B5EF4-FFF2-40B4-BE49-F238E27FC236}">
                <a16:creationId xmlns:a16="http://schemas.microsoft.com/office/drawing/2014/main" id="{6CF7A5D7-4D2A-4DE5-81FB-6F30A21DF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017" y="16699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Humanistinen ala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Kasvatusala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Kauppa ja hallinto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Maa- ja metsätalous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Palvelu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Sosiaaliala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Taiteet ja kulttuuri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Tekniikka, teollisuus ja rakentaminen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Terveys ja hyvinvointi</a:t>
            </a:r>
          </a:p>
          <a:p>
            <a:pPr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Tietojenkäsittely, tieto- ja viestintätekniikka </a:t>
            </a:r>
          </a:p>
          <a:p>
            <a:pPr marL="0" indent="0">
              <a:buNone/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(ICT) ja kirjasto- ja tietopalvelut</a:t>
            </a:r>
          </a:p>
          <a:p>
            <a:pPr marL="109537" indent="0">
              <a:buNone/>
              <a:defRPr/>
            </a:pPr>
            <a:endParaRPr lang="fi-FI" altLang="fi-F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08634" y="414074"/>
            <a:ext cx="7886700" cy="1325563"/>
          </a:xfrm>
        </p:spPr>
        <p:txBody>
          <a:bodyPr/>
          <a:lstStyle/>
          <a:p>
            <a:r>
              <a:rPr lang="fi-FI" altLang="fi-FI" sz="3000" b="1" dirty="0">
                <a:latin typeface="Aptos" panose="020B0004020202020204" pitchFamily="34" charset="0"/>
              </a:rPr>
              <a:t>AMMATTIKORKEAKOULUOPINTOJEN RAKENNE</a:t>
            </a:r>
            <a:endParaRPr lang="fi-FI" sz="3000" dirty="0">
              <a:latin typeface="Aptos" panose="020B0004020202020204" pitchFamily="34" charset="0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84" y="1237498"/>
            <a:ext cx="5503162" cy="4351338"/>
          </a:xfrm>
        </p:spPr>
      </p:pic>
      <p:sp>
        <p:nvSpPr>
          <p:cNvPr id="7" name="Tekstiruutu 6"/>
          <p:cNvSpPr txBox="1"/>
          <p:nvPr/>
        </p:nvSpPr>
        <p:spPr>
          <a:xfrm>
            <a:off x="2023736" y="5013176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>
                <a:latin typeface="Aptos" panose="020B0004020202020204" pitchFamily="34" charset="0"/>
              </a:rPr>
              <a:t>Opintojen laajuus</a:t>
            </a:r>
          </a:p>
          <a:p>
            <a:r>
              <a:rPr lang="fi-FI" sz="2500" dirty="0">
                <a:latin typeface="Aptos" panose="020B0004020202020204" pitchFamily="34" charset="0"/>
              </a:rPr>
              <a:t>Yht. 210, 240 tai 270 op.</a:t>
            </a:r>
          </a:p>
        </p:txBody>
      </p:sp>
    </p:spTree>
    <p:extLst>
      <p:ext uri="{BB962C8B-B14F-4D97-AF65-F5344CB8AC3E}">
        <p14:creationId xmlns:p14="http://schemas.microsoft.com/office/powerpoint/2010/main" val="149959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2">
            <a:extLst>
              <a:ext uri="{FF2B5EF4-FFF2-40B4-BE49-F238E27FC236}">
                <a16:creationId xmlns:a16="http://schemas.microsoft.com/office/drawing/2014/main" id="{F07AC7C1-25D3-47E0-A37A-3FF6D887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563565"/>
            <a:ext cx="8280400" cy="100488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VALINTAPERUSTEET AMMATTIKORKEAKOULUUN</a:t>
            </a:r>
          </a:p>
        </p:txBody>
      </p:sp>
      <p:sp>
        <p:nvSpPr>
          <p:cNvPr id="23554" name="Sisällön paikkamerkki 1">
            <a:extLst>
              <a:ext uri="{FF2B5EF4-FFF2-40B4-BE49-F238E27FC236}">
                <a16:creationId xmlns:a16="http://schemas.microsoft.com/office/drawing/2014/main" id="{0D374640-8EFF-4E08-8586-8954FB40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868145"/>
            <a:ext cx="8208912" cy="4461668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Opiskelijat valitaan:</a:t>
            </a:r>
          </a:p>
          <a:p>
            <a:pPr marL="452437" indent="-342900">
              <a:defRPr/>
            </a:pPr>
            <a:endParaRPr lang="fi-FI" altLang="fi-FI" sz="2500" dirty="0">
              <a:latin typeface="Aptos" panose="020B0004020202020204" pitchFamily="34" charset="0"/>
            </a:endParaRPr>
          </a:p>
          <a:p>
            <a:pPr marL="452437" indent="-342900"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Todistusvalinta yo-todistuksen perusteella(hakukelpoisuus lukion päättötodistuksella)</a:t>
            </a:r>
          </a:p>
          <a:p>
            <a:pPr marL="452437" indent="-342900"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Valintakoe</a:t>
            </a:r>
          </a:p>
          <a:p>
            <a:pPr marL="452437" indent="-342900"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Polkuopinnot (avoimen väylä)</a:t>
            </a:r>
          </a:p>
          <a:p>
            <a:pPr marL="109537" indent="0">
              <a:buNone/>
              <a:defRPr/>
            </a:pPr>
            <a:endParaRPr lang="fi-FI" altLang="fi-FI" sz="2500" dirty="0">
              <a:latin typeface="Aptos" panose="020B0004020202020204" pitchFamily="34" charset="0"/>
            </a:endParaRPr>
          </a:p>
          <a:p>
            <a:pPr marL="109537" indent="0">
              <a:buNone/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Lisätietoa: </a:t>
            </a:r>
            <a:r>
              <a:rPr lang="fi-FI" altLang="fi-FI" sz="2500" dirty="0">
                <a:latin typeface="Aptos" panose="020B0004020202020204" pitchFamily="34" charset="0"/>
                <a:hlinkClick r:id="rId3"/>
              </a:rPr>
              <a:t>www.ammattikorkeakouluun.fi</a:t>
            </a:r>
            <a:r>
              <a:rPr lang="fi-FI" altLang="fi-FI" sz="2500" dirty="0">
                <a:latin typeface="Aptos" panose="020B0004020202020204" pitchFamily="34" charset="0"/>
              </a:rPr>
              <a:t> </a:t>
            </a:r>
          </a:p>
          <a:p>
            <a:pPr marL="109537" indent="0">
              <a:buNone/>
              <a:defRPr/>
            </a:pPr>
            <a:endParaRPr lang="fi-FI" altLang="fi-FI" sz="2500" dirty="0">
              <a:latin typeface="Aptos" panose="020B0004020202020204" pitchFamily="34" charset="0"/>
            </a:endParaRPr>
          </a:p>
          <a:p>
            <a:pPr marL="109537" indent="0">
              <a:buNone/>
              <a:defRPr/>
            </a:pPr>
            <a:r>
              <a:rPr lang="fi-FI" altLang="fi-FI" sz="2500" dirty="0">
                <a:latin typeface="Aptos" panose="020B0004020202020204" pitchFamily="34" charset="0"/>
              </a:rPr>
              <a:t>&gt; Samalla valintakokeella haetaan eri aloille.</a:t>
            </a:r>
          </a:p>
          <a:p>
            <a:pPr marL="109537" indent="0">
              <a:buNone/>
              <a:defRPr/>
            </a:pPr>
            <a:r>
              <a:rPr lang="fi-FI" altLang="fi-FI" sz="2500" dirty="0">
                <a:latin typeface="Cambria" panose="02040503050406030204" pitchFamily="18" charset="0"/>
              </a:rPr>
              <a:t>  </a:t>
            </a:r>
          </a:p>
          <a:p>
            <a:pPr marL="109537" indent="0">
              <a:buNone/>
              <a:defRPr/>
            </a:pPr>
            <a:r>
              <a:rPr lang="fi-FI" altLang="fi-FI" dirty="0">
                <a:latin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5617" y="263922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kern="1200" dirty="0">
                <a:solidFill>
                  <a:schemeClr val="tx1"/>
                </a:solidFill>
                <a:latin typeface="Aptos" panose="020B0004020202020204" pitchFamily="34" charset="0"/>
              </a:rPr>
              <a:t>AMK-TODISTUSVALINTA (5 AINETTA, MAX 198p.)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F229A31-43E9-2476-626E-BBB34EF42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6" t="47286" r="28123" b="22693"/>
          <a:stretch/>
        </p:blipFill>
        <p:spPr>
          <a:xfrm>
            <a:off x="715617" y="1688809"/>
            <a:ext cx="11100021" cy="3081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12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000" b="1" dirty="0">
                <a:latin typeface="Aptos" panose="020B0004020202020204" pitchFamily="34" charset="0"/>
              </a:rPr>
              <a:t>AMMATTIKORKEAKOULUJEN YHTEINEN DIGITAALINEN VALINTAKOE 26.5.-28.5. ja 30.5.</a:t>
            </a:r>
            <a:br>
              <a:rPr lang="fi-FI" dirty="0">
                <a:latin typeface="Aptos" panose="020B0004020202020204" pitchFamily="34" charset="0"/>
              </a:rPr>
            </a:br>
            <a:endParaRPr lang="fi-FI" sz="3000" b="1" dirty="0">
              <a:latin typeface="Aptos" panose="020B0004020202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A8BE145-7DEC-7921-B822-51E713167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5" t="25503" r="61742" b="32785"/>
          <a:stretch/>
        </p:blipFill>
        <p:spPr>
          <a:xfrm>
            <a:off x="1057188" y="1356772"/>
            <a:ext cx="10077623" cy="45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45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2">
            <a:extLst>
              <a:ext uri="{FF2B5EF4-FFF2-40B4-BE49-F238E27FC236}">
                <a16:creationId xmlns:a16="http://schemas.microsoft.com/office/drawing/2014/main" id="{1C7CD4A4-E396-460A-BBDC-5785AE36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844204"/>
            <a:ext cx="7886700" cy="1325563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3. AMMATILLISET PERUSTUTKINNOT</a:t>
            </a:r>
            <a:br>
              <a:rPr lang="fi-FI" altLang="fi-FI" sz="3000" b="1" dirty="0">
                <a:latin typeface="Aptos" panose="020B0004020202020204" pitchFamily="34" charset="0"/>
              </a:rPr>
            </a:br>
            <a:r>
              <a:rPr lang="fi-FI" altLang="fi-FI" sz="3000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22531" name="Sisällön paikkamerkki 1">
            <a:extLst>
              <a:ext uri="{FF2B5EF4-FFF2-40B4-BE49-F238E27FC236}">
                <a16:creationId xmlns:a16="http://schemas.microsoft.com/office/drawing/2014/main" id="{DCA86161-2E94-440A-AEED-252D8E10C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656" y="1849654"/>
            <a:ext cx="8351837" cy="3977927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500" dirty="0">
                <a:latin typeface="Aptos" panose="020B0004020202020204" pitchFamily="34" charset="0"/>
              </a:rPr>
              <a:t>Ammatillisen perustutkinnon suorittaminen henkilökohtaisen opintosuunnitelman mukaisesti</a:t>
            </a:r>
            <a:endParaRPr lang="fi-FI" altLang="fi-FI" sz="2500" b="1" dirty="0">
              <a:solidFill>
                <a:srgbClr val="FF0066"/>
              </a:solidFill>
              <a:latin typeface="Aptos" panose="020B0004020202020204" pitchFamily="34" charset="0"/>
            </a:endParaRPr>
          </a:p>
          <a:p>
            <a:pPr eaLnBrk="1" hangingPunct="1"/>
            <a:r>
              <a:rPr lang="fi-FI" altLang="fi-FI" sz="2500" b="1" dirty="0">
                <a:latin typeface="Aptos" panose="020B0004020202020204" pitchFamily="34" charset="0"/>
              </a:rPr>
              <a:t>Jatkuvan haun </a:t>
            </a:r>
            <a:r>
              <a:rPr lang="fi-FI" altLang="fi-FI" sz="2500" dirty="0">
                <a:latin typeface="Aptos" panose="020B0004020202020204" pitchFamily="34" charset="0"/>
              </a:rPr>
              <a:t>kautta voi hakeutua opiskelemaan joustavasti ympäri vuoden (lisätietoa ammattiopistoista)</a:t>
            </a:r>
          </a:p>
          <a:p>
            <a:pPr eaLnBrk="1" hangingPunct="1"/>
            <a:endParaRPr lang="fi-FI" altLang="fi-FI" sz="25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i-FI" altLang="fi-FI" sz="2500" dirty="0">
                <a:latin typeface="Cambria" panose="020405030504060302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F4A53E5-546C-BFA4-8639-99D274D01B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31637" r="9092" b="1442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14A81F-6D85-643B-9CCC-F13CC4FD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 err="1">
                <a:latin typeface="Aptos" panose="020B0004020202020204" pitchFamily="34" charset="0"/>
              </a:rPr>
              <a:t>Sinulla</a:t>
            </a:r>
            <a:r>
              <a:rPr lang="en-US" sz="2800" dirty="0">
                <a:latin typeface="Aptos" panose="020B0004020202020204" pitchFamily="34" charset="0"/>
              </a:rPr>
              <a:t> on pian </a:t>
            </a:r>
            <a:br>
              <a:rPr lang="en-US" sz="2800" dirty="0">
                <a:latin typeface="Aptos" panose="020B0004020202020204" pitchFamily="34" charset="0"/>
              </a:rPr>
            </a:br>
            <a:r>
              <a:rPr lang="en-US" sz="2800" dirty="0" err="1">
                <a:latin typeface="Aptos" panose="020B0004020202020204" pitchFamily="34" charset="0"/>
              </a:rPr>
              <a:t>jatko-opintokelpoisuus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  <a:br>
              <a:rPr lang="en-US" sz="2800" dirty="0">
                <a:latin typeface="Aptos" panose="020B0004020202020204" pitchFamily="34" charset="0"/>
              </a:rPr>
            </a:br>
            <a:r>
              <a:rPr lang="en-US" sz="2800" dirty="0" err="1">
                <a:latin typeface="Aptos" panose="020B0004020202020204" pitchFamily="34" charset="0"/>
              </a:rPr>
              <a:t>korkea-asteelle</a:t>
            </a:r>
            <a:endParaRPr lang="en-US" sz="2800" dirty="0">
              <a:latin typeface="Aptos" panose="020B00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F0490E-815B-0E9D-C816-D4E82D3E4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3982332"/>
            <a:ext cx="3438906" cy="1942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ptos" panose="020B0004020202020204" pitchFamily="34" charset="0"/>
              </a:rPr>
              <a:t>Minne ja </a:t>
            </a:r>
            <a:r>
              <a:rPr lang="en-US" sz="2000" dirty="0" err="1">
                <a:latin typeface="Aptos" panose="020B0004020202020204" pitchFamily="34" charset="0"/>
              </a:rPr>
              <a:t>miten</a:t>
            </a:r>
            <a:r>
              <a:rPr lang="en-US" sz="2000" dirty="0">
                <a:latin typeface="Aptos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231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2">
            <a:extLst>
              <a:ext uri="{FF2B5EF4-FFF2-40B4-BE49-F238E27FC236}">
                <a16:creationId xmlns:a16="http://schemas.microsoft.com/office/drawing/2014/main" id="{5126B125-B7D2-49B1-97C3-7F92E2F9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263525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br>
              <a:rPr lang="fi-FI" altLang="fi-FI" sz="3000" b="1" dirty="0">
                <a:latin typeface="Cambria" panose="02040503050406030204" pitchFamily="18" charset="0"/>
              </a:rPr>
            </a:br>
            <a:r>
              <a:rPr lang="fi-FI" altLang="fi-FI" sz="3000" b="1" dirty="0">
                <a:latin typeface="Aptos" panose="020B0004020202020204" pitchFamily="34" charset="0"/>
              </a:rPr>
              <a:t>KORKEAKOULUJEN </a:t>
            </a:r>
            <a:br>
              <a:rPr lang="fi-FI" altLang="fi-FI" sz="3000" b="1" dirty="0">
                <a:latin typeface="Aptos" panose="020B0004020202020204" pitchFamily="34" charset="0"/>
              </a:rPr>
            </a:br>
            <a:r>
              <a:rPr lang="fi-FI" altLang="fi-FI" sz="3000" b="1" dirty="0">
                <a:latin typeface="Aptos" panose="020B0004020202020204" pitchFamily="34" charset="0"/>
              </a:rPr>
              <a:t>YHTEISHAKU KEVÄÄLLÄ 2025</a:t>
            </a:r>
          </a:p>
        </p:txBody>
      </p:sp>
      <p:sp>
        <p:nvSpPr>
          <p:cNvPr id="19459" name="Sisällön paikkamerkki 1">
            <a:extLst>
              <a:ext uri="{FF2B5EF4-FFF2-40B4-BE49-F238E27FC236}">
                <a16:creationId xmlns:a16="http://schemas.microsoft.com/office/drawing/2014/main" id="{D04EF9A2-1949-4BEE-97C7-A322BC9CD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838" y="1916833"/>
            <a:ext cx="9923585" cy="3959225"/>
          </a:xfrm>
        </p:spPr>
        <p:txBody>
          <a:bodyPr/>
          <a:lstStyle/>
          <a:p>
            <a:pPr eaLnBrk="1" hangingPunct="1"/>
            <a:r>
              <a:rPr lang="fi-FI" altLang="fi-FI" sz="2500" dirty="0">
                <a:latin typeface="Aptos" panose="020B0004020202020204" pitchFamily="34" charset="0"/>
              </a:rPr>
              <a:t>Keväällä 2025 haetaan samassa yhteishaussa yliopistoihin ja ammattikorkeakouluihin </a:t>
            </a:r>
          </a:p>
          <a:p>
            <a:r>
              <a:rPr lang="fi-FI" altLang="fi-FI" sz="2500" dirty="0">
                <a:latin typeface="Aptos" panose="020B0004020202020204" pitchFamily="34" charset="0"/>
              </a:rPr>
              <a:t>Hakulomake täytetään sähköisesti osoitteessa </a:t>
            </a:r>
            <a:r>
              <a:rPr lang="fi-FI" altLang="fi-FI" sz="2500" b="1" u="sng" dirty="0">
                <a:latin typeface="Aptos" panose="020B0004020202020204" pitchFamily="34" charset="0"/>
                <a:hlinkClick r:id="rId3" action="ppaction://hlinkfile"/>
              </a:rPr>
              <a:t>opintopolku.fi</a:t>
            </a:r>
            <a:endParaRPr lang="fi-FI" altLang="fi-FI" sz="2500" b="1" u="sng" dirty="0">
              <a:latin typeface="Aptos" panose="020B0004020202020204" pitchFamily="34" charset="0"/>
            </a:endParaRPr>
          </a:p>
          <a:p>
            <a:pPr eaLnBrk="1" hangingPunct="1"/>
            <a:r>
              <a:rPr lang="fi-FI" altLang="fi-FI" sz="2500" dirty="0">
                <a:latin typeface="Aptos" panose="020B0004020202020204" pitchFamily="34" charset="0"/>
              </a:rPr>
              <a:t>Opiskelija voi hakea jopa </a:t>
            </a:r>
            <a:r>
              <a:rPr lang="fi-FI" altLang="fi-FI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12 hakukohteeseen </a:t>
            </a:r>
            <a:r>
              <a:rPr lang="fi-FI" altLang="fi-FI" sz="2500" dirty="0">
                <a:latin typeface="Aptos" panose="020B0004020202020204" pitchFamily="34" charset="0"/>
              </a:rPr>
              <a:t>(voi olla sekä yliopisto- että AMK-tutkintoja)</a:t>
            </a:r>
          </a:p>
          <a:p>
            <a:pPr eaLnBrk="1" hangingPunct="1"/>
            <a:r>
              <a:rPr lang="fi-FI" altLang="fi-FI" sz="2500" dirty="0">
                <a:latin typeface="Aptos" panose="020B0004020202020204" pitchFamily="34" charset="0"/>
              </a:rPr>
              <a:t>Opiskelijat valitaan pääosin todistuksen tai valintakokeen perusteella</a:t>
            </a:r>
          </a:p>
          <a:p>
            <a:pPr eaLnBrk="1" hangingPunct="1"/>
            <a:endParaRPr lang="fi-FI" altLang="fi-FI" sz="2500" dirty="0">
              <a:latin typeface="Aptos" panose="020B0004020202020204" pitchFamily="34" charset="0"/>
            </a:endParaRPr>
          </a:p>
          <a:p>
            <a:pPr eaLnBrk="1" hangingPunct="1"/>
            <a:endParaRPr lang="fi-FI" altLang="fi-FI" sz="2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2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isällön paikkamerkki 1">
            <a:extLst>
              <a:ext uri="{FF2B5EF4-FFF2-40B4-BE49-F238E27FC236}">
                <a16:creationId xmlns:a16="http://schemas.microsoft.com/office/drawing/2014/main" id="{F2E3553C-1578-4570-ACF2-017E72D46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184" y="1115071"/>
            <a:ext cx="8623888" cy="4648165"/>
          </a:xfrm>
        </p:spPr>
        <p:txBody>
          <a:bodyPr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Korkeakoulujen kevään 2025 ensimmäinen yhteishaku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Kevään ensimmäisessä yhteishaussa haetaan korkeakoulujen syksyllä 2025 alkaviin vieraskielisiin koulutuksiin</a:t>
            </a:r>
            <a:r>
              <a:rPr lang="fi-FI" sz="2000" dirty="0">
                <a:solidFill>
                  <a:prstClr val="black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ja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Taideyliopiston</a:t>
            </a:r>
            <a:r>
              <a:rPr kumimoji="0" lang="fi-FI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koulutuksiin. 1-6 hakukohdetta, ei prioriteettijärjestystä, voit tulla valituksi kuuteen hakukohteeseen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Hakuaika: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8.1.2025 klo 8.00 – 22.1.2025 klo 15.00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Korkeakoulujen kevään 2025 toinen yhteishaku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Kevään toisessa yhteishaussa haetaan korkeakoulujen syksyllä 2025 alkaviin suomen- ja ruotsinkielisiin koulutuksiin. 1-6 hakukohdetta, prioriteettijärjestys! Voit tulla valituksi yhteen hakukohteeseen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Hakuaika: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mbria" panose="02040503050406030204" pitchFamily="18" charset="0"/>
              </a:rPr>
              <a:t>11.3.2025 klo 8.00 – 25.3.2025 klo 15.00</a:t>
            </a:r>
          </a:p>
          <a:p>
            <a:pPr marL="0" indent="0">
              <a:buNone/>
              <a:defRPr/>
            </a:pPr>
            <a:endParaRPr lang="fi-FI" altLang="fi-FI" sz="2000" u="sng" dirty="0"/>
          </a:p>
        </p:txBody>
      </p:sp>
      <p:sp>
        <p:nvSpPr>
          <p:cNvPr id="2" name="Tekstiruutu 1"/>
          <p:cNvSpPr txBox="1"/>
          <p:nvPr/>
        </p:nvSpPr>
        <p:spPr>
          <a:xfrm>
            <a:off x="1837184" y="561073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>
                <a:latin typeface="Aptos" panose="020B0004020202020204" pitchFamily="34" charset="0"/>
              </a:rPr>
              <a:t>KAKSI HAKUAIKAA</a:t>
            </a:r>
          </a:p>
        </p:txBody>
      </p:sp>
    </p:spTree>
    <p:extLst>
      <p:ext uri="{BB962C8B-B14F-4D97-AF65-F5344CB8AC3E}">
        <p14:creationId xmlns:p14="http://schemas.microsoft.com/office/powerpoint/2010/main" val="40807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2">
            <a:extLst>
              <a:ext uri="{FF2B5EF4-FFF2-40B4-BE49-F238E27FC236}">
                <a16:creationId xmlns:a16="http://schemas.microsoft.com/office/drawing/2014/main" id="{B0BA830C-605A-450E-B4F2-D425723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87" y="-159797"/>
            <a:ext cx="8283818" cy="1419680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TÄRKEITÄ PÄIVÄMÄÄRIÄ 2025</a:t>
            </a:r>
          </a:p>
        </p:txBody>
      </p:sp>
      <p:sp>
        <p:nvSpPr>
          <p:cNvPr id="32770" name="Sisällön paikkamerkki 1">
            <a:extLst>
              <a:ext uri="{FF2B5EF4-FFF2-40B4-BE49-F238E27FC236}">
                <a16:creationId xmlns:a16="http://schemas.microsoft.com/office/drawing/2014/main" id="{765B9FC5-4B28-4D97-97E9-F1BA263A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138" y="1007167"/>
            <a:ext cx="9799724" cy="5098449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b="1" dirty="0">
                <a:latin typeface="Aptos" panose="020B0004020202020204" pitchFamily="34" charset="0"/>
              </a:rPr>
              <a:t>Todistusvalintojen</a:t>
            </a:r>
            <a:r>
              <a:rPr lang="fi-FI" altLang="fi-FI" sz="2400" dirty="0">
                <a:latin typeface="Aptos" panose="020B0004020202020204" pitchFamily="34" charset="0"/>
              </a:rPr>
              <a:t> valintatulokset viim. </a:t>
            </a:r>
            <a:r>
              <a:rPr lang="fi-FI" altLang="fi-FI" sz="2400" b="1" dirty="0">
                <a:latin typeface="Aptos" panose="020B0004020202020204" pitchFamily="34" charset="0"/>
              </a:rPr>
              <a:t>26.5.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Kevään 1. yhteishaun valintatulokset viim. </a:t>
            </a:r>
            <a:r>
              <a:rPr lang="fi-FI" altLang="fi-FI" sz="2400" b="1" dirty="0">
                <a:latin typeface="Aptos" panose="020B0004020202020204" pitchFamily="34" charset="0"/>
              </a:rPr>
              <a:t>28.5.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Paikan vastaanotto viim</a:t>
            </a:r>
            <a:r>
              <a:rPr lang="fi-FI" altLang="fi-FI" sz="2400" b="1" dirty="0">
                <a:latin typeface="Aptos" panose="020B0004020202020204" pitchFamily="34" charset="0"/>
              </a:rPr>
              <a:t>. 10.7. klo 15 </a:t>
            </a:r>
            <a:r>
              <a:rPr lang="fi-FI" altLang="fi-FI" sz="2400" dirty="0">
                <a:latin typeface="Aptos" panose="020B0004020202020204" pitchFamily="34" charset="0"/>
              </a:rPr>
              <a:t>(tarjotaan jopa 6 opiskelupaikkaa)</a:t>
            </a:r>
          </a:p>
          <a:p>
            <a:pPr marL="0" indent="0">
              <a:buNone/>
              <a:defRPr/>
            </a:pPr>
            <a:endParaRPr lang="fi-FI" altLang="fi-FI" sz="2400" dirty="0"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Kevään 2. yhteishaun muiden kuin todistusvalintojen tulokset ilmoitetaan hakijoille viimeistään </a:t>
            </a:r>
            <a:r>
              <a:rPr lang="fi-FI" altLang="fi-FI" sz="2400" b="1" dirty="0">
                <a:latin typeface="Aptos" panose="020B0004020202020204" pitchFamily="34" charset="0"/>
              </a:rPr>
              <a:t>3.7.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Paikan vastaanotto viim. </a:t>
            </a:r>
            <a:r>
              <a:rPr lang="fi-FI" altLang="fi-FI" sz="2400" b="1" dirty="0">
                <a:latin typeface="Aptos" panose="020B0004020202020204" pitchFamily="34" charset="0"/>
              </a:rPr>
              <a:t>10.7. klo 15</a:t>
            </a:r>
            <a:r>
              <a:rPr lang="fi-FI" altLang="fi-FI" sz="2400" dirty="0">
                <a:latin typeface="Aptos" panose="020B0004020202020204" pitchFamily="34" charset="0"/>
              </a:rPr>
              <a:t> (tarjotaan </a:t>
            </a:r>
            <a:r>
              <a:rPr lang="fi-FI" altLang="fi-FI" sz="2400" dirty="0" err="1">
                <a:latin typeface="Aptos" panose="020B0004020202020204" pitchFamily="34" charset="0"/>
              </a:rPr>
              <a:t>max</a:t>
            </a:r>
            <a:r>
              <a:rPr lang="fi-FI" altLang="fi-FI" sz="2400" dirty="0">
                <a:latin typeface="Aptos" panose="020B0004020202020204" pitchFamily="34" charset="0"/>
              </a:rPr>
              <a:t>. 1 opiskelupaikkaa)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Varasijoilta hyväksyminen päättyy </a:t>
            </a:r>
            <a:r>
              <a:rPr lang="fi-FI" altLang="fi-FI" sz="2400" b="1" dirty="0">
                <a:latin typeface="Aptos" panose="020B0004020202020204" pitchFamily="34" charset="0"/>
              </a:rPr>
              <a:t>5.8. klo 15 </a:t>
            </a:r>
          </a:p>
          <a:p>
            <a:pPr marL="0" indent="0">
              <a:buNone/>
              <a:defRPr/>
            </a:pPr>
            <a:endParaRPr lang="fi-FI" altLang="fi-FI" sz="2400" dirty="0"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Opiskelija voi ottaa vain yhden opiskelupaikan vastaan!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Muista myös ilmoittautua opiskelijaksi korkeakouluun!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  <a:hlinkClick r:id="rId3"/>
              </a:rPr>
              <a:t>Hakuvelvoite</a:t>
            </a:r>
            <a:r>
              <a:rPr lang="fi-FI" altLang="fi-FI" sz="2400" dirty="0">
                <a:latin typeface="Aptos" panose="020B0004020202020204" pitchFamily="34" charset="0"/>
              </a:rPr>
              <a:t> Kelan työmarkkinatuen saamiseksi (vähintään 2 hakutoivetta)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i-FI" altLang="fi-FI" sz="2400" dirty="0">
                <a:latin typeface="Aptos" panose="020B0004020202020204" pitchFamily="34" charset="0"/>
              </a:rPr>
              <a:t>Kun on ottanut opiskelupaikan vastaan, sen jälkeen voi anoa lykkäystä esim. armeijan vuoksi  </a:t>
            </a:r>
            <a:r>
              <a:rPr lang="fi-FI" altLang="fi-FI" sz="2400" dirty="0">
                <a:latin typeface="Aptos" panose="020B0004020202020204" pitchFamily="34" charset="0"/>
                <a:sym typeface="Wingdings" panose="05000000000000000000" pitchFamily="2" charset="2"/>
              </a:rPr>
              <a:t> </a:t>
            </a:r>
            <a:r>
              <a:rPr lang="fi-FI" altLang="fi-FI" sz="2400" dirty="0">
                <a:latin typeface="Aptos" panose="020B0004020202020204" pitchFamily="34" charset="0"/>
              </a:rPr>
              <a:t>Huom. opintojen aloittamisen velvoite</a:t>
            </a:r>
          </a:p>
          <a:p>
            <a:pPr>
              <a:defRPr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7221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2">
            <a:extLst>
              <a:ext uri="{FF2B5EF4-FFF2-40B4-BE49-F238E27FC236}">
                <a16:creationId xmlns:a16="http://schemas.microsoft.com/office/drawing/2014/main" id="{C565DD4F-FDB6-4AEB-A134-DF30C363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575" y="225426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ENSIKERTALAISUUS</a:t>
            </a:r>
          </a:p>
        </p:txBody>
      </p:sp>
      <p:sp>
        <p:nvSpPr>
          <p:cNvPr id="29698" name="Sisällön paikkamerkki 1">
            <a:extLst>
              <a:ext uri="{FF2B5EF4-FFF2-40B4-BE49-F238E27FC236}">
                <a16:creationId xmlns:a16="http://schemas.microsoft.com/office/drawing/2014/main" id="{73547E2C-9238-406E-A079-9AD0C3C32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24" y="908050"/>
            <a:ext cx="8872785" cy="5652141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fi-FI" altLang="fi-FI" sz="3200" dirty="0"/>
          </a:p>
          <a:p>
            <a:pPr>
              <a:defRPr/>
            </a:pPr>
            <a:r>
              <a:rPr lang="fi-FI" altLang="fi-FI" sz="2200" dirty="0">
                <a:latin typeface="Aptos" panose="020B0004020202020204" pitchFamily="34" charset="0"/>
              </a:rPr>
              <a:t>Korkeakoulut varaavat osan opiskelupaikoista ensimmäistä korkeakoulupaikkaa hakeville</a:t>
            </a:r>
          </a:p>
          <a:p>
            <a:pPr>
              <a:defRPr/>
            </a:pPr>
            <a:r>
              <a:rPr lang="fi-FI" sz="2200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Ensikertalaiseksi lasketaan </a:t>
            </a:r>
            <a:r>
              <a:rPr lang="fi-FI" sz="2200" b="0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henkilö, joka</a:t>
            </a:r>
            <a:br>
              <a:rPr lang="fi-FI" sz="2200" b="0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</a:br>
            <a:r>
              <a:rPr lang="fi-FI" sz="2200" b="0" i="0" dirty="0">
                <a:solidFill>
                  <a:srgbClr val="040C28"/>
                </a:solidFill>
                <a:effectLst/>
                <a:latin typeface="Aptos" panose="020B0004020202020204" pitchFamily="34" charset="0"/>
                <a:sym typeface="Wingdings" panose="05000000000000000000" pitchFamily="2" charset="2"/>
              </a:rPr>
              <a:t> </a:t>
            </a:r>
            <a:r>
              <a:rPr lang="fi-FI" sz="2200" b="0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 ei ole vastaanottanut opiskelupaikkaa korkeakoulussa eikä ole suorittanut korkeakoulututkintoa</a:t>
            </a:r>
            <a:r>
              <a:rPr lang="fi-FI" sz="2200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. </a:t>
            </a:r>
          </a:p>
          <a:p>
            <a:pPr>
              <a:defRPr/>
            </a:pPr>
            <a:r>
              <a:rPr lang="fi-FI" sz="2200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Ensikertalaisuus ei siis viittaa ensimmäistä kertaa hakevaan: Jos nuori hakee keväällä eikä saa opiskelupaikkaa, niin nuori on tällöin ensikertalainen myös seuraavassa yhteishaussa.</a:t>
            </a:r>
          </a:p>
          <a:p>
            <a:pPr marL="0" indent="0">
              <a:buNone/>
              <a:defRPr/>
            </a:pPr>
            <a:endParaRPr lang="fi-FI" altLang="fi-FI" sz="22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fi-FI" altLang="fi-FI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4867D5-DE33-849B-E46B-6580E636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i-FI" sz="2400" dirty="0">
                <a:latin typeface="Aptos" panose="020B0004020202020204" pitchFamily="34" charset="0"/>
              </a:rPr>
              <a:t>HAKU KÄYTÄNNÖSSÄ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16E2C98-DEAB-149D-1BDD-CC40B679C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79" b="1591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82072A-121C-29AF-FE65-4A5B64FD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825746"/>
            <a:ext cx="7485413" cy="2452687"/>
          </a:xfrm>
        </p:spPr>
        <p:txBody>
          <a:bodyPr anchor="ctr">
            <a:normAutofit/>
          </a:bodyPr>
          <a:lstStyle/>
          <a:p>
            <a:r>
              <a:rPr lang="fi-FI" sz="2000" dirty="0">
                <a:latin typeface="Aptos" panose="020B0004020202020204" pitchFamily="34" charset="0"/>
              </a:rPr>
              <a:t>Muista HAKUAJAT! – haut itsenäisesti</a:t>
            </a:r>
          </a:p>
          <a:p>
            <a:r>
              <a:rPr lang="fi-FI" sz="2000" dirty="0">
                <a:latin typeface="Aptos" panose="020B0004020202020204" pitchFamily="34" charset="0"/>
              </a:rPr>
              <a:t>HAE AJOISSA!</a:t>
            </a:r>
          </a:p>
          <a:p>
            <a:r>
              <a:rPr lang="fi-FI" sz="2000" dirty="0">
                <a:latin typeface="Aptos" panose="020B0004020202020204" pitchFamily="34" charset="0"/>
              </a:rPr>
              <a:t>Pääset hakuaina palaamaan hakulomakkeelle</a:t>
            </a:r>
          </a:p>
          <a:p>
            <a:r>
              <a:rPr lang="fi-FI" sz="2000" dirty="0">
                <a:latin typeface="Aptos" panose="020B0004020202020204" pitchFamily="34" charset="0"/>
              </a:rPr>
              <a:t>Muista kevään 2. yhteishaussa PRIORITEETTIJÄRJESTYS </a:t>
            </a:r>
            <a:br>
              <a:rPr lang="fi-FI" sz="2000" dirty="0">
                <a:latin typeface="Aptos" panose="020B0004020202020204" pitchFamily="34" charset="0"/>
              </a:rPr>
            </a:br>
            <a:r>
              <a:rPr lang="fi-FI" sz="2000" dirty="0">
                <a:latin typeface="Aptos" panose="020B0004020202020204" pitchFamily="34" charset="0"/>
              </a:rPr>
              <a:t>(vain ylintä tarjotaan mihin pisteet riittävät)</a:t>
            </a:r>
          </a:p>
        </p:txBody>
      </p:sp>
    </p:spTree>
    <p:extLst>
      <p:ext uri="{BB962C8B-B14F-4D97-AF65-F5344CB8AC3E}">
        <p14:creationId xmlns:p14="http://schemas.microsoft.com/office/powerpoint/2010/main" val="2186826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2">
            <a:extLst>
              <a:ext uri="{FF2B5EF4-FFF2-40B4-BE49-F238E27FC236}">
                <a16:creationId xmlns:a16="http://schemas.microsoft.com/office/drawing/2014/main" id="{B0BA830C-605A-450E-B4F2-D425723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406" y="685800"/>
            <a:ext cx="8229600" cy="836612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YKSILÖLLISET JÄRJESTELYT VALINTAKOKEISSA</a:t>
            </a:r>
          </a:p>
        </p:txBody>
      </p:sp>
      <p:sp>
        <p:nvSpPr>
          <p:cNvPr id="32770" name="Sisällön paikkamerkki 1">
            <a:extLst>
              <a:ext uri="{FF2B5EF4-FFF2-40B4-BE49-F238E27FC236}">
                <a16:creationId xmlns:a16="http://schemas.microsoft.com/office/drawing/2014/main" id="{765B9FC5-4B28-4D97-97E9-F1BA263A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1" y="1522413"/>
            <a:ext cx="8748713" cy="507523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fi-FI" dirty="0">
                <a:latin typeface="Aptos" panose="020B0004020202020204" pitchFamily="34" charset="0"/>
              </a:rPr>
              <a:t>Sinulla on mahdollisuus hakea yksilöllisiä järjestelyjä (esim. lisäaikaa) myös korkeakoulujen valintakokeissa</a:t>
            </a:r>
          </a:p>
          <a:p>
            <a:pPr marL="0" indent="0">
              <a:buNone/>
              <a:defRPr/>
            </a:pPr>
            <a:endParaRPr lang="fi-FI" dirty="0">
              <a:latin typeface="Aptos" panose="020B0004020202020204" pitchFamily="34" charset="0"/>
            </a:endParaRPr>
          </a:p>
          <a:p>
            <a:pPr>
              <a:defRPr/>
            </a:pPr>
            <a:r>
              <a:rPr lang="fi-FI" dirty="0">
                <a:latin typeface="Aptos" panose="020B0004020202020204" pitchFamily="34" charset="0"/>
              </a:rPr>
              <a:t>Selvitä hakemasi koulun käytäntö, mitä lausuntoja/päätöksiä/lomakkeita tulee täyttää ja lähettää. </a:t>
            </a:r>
            <a:r>
              <a:rPr lang="fi-FI" dirty="0" err="1">
                <a:latin typeface="Aptos" panose="020B0004020202020204" pitchFamily="34" charset="0"/>
              </a:rPr>
              <a:t>Huom</a:t>
            </a:r>
            <a:r>
              <a:rPr lang="fi-FI" dirty="0">
                <a:latin typeface="Aptos" panose="020B0004020202020204" pitchFamily="34" charset="0"/>
              </a:rPr>
              <a:t>: aikataulu on usein pian, jopa hakuajan loppuun mennessä tai pian sen jälkeen.</a:t>
            </a:r>
          </a:p>
          <a:p>
            <a:pPr marL="0" indent="0">
              <a:buNone/>
              <a:defRPr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171339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E26CD-E306-4E18-B286-8A582C37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r>
              <a:rPr lang="fi-FI" dirty="0">
                <a:latin typeface="Aptos" panose="020B0004020202020204" pitchFamily="34" charset="0"/>
                <a:ea typeface="Cambria" panose="02040503050406030204" pitchFamily="18" charset="0"/>
              </a:rPr>
              <a:t>Ohjeita opintopolussa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D4F7A6-9047-454A-8C95-01A9FB85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792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>
                <a:latin typeface="Aptos" panose="020B0004020202020204" pitchFamily="34" charset="0"/>
                <a:ea typeface="Cambria" panose="02040503050406030204" pitchFamily="18" charset="0"/>
              </a:rPr>
              <a:t>Näin täytät korkeakoulujen yhteishaun hakulomakkeen</a:t>
            </a:r>
          </a:p>
          <a:p>
            <a:r>
              <a:rPr lang="fi-FI" sz="2000" dirty="0">
                <a:latin typeface="Aptos" panose="020B0004020202020204" pitchFamily="34" charset="0"/>
                <a:ea typeface="Cambria" panose="02040503050406030204" pitchFamily="18" charset="0"/>
                <a:hlinkClick r:id="rId2"/>
              </a:rPr>
              <a:t>https://opintopolku.fi/konfo/fi/sivu/nain-taytat-korkeakoulujen-yhteishaun-hakulomakkeen</a:t>
            </a:r>
            <a:endParaRPr lang="fi-FI" sz="20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endParaRPr lang="fi-FI" sz="20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i-FI" sz="2000" b="1" dirty="0">
                <a:latin typeface="Aptos" panose="020B0004020202020204" pitchFamily="34" charset="0"/>
                <a:ea typeface="Cambria" panose="02040503050406030204" pitchFamily="18" charset="0"/>
              </a:rPr>
              <a:t>Korkeakoulujen yhteishaun valintojen tulokset</a:t>
            </a:r>
          </a:p>
          <a:p>
            <a:r>
              <a:rPr lang="fi-FI" sz="2000" dirty="0">
                <a:latin typeface="Aptos" panose="020B0004020202020204" pitchFamily="34" charset="0"/>
                <a:ea typeface="Cambria" panose="02040503050406030204" pitchFamily="18" charset="0"/>
                <a:hlinkClick r:id="rId3"/>
              </a:rPr>
              <a:t>https://opintopolku.fi/konfo/fi/sivu/korkeakoulujen-yhteishaun-valintojen-tulokset</a:t>
            </a:r>
            <a:endParaRPr lang="fi-FI" sz="20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endParaRPr lang="fi-FI" sz="20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i-FI" sz="2000" b="1" dirty="0">
                <a:latin typeface="Aptos" panose="020B0004020202020204" pitchFamily="34" charset="0"/>
                <a:ea typeface="Cambria" panose="02040503050406030204" pitchFamily="18" charset="0"/>
              </a:rPr>
              <a:t>Paikan vastaanotto ja ilmoittautuminen korkeakouluun</a:t>
            </a:r>
          </a:p>
          <a:p>
            <a:r>
              <a:rPr lang="fi-FI" sz="2000" dirty="0">
                <a:latin typeface="Aptos" panose="020B0004020202020204" pitchFamily="34" charset="0"/>
                <a:ea typeface="Cambria" panose="02040503050406030204" pitchFamily="18" charset="0"/>
                <a:hlinkClick r:id="rId4"/>
              </a:rPr>
              <a:t>https://opintopolku.fi/konfo/fi/sivu/paikan-vastaanotto-ja-ilmoittautuminen-korkeakouluun</a:t>
            </a:r>
            <a:endParaRPr lang="fi-FI" sz="20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70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2">
            <a:extLst>
              <a:ext uri="{FF2B5EF4-FFF2-40B4-BE49-F238E27FC236}">
                <a16:creationId xmlns:a16="http://schemas.microsoft.com/office/drawing/2014/main" id="{88797D7D-4886-4D30-95A4-58AE592D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17369"/>
            <a:ext cx="822960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MITÄ VÄLIVUODEN AIKANA?</a:t>
            </a:r>
          </a:p>
        </p:txBody>
      </p:sp>
      <p:sp>
        <p:nvSpPr>
          <p:cNvPr id="31746" name="Sisällön paikkamerkki 1">
            <a:extLst>
              <a:ext uri="{FF2B5EF4-FFF2-40B4-BE49-F238E27FC236}">
                <a16:creationId xmlns:a16="http://schemas.microsoft.com/office/drawing/2014/main" id="{EE0DECEE-2429-4983-A8A3-80DF91E48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699491"/>
            <a:ext cx="8424862" cy="409488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altLang="fi-FI" sz="2000" dirty="0">
                <a:latin typeface="Aptos" panose="020B0004020202020204" pitchFamily="34" charset="0"/>
              </a:rPr>
              <a:t>Syksyn yhteishaussa syyskuussa opiskelija voi hakea ammattikorkeakouluun tai yliopistoon opiskelijaksi </a:t>
            </a:r>
          </a:p>
          <a:p>
            <a:pPr>
              <a:defRPr/>
            </a:pPr>
            <a:r>
              <a:rPr lang="fi-FI" altLang="fi-FI" sz="2000" dirty="0">
                <a:latin typeface="Aptos" panose="020B0004020202020204" pitchFamily="34" charset="0"/>
              </a:rPr>
              <a:t>Parantaa pääsymahdollisuuksia lisäopinnoilla: Avoin yliopisto, avoin AMK ja kansanopistot </a:t>
            </a:r>
            <a:r>
              <a:rPr lang="fi-FI" altLang="fi-FI" sz="2000" dirty="0">
                <a:latin typeface="Aptos" panose="020B0004020202020204" pitchFamily="34" charset="0"/>
                <a:sym typeface="Wingdings" panose="05000000000000000000" pitchFamily="2" charset="2"/>
              </a:rPr>
              <a:t> apua myös oman alan valintaan (</a:t>
            </a:r>
            <a:r>
              <a:rPr lang="fi-FI" altLang="fi-FI" sz="2000" dirty="0">
                <a:latin typeface="Aptos" panose="020B0004020202020204" pitchFamily="34" charset="0"/>
                <a:sym typeface="Wingdings" panose="05000000000000000000" pitchFamily="2" charset="2"/>
                <a:hlinkClick r:id="rId3"/>
              </a:rPr>
              <a:t>Kymin100-apurahat</a:t>
            </a:r>
            <a:r>
              <a:rPr lang="fi-FI" altLang="fi-FI" sz="2000" dirty="0">
                <a:latin typeface="Aptos" panose="020B0004020202020204" pitchFamily="34" charset="0"/>
                <a:sym typeface="Wingdings" panose="05000000000000000000" pitchFamily="2" charset="2"/>
              </a:rPr>
              <a:t>)</a:t>
            </a:r>
            <a:endParaRPr lang="fi-FI" altLang="fi-FI" sz="2000" dirty="0">
              <a:latin typeface="Aptos" panose="020B0004020202020204" pitchFamily="34" charset="0"/>
            </a:endParaRPr>
          </a:p>
          <a:p>
            <a:pPr>
              <a:defRPr/>
            </a:pPr>
            <a:r>
              <a:rPr lang="fi-FI" altLang="fi-FI" sz="2000" dirty="0">
                <a:latin typeface="Aptos" panose="020B0004020202020204" pitchFamily="34" charset="0"/>
              </a:rPr>
              <a:t>Täydentää YO-tutkintoa tai korottaa YO-arvosanoja (esim. opinnot iltalukiossa)</a:t>
            </a:r>
          </a:p>
          <a:p>
            <a:pPr>
              <a:defRPr/>
            </a:pPr>
            <a:r>
              <a:rPr lang="fi-FI" altLang="fi-FI" sz="2000" dirty="0">
                <a:latin typeface="Aptos" panose="020B0004020202020204" pitchFamily="34" charset="0"/>
              </a:rPr>
              <a:t>Kartuttaa työkokemusta ja opiskelurahaa</a:t>
            </a:r>
          </a:p>
          <a:p>
            <a:pPr>
              <a:defRPr/>
            </a:pPr>
            <a:r>
              <a:rPr lang="fi-FI" altLang="fi-FI" sz="2000" dirty="0">
                <a:latin typeface="Aptos" panose="020B0004020202020204" pitchFamily="34" charset="0"/>
              </a:rPr>
              <a:t>Parantaa kielitaitoa ja hankkia elämänkokemusta (vuosi ulkomailla)</a:t>
            </a:r>
            <a:r>
              <a:rPr lang="fi-FI" altLang="fi-FI" sz="2400" dirty="0">
                <a:latin typeface="Aptos" panose="020B0004020202020204" pitchFamily="34" charset="0"/>
              </a:rPr>
              <a:t> </a:t>
            </a:r>
          </a:p>
          <a:p>
            <a:pPr>
              <a:defRPr/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>
              <a:defRPr/>
            </a:pPr>
            <a:endParaRPr lang="fi-FI" altLang="fi-FI" sz="2400" dirty="0"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endParaRPr lang="fi-FI" altLang="fi-FI" dirty="0"/>
          </a:p>
          <a:p>
            <a:pPr>
              <a:defRPr/>
            </a:pPr>
            <a:endParaRPr lang="fi-FI" altLang="fi-FI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114EB7-B9F9-702F-8171-5A0EE63D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690" y="381028"/>
            <a:ext cx="10515600" cy="1325563"/>
          </a:xfrm>
        </p:spPr>
        <p:txBody>
          <a:bodyPr>
            <a:normAutofit/>
          </a:bodyPr>
          <a:lstStyle/>
          <a:p>
            <a:r>
              <a:rPr lang="fi-FI" sz="3000" b="1" dirty="0">
                <a:latin typeface="Aptos" panose="020B0004020202020204" pitchFamily="34" charset="0"/>
              </a:rPr>
              <a:t>OPOTIIMIN LINKIT JA VINKIT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8F2970-DCE3-E959-5839-9EFA63E6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690" y="1547329"/>
            <a:ext cx="10515600" cy="43513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i-FI" sz="2400" dirty="0">
                <a:latin typeface="Aptos" panose="020B0004020202020204" pitchFamily="34" charset="0"/>
                <a:hlinkClick r:id="rId3" action="ppaction://hlinkfile"/>
              </a:rPr>
              <a:t>Opintopolku.fi</a:t>
            </a:r>
          </a:p>
          <a:p>
            <a:pPr>
              <a:spcBef>
                <a:spcPts val="600"/>
              </a:spcBef>
            </a:pPr>
            <a:r>
              <a:rPr lang="fi-FI" sz="2400" dirty="0">
                <a:latin typeface="Aptos" panose="020B0004020202020204" pitchFamily="34" charset="0"/>
                <a:hlinkClick r:id="rId3" action="ppaction://hlinkfile"/>
              </a:rPr>
              <a:t>Yliopistovalinnat.fi</a:t>
            </a:r>
            <a:r>
              <a:rPr lang="fi-FI" sz="2400" dirty="0">
                <a:latin typeface="Aptos" panose="020B0004020202020204" pitchFamily="34" charset="0"/>
              </a:rPr>
              <a:t> (Huom. 2026 uusi pisteytys)</a:t>
            </a:r>
          </a:p>
          <a:p>
            <a:pPr>
              <a:spcBef>
                <a:spcPts val="600"/>
              </a:spcBef>
            </a:pPr>
            <a:r>
              <a:rPr lang="fi-FI" sz="2400" dirty="0">
                <a:latin typeface="Aptos" panose="020B0004020202020204" pitchFamily="34" charset="0"/>
                <a:hlinkClick r:id="rId4" action="ppaction://hlinkfile"/>
              </a:rPr>
              <a:t>Ammattikorkeakouluun.fi</a:t>
            </a:r>
            <a:endParaRPr lang="fi-FI" sz="2400" dirty="0">
              <a:latin typeface="Aptos" panose="020B0004020202020204" pitchFamily="34" charset="0"/>
              <a:hlinkClick r:id="rId5"/>
            </a:endParaRPr>
          </a:p>
          <a:p>
            <a:pPr>
              <a:spcBef>
                <a:spcPts val="600"/>
              </a:spcBef>
            </a:pPr>
            <a:r>
              <a:rPr lang="fi-FI" sz="2400" dirty="0">
                <a:latin typeface="Aptos" panose="020B0004020202020204" pitchFamily="34" charset="0"/>
              </a:rPr>
              <a:t>Yhteislyseon </a:t>
            </a:r>
            <a:r>
              <a:rPr lang="fi-FI" sz="2400" dirty="0">
                <a:latin typeface="Aptos" panose="020B0004020202020204" pitchFamily="34" charset="0"/>
                <a:hlinkClick r:id="rId5"/>
              </a:rPr>
              <a:t>Mitä lukion jälkeen</a:t>
            </a:r>
            <a:r>
              <a:rPr lang="fi-FI" sz="2400" dirty="0">
                <a:latin typeface="Aptos" panose="020B0004020202020204" pitchFamily="34" charset="0"/>
              </a:rPr>
              <a:t> -sivu</a:t>
            </a:r>
          </a:p>
          <a:p>
            <a:pPr>
              <a:spcBef>
                <a:spcPts val="600"/>
              </a:spcBef>
            </a:pPr>
            <a:r>
              <a:rPr lang="fi-FI" sz="2400" dirty="0">
                <a:latin typeface="Aptos" panose="020B0004020202020204" pitchFamily="34" charset="0"/>
                <a:hlinkClick r:id="rId6" action="ppaction://hlinkfile"/>
              </a:rPr>
              <a:t>Todistusvalinta.fi</a:t>
            </a:r>
            <a:endParaRPr lang="fi-FI" sz="2400" dirty="0">
              <a:latin typeface="Aptos" panose="020B0004020202020204" pitchFamily="34" charset="0"/>
            </a:endParaRPr>
          </a:p>
          <a:p>
            <a:pPr>
              <a:spcBef>
                <a:spcPts val="600"/>
              </a:spcBef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2968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85C5B38-FB9E-4D5D-B913-DEDF8C123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0"/>
            <a:ext cx="8229600" cy="6121400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endParaRPr lang="fi-FI" dirty="0"/>
          </a:p>
          <a:p>
            <a:pPr algn="ctr">
              <a:buNone/>
              <a:defRPr/>
            </a:pP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”Jokainen päivä on uusi seikkailu, 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mahdollisuus kokeilla siipiään 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ja ottaa vastaan uudet haasteet, </a:t>
            </a:r>
            <a:b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</a:br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jotka johtavat yhä suurempiin saavutuksiin...” </a:t>
            </a:r>
          </a:p>
          <a:p>
            <a:pPr algn="ctr">
              <a:buNone/>
              <a:defRPr/>
            </a:pPr>
            <a:endParaRPr lang="fi-FI" dirty="0">
              <a:solidFill>
                <a:srgbClr val="7030A0"/>
              </a:solidFill>
              <a:latin typeface="Aptos" panose="020B0004020202020204" pitchFamily="34" charset="0"/>
            </a:endParaRPr>
          </a:p>
          <a:p>
            <a:pPr algn="ctr">
              <a:buNone/>
              <a:defRPr/>
            </a:pPr>
            <a:endParaRPr lang="fi-FI" sz="2400" b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algn="ctr">
              <a:buNone/>
              <a:defRPr/>
            </a:pPr>
            <a:endParaRPr lang="fi-FI" b="1" i="1" dirty="0"/>
          </a:p>
          <a:p>
            <a:pPr algn="ctr">
              <a:buNone/>
              <a:defRPr/>
            </a:pPr>
            <a:endParaRPr lang="fi-FI" b="1" i="1" dirty="0"/>
          </a:p>
          <a:p>
            <a:pPr algn="ctr">
              <a:buNone/>
              <a:defRPr/>
            </a:pPr>
            <a:br>
              <a:rPr lang="fi-FI" dirty="0"/>
            </a:br>
            <a:br>
              <a:rPr lang="fi-FI" dirty="0"/>
            </a:br>
            <a:endParaRPr lang="fi-FI" dirty="0"/>
          </a:p>
          <a:p>
            <a:pPr algn="ctr">
              <a:buNone/>
              <a:defRPr/>
            </a:pPr>
            <a:r>
              <a:rPr lang="fi-FI" sz="2000" dirty="0">
                <a:solidFill>
                  <a:srgbClr val="7030A0"/>
                </a:solidFill>
                <a:latin typeface="Aptos" panose="020B0004020202020204" pitchFamily="34" charset="0"/>
              </a:rPr>
              <a:t>Onnea matkaan! </a:t>
            </a:r>
          </a:p>
          <a:p>
            <a:pPr algn="ctr">
              <a:buNone/>
              <a:defRPr/>
            </a:pPr>
            <a:r>
              <a:rPr lang="fi-FI" sz="2000" dirty="0">
                <a:solidFill>
                  <a:srgbClr val="7030A0"/>
                </a:solidFill>
                <a:latin typeface="Aptos" panose="020B0004020202020204" pitchFamily="34" charset="0"/>
              </a:rPr>
              <a:t>Muista, opo auttaa!</a:t>
            </a:r>
          </a:p>
          <a:p>
            <a:pPr algn="ctr">
              <a:buNone/>
              <a:defRPr/>
            </a:pPr>
            <a:endParaRPr lang="fi-FI" dirty="0"/>
          </a:p>
        </p:txBody>
      </p:sp>
      <p:sp>
        <p:nvSpPr>
          <p:cNvPr id="3" name="Kuvatekstiellipsi 2"/>
          <p:cNvSpPr/>
          <p:nvPr/>
        </p:nvSpPr>
        <p:spPr>
          <a:xfrm>
            <a:off x="8783348" y="2147454"/>
            <a:ext cx="2978727" cy="2563091"/>
          </a:xfrm>
          <a:prstGeom prst="wedgeEllipseCallout">
            <a:avLst/>
          </a:prstGeom>
          <a:solidFill>
            <a:schemeClr val="bg1"/>
          </a:solidFill>
          <a:effectLst>
            <a:reflection blurRad="1270000" endPos="65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Muistathan </a:t>
            </a:r>
          </a:p>
          <a:p>
            <a:pPr algn="ctr">
              <a:defRPr/>
            </a:pPr>
            <a: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OP2- tehtävät</a:t>
            </a:r>
          </a:p>
          <a:p>
            <a:pPr algn="ctr">
              <a:defRPr/>
            </a:pPr>
            <a:r>
              <a:rPr lang="fi-FI" sz="1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Peda.netissä</a:t>
            </a:r>
            <a: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!</a:t>
            </a:r>
          </a:p>
          <a:p>
            <a:pPr algn="ctr">
              <a:defRPr/>
            </a:pPr>
            <a:b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1) AMMATTIEN PÄIVÄ – RAPORTTI</a:t>
            </a:r>
          </a:p>
          <a:p>
            <a:pPr algn="ctr">
              <a:defRPr/>
            </a:pPr>
            <a: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2) ABITEHTÄVÄ</a:t>
            </a:r>
            <a:b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fi-FI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2) ABIKYSELY + ohjausaika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2A6351C-F16C-A433-CC33-4C7779C3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548" y="2244873"/>
            <a:ext cx="4096867" cy="2700762"/>
          </a:xfrm>
          <a:prstGeom prst="rect">
            <a:avLst/>
          </a:prstGeom>
          <a:effectLst>
            <a:softEdge rad="2159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832F7BB-C3C6-9E22-6877-30E6AD1A6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688"/>
          <a:stretch/>
        </p:blipFill>
        <p:spPr>
          <a:xfrm>
            <a:off x="3515518" y="723569"/>
            <a:ext cx="5160963" cy="4867407"/>
          </a:xfrm>
          <a:prstGeom prst="rect">
            <a:avLst/>
          </a:prstGeom>
          <a:effectLst>
            <a:glow rad="127000">
              <a:schemeClr val="bg1">
                <a:alpha val="84000"/>
              </a:schemeClr>
            </a:glow>
            <a:outerShdw blurRad="1270000" algn="ctr" rotWithShape="0">
              <a:srgbClr val="000000"/>
            </a:outerShdw>
            <a:reflection blurRad="1270000" stA="4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309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0BF095-0C4F-037E-18F1-1C3A5A37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Aptos" panose="020B0004020202020204" pitchFamily="34" charset="0"/>
              </a:rPr>
              <a:t>Fiilikset/tilanne tässä kohtaa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945D2D-1F43-1711-482B-0EACD96F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Opinnot jatkuvat vielä 4. vuodelle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Väsynyt opiskeluun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Ajatukset jo tulevissa kirjoituksissa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Mikään ei tunnu miltään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Ei jaksa miettiä vielä…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Välivuosi, kiitos!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Intoa tulevaan täynnä!</a:t>
            </a:r>
          </a:p>
          <a:p>
            <a:pPr marL="0" indent="0" algn="ctr">
              <a:buNone/>
            </a:pPr>
            <a:r>
              <a:rPr lang="fi-FI" sz="2800" dirty="0">
                <a:latin typeface="Aptos" panose="020B0004020202020204" pitchFamily="34" charset="0"/>
              </a:rPr>
              <a:t>Kaikki muu kiinnostaa paitsi ei opiskelu…</a:t>
            </a:r>
          </a:p>
          <a:p>
            <a:pPr marL="0" indent="0" algn="ctr">
              <a:buNone/>
            </a:pPr>
            <a:r>
              <a:rPr lang="fi-FI" dirty="0">
                <a:latin typeface="Aptos" panose="020B0004020202020204" pitchFamily="34" charset="0"/>
              </a:rPr>
              <a:t>Joululoma, olet tervetullut!</a:t>
            </a:r>
            <a:endParaRPr lang="fi-FI" sz="2800" dirty="0">
              <a:latin typeface="Aptos" panose="020B00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66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4DF57-9B64-402A-8858-47D81EAE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11" y="285226"/>
            <a:ext cx="7329256" cy="1325563"/>
          </a:xfrm>
        </p:spPr>
        <p:txBody>
          <a:bodyPr>
            <a:normAutofit/>
          </a:bodyPr>
          <a:lstStyle/>
          <a:p>
            <a:r>
              <a:rPr lang="fi-FI" altLang="fi-FI" sz="3000" b="1" dirty="0">
                <a:latin typeface="Aptos" panose="020B0004020202020204" pitchFamily="34" charset="0"/>
              </a:rPr>
              <a:t>SUOMEN KOULUTUSJÄRJESTELMÄ</a:t>
            </a:r>
            <a:endParaRPr lang="fi-FI" sz="3000" dirty="0">
              <a:latin typeface="Aptos" panose="020B0004020202020204" pitchFamily="34" charset="0"/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2F0EAA0-76DA-9A63-A5B7-C2660E406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3729" y="1347408"/>
            <a:ext cx="5707321" cy="4909068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32350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97E673C0-8ECA-45B3-B164-9E5CC9AD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9306"/>
            <a:ext cx="7886700" cy="1325562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1. YLIOPISTON KOULUTUSALAT</a:t>
            </a:r>
          </a:p>
        </p:txBody>
      </p:sp>
      <p:sp>
        <p:nvSpPr>
          <p:cNvPr id="9219" name="Sisällön paikkamerkki 4">
            <a:extLst>
              <a:ext uri="{FF2B5EF4-FFF2-40B4-BE49-F238E27FC236}">
                <a16:creationId xmlns:a16="http://schemas.microsoft.com/office/drawing/2014/main" id="{61C005ED-AA17-43B2-8EF8-77599F479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8973" y="1458118"/>
            <a:ext cx="4040188" cy="394176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Humanistiset alat ja teologia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Kasvatusala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Kauppa, hallinto ja oikeustiede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Luonnontieteet, matematiikka ja tilastotiede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Farmasia, hammaslääketiede ja lääketiede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Maa- ja metsätaloustiede, eläinlääketiede</a:t>
            </a:r>
          </a:p>
          <a:p>
            <a:pPr eaLnBrk="1" hangingPunct="1"/>
            <a:endParaRPr lang="fi-FI" altLang="fi-FI" dirty="0"/>
          </a:p>
        </p:txBody>
      </p:sp>
      <p:sp>
        <p:nvSpPr>
          <p:cNvPr id="9220" name="Sisällön paikkamerkki 5">
            <a:extLst>
              <a:ext uri="{FF2B5EF4-FFF2-40B4-BE49-F238E27FC236}">
                <a16:creationId xmlns:a16="http://schemas.microsoft.com/office/drawing/2014/main" id="{8A75678D-043E-41AB-B18F-6FB82C75A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252" y="1458117"/>
            <a:ext cx="4041775" cy="3941763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Palvelualat: liikuntatiede ja sotilasala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Sosiaalitieteet, journalistiikka ja viestintä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Taiteet ja kulttuuri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Tekniikka, teollisuus ja rakentaminen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Tietojenkäsittely, tietotekniikka (ICT) ja informaatiotutkimus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Terveys ja hyvinvointi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200" dirty="0">
                <a:latin typeface="Aptos" panose="020B0004020202020204" pitchFamily="34" charset="0"/>
              </a:rPr>
              <a:t>Yhteiskuntatieteet</a:t>
            </a:r>
          </a:p>
          <a:p>
            <a:pPr eaLnBrk="1" hangingPunct="1">
              <a:spcBef>
                <a:spcPct val="0"/>
              </a:spcBef>
            </a:pPr>
            <a:endParaRPr lang="fi-FI" altLang="fi-FI" sz="2200" dirty="0">
              <a:latin typeface="Aptos" panose="020B00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fi-FI" altLang="fi-FI" sz="2200" dirty="0">
              <a:latin typeface="Aptos" panose="020B00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i-FI" altLang="fi-FI" sz="2200" dirty="0">
                <a:latin typeface="Aptos" panose="020B0004020202020204" pitchFamily="34" charset="0"/>
                <a:hlinkClick r:id="rId3"/>
              </a:rPr>
              <a:t>töissä.fi</a:t>
            </a:r>
            <a:endParaRPr lang="fi-FI" altLang="fi-FI" sz="22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2">
            <a:extLst>
              <a:ext uri="{FF2B5EF4-FFF2-40B4-BE49-F238E27FC236}">
                <a16:creationId xmlns:a16="http://schemas.microsoft.com/office/drawing/2014/main" id="{9AB68855-50B9-46FB-AEB8-79573236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04687"/>
            <a:ext cx="8229600" cy="922337"/>
          </a:xfrm>
        </p:spPr>
        <p:txBody>
          <a:bodyPr/>
          <a:lstStyle/>
          <a:p>
            <a:pPr eaLnBrk="1" hangingPunct="1"/>
            <a:r>
              <a:rPr lang="fi-FI" altLang="fi-FI" sz="3000" b="1" dirty="0">
                <a:latin typeface="Aptos" panose="020B0004020202020204" pitchFamily="34" charset="0"/>
              </a:rPr>
              <a:t>YLIOPISTO-OPINTOJEN RAKENNE</a:t>
            </a:r>
          </a:p>
        </p:txBody>
      </p:sp>
      <p:pic>
        <p:nvPicPr>
          <p:cNvPr id="7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2560" y="1685677"/>
            <a:ext cx="7019403" cy="4047579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8263556" y="926480"/>
            <a:ext cx="2685525" cy="27392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i-FI" sz="2000" dirty="0">
                <a:latin typeface="Aptos" panose="020B0004020202020204" pitchFamily="34" charset="0"/>
                <a:sym typeface="Wingdings" panose="05000000000000000000" pitchFamily="2" charset="2"/>
              </a:rPr>
              <a:t> </a:t>
            </a:r>
            <a:r>
              <a:rPr lang="fi-FI" sz="1900" dirty="0">
                <a:latin typeface="Aptos" panose="020B0004020202020204" pitchFamily="34" charset="0"/>
              </a:rPr>
              <a:t>Yhteensä 300op. </a:t>
            </a:r>
          </a:p>
          <a:p>
            <a:endParaRPr lang="fi-FI" sz="19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Aptos" panose="020B0004020202020204" pitchFamily="34" charset="0"/>
              </a:rPr>
              <a:t>kieli –ja viestintäopinnot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Aptos" panose="020B0004020202020204" pitchFamily="34" charset="0"/>
              </a:rPr>
              <a:t>perus- ja aineopinnot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Aptos" panose="020B0004020202020204" pitchFamily="34" charset="0"/>
              </a:rPr>
              <a:t>syventävät opinnot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Aptos" panose="020B0004020202020204" pitchFamily="34" charset="0"/>
              </a:rPr>
              <a:t>gradu/Diplomityö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1900" dirty="0">
                <a:latin typeface="Aptos" panose="020B0004020202020204" pitchFamily="34" charset="0"/>
              </a:rPr>
              <a:t>sivuaineopinnot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2063011" y="122702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Aptos" panose="020B0004020202020204" pitchFamily="34" charset="0"/>
              </a:rPr>
              <a:t>ESIMERKKINÄ KASVATUSTIETEET</a:t>
            </a:r>
          </a:p>
        </p:txBody>
      </p:sp>
    </p:spTree>
    <p:extLst>
      <p:ext uri="{BB962C8B-B14F-4D97-AF65-F5344CB8AC3E}">
        <p14:creationId xmlns:p14="http://schemas.microsoft.com/office/powerpoint/2010/main" val="72965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2">
            <a:extLst>
              <a:ext uri="{FF2B5EF4-FFF2-40B4-BE49-F238E27FC236}">
                <a16:creationId xmlns:a16="http://schemas.microsoft.com/office/drawing/2014/main" id="{50279CB7-99A0-4E19-A422-084DC10C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15" y="434344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sz="3000" b="1" dirty="0">
                <a:latin typeface="Aptos" panose="020B0004020202020204" pitchFamily="34" charset="0"/>
              </a:rPr>
              <a:t>VALINTAPERUSTEET YLIOPISTOON</a:t>
            </a:r>
            <a:br>
              <a:rPr lang="fi-FI" altLang="fi-FI" sz="3000" b="1" dirty="0">
                <a:latin typeface="Aptos" panose="020B0004020202020204" pitchFamily="34" charset="0"/>
              </a:rPr>
            </a:br>
            <a:endParaRPr lang="fi-FI" altLang="fi-FI" sz="3000" b="1" dirty="0">
              <a:latin typeface="Aptos" panose="020B0004020202020204" pitchFamily="34" charset="0"/>
            </a:endParaRPr>
          </a:p>
        </p:txBody>
      </p:sp>
      <p:sp>
        <p:nvSpPr>
          <p:cNvPr id="12292" name="Sisällön paikkamerkki 1">
            <a:extLst>
              <a:ext uri="{FF2B5EF4-FFF2-40B4-BE49-F238E27FC236}">
                <a16:creationId xmlns:a16="http://schemas.microsoft.com/office/drawing/2014/main" id="{861C71C2-D479-4950-B558-BBE387618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983" y="1651940"/>
            <a:ext cx="9315210" cy="4667250"/>
          </a:xfrm>
        </p:spPr>
        <p:txBody>
          <a:bodyPr>
            <a:normAutofit/>
          </a:bodyPr>
          <a:lstStyle/>
          <a:p>
            <a:r>
              <a:rPr lang="fi-FI" sz="2200" dirty="0">
                <a:latin typeface="Aptos" panose="020B0004020202020204" pitchFamily="34" charset="0"/>
                <a:ea typeface="Cambria" panose="02040503050406030204" pitchFamily="18" charset="0"/>
              </a:rPr>
              <a:t>Valintaperusteet vaihtelevat yliopistoittain!</a:t>
            </a:r>
          </a:p>
          <a:p>
            <a:pPr lvl="1"/>
            <a:r>
              <a:rPr lang="fi-FI" sz="2200" b="1" dirty="0">
                <a:latin typeface="Aptos" panose="020B0004020202020204" pitchFamily="34" charset="0"/>
                <a:ea typeface="Cambria" panose="02040503050406030204" pitchFamily="18" charset="0"/>
              </a:rPr>
              <a:t>Todistusvalinta yo-todistuksen perusteella (uudistuu 2026-)</a:t>
            </a:r>
          </a:p>
          <a:p>
            <a:pPr lvl="1"/>
            <a:r>
              <a:rPr lang="fi-FI" sz="2200" b="1" dirty="0">
                <a:latin typeface="Aptos" panose="020B0004020202020204" pitchFamily="34" charset="0"/>
                <a:ea typeface="Cambria" panose="02040503050406030204" pitchFamily="18" charset="0"/>
              </a:rPr>
              <a:t>Valintakoe</a:t>
            </a:r>
          </a:p>
          <a:p>
            <a:pPr lvl="1"/>
            <a:r>
              <a:rPr lang="fi-FI" sz="2200" b="1" dirty="0">
                <a:latin typeface="Aptos" panose="020B0004020202020204" pitchFamily="34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Näyttöreitti-väylät</a:t>
            </a:r>
            <a:endParaRPr lang="fi-FI" sz="2200" b="1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lvl="1"/>
            <a:r>
              <a:rPr lang="fi-FI" sz="2200" b="1" dirty="0">
                <a:latin typeface="Aptos" panose="020B0004020202020204" pitchFamily="34" charset="0"/>
                <a:ea typeface="Cambria" panose="02040503050406030204" pitchFamily="18" charset="0"/>
              </a:rPr>
              <a:t>Avoimen väylä </a:t>
            </a:r>
          </a:p>
          <a:p>
            <a:pPr marL="457200" lvl="1" indent="0">
              <a:buNone/>
            </a:pPr>
            <a:endParaRPr lang="fi-FI" sz="22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r>
              <a:rPr lang="fi-FI" sz="2200" dirty="0">
                <a:latin typeface="Aptos" panose="020B0004020202020204" pitchFamily="34" charset="0"/>
                <a:ea typeface="Cambria" panose="02040503050406030204" pitchFamily="18" charset="0"/>
              </a:rPr>
              <a:t>Joillakin aloilla soveltuvuuskokeet </a:t>
            </a:r>
          </a:p>
          <a:p>
            <a:r>
              <a:rPr lang="fi-FI" sz="2200" dirty="0">
                <a:latin typeface="Aptos" panose="020B0004020202020204" pitchFamily="34" charset="0"/>
                <a:ea typeface="Cambria" panose="02040503050406030204" pitchFamily="18" charset="0"/>
              </a:rPr>
              <a:t>Kulttuuri- ja taidealoilla, arkkitehtuurissa ennakkotehtävät</a:t>
            </a:r>
            <a:endParaRPr lang="fi-FI" altLang="fi-FI" sz="2200" b="1" dirty="0">
              <a:solidFill>
                <a:srgbClr val="532476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fi-FI" altLang="fi-FI" sz="2200" dirty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 eaLnBrk="1" hangingPunct="1">
              <a:buNone/>
            </a:pPr>
            <a:r>
              <a:rPr lang="fi-FI" altLang="fi-FI" sz="2200" dirty="0">
                <a:latin typeface="Aptos" panose="020B0004020202020204" pitchFamily="34" charset="0"/>
                <a:ea typeface="Cambria" panose="02040503050406030204" pitchFamily="18" charset="0"/>
              </a:rPr>
              <a:t>Lisätietoa: </a:t>
            </a:r>
            <a:r>
              <a:rPr lang="fi-FI" altLang="fi-FI" sz="2200" dirty="0">
                <a:latin typeface="Aptos" panose="020B0004020202020204" pitchFamily="34" charset="0"/>
                <a:ea typeface="Cambria" panose="02040503050406030204" pitchFamily="18" charset="0"/>
                <a:hlinkClick r:id="rId4"/>
              </a:rPr>
              <a:t>Yliopistovalinnat.fi</a:t>
            </a:r>
            <a:r>
              <a:rPr lang="fi-FI" altLang="fi-FI" sz="2200" dirty="0">
                <a:latin typeface="Aptos" panose="020B0004020202020204" pitchFamily="34" charset="0"/>
                <a:ea typeface="Cambria" panose="02040503050406030204" pitchFamily="18" charset="0"/>
              </a:rPr>
              <a:t>         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2083251" y="170930"/>
            <a:ext cx="7699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>
                <a:latin typeface="Aptos" panose="020B0004020202020204" pitchFamily="34" charset="0"/>
              </a:rPr>
              <a:t>ESIMERKIT</a:t>
            </a:r>
            <a:r>
              <a:rPr lang="fi-FI" sz="3000" dirty="0">
                <a:latin typeface="Aptos" panose="020B0004020202020204" pitchFamily="34" charset="0"/>
              </a:rPr>
              <a:t> </a:t>
            </a:r>
            <a:r>
              <a:rPr lang="fi-FI" sz="3000" b="1" dirty="0">
                <a:latin typeface="Aptos" panose="020B0004020202020204" pitchFamily="34" charset="0"/>
              </a:rPr>
              <a:t>TODISTUSVALINNOISTA</a:t>
            </a:r>
          </a:p>
        </p:txBody>
      </p:sp>
      <p:graphicFrame>
        <p:nvGraphicFramePr>
          <p:cNvPr id="15" name="Sisällön paikkamerkki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536987"/>
              </p:ext>
            </p:extLst>
          </p:nvPr>
        </p:nvGraphicFramePr>
        <p:xfrm>
          <a:off x="967667" y="764705"/>
          <a:ext cx="9309047" cy="5244397"/>
        </p:xfrm>
        <a:graphic>
          <a:graphicData uri="http://schemas.openxmlformats.org/drawingml/2006/table">
            <a:tbl>
              <a:tblPr/>
              <a:tblGrid>
                <a:gridCol w="1873187">
                  <a:extLst>
                    <a:ext uri="{9D8B030D-6E8A-4147-A177-3AD203B41FA5}">
                      <a16:colId xmlns:a16="http://schemas.microsoft.com/office/drawing/2014/main" val="1968594211"/>
                    </a:ext>
                  </a:extLst>
                </a:gridCol>
                <a:gridCol w="786540">
                  <a:extLst>
                    <a:ext uri="{9D8B030D-6E8A-4147-A177-3AD203B41FA5}">
                      <a16:colId xmlns:a16="http://schemas.microsoft.com/office/drawing/2014/main" val="2607291748"/>
                    </a:ext>
                  </a:extLst>
                </a:gridCol>
                <a:gridCol w="1329864">
                  <a:extLst>
                    <a:ext uri="{9D8B030D-6E8A-4147-A177-3AD203B41FA5}">
                      <a16:colId xmlns:a16="http://schemas.microsoft.com/office/drawing/2014/main" val="989713059"/>
                    </a:ext>
                  </a:extLst>
                </a:gridCol>
                <a:gridCol w="1329864">
                  <a:extLst>
                    <a:ext uri="{9D8B030D-6E8A-4147-A177-3AD203B41FA5}">
                      <a16:colId xmlns:a16="http://schemas.microsoft.com/office/drawing/2014/main" val="1045714635"/>
                    </a:ext>
                  </a:extLst>
                </a:gridCol>
                <a:gridCol w="1329864">
                  <a:extLst>
                    <a:ext uri="{9D8B030D-6E8A-4147-A177-3AD203B41FA5}">
                      <a16:colId xmlns:a16="http://schemas.microsoft.com/office/drawing/2014/main" val="3600154872"/>
                    </a:ext>
                  </a:extLst>
                </a:gridCol>
                <a:gridCol w="1329864">
                  <a:extLst>
                    <a:ext uri="{9D8B030D-6E8A-4147-A177-3AD203B41FA5}">
                      <a16:colId xmlns:a16="http://schemas.microsoft.com/office/drawing/2014/main" val="2824070253"/>
                    </a:ext>
                  </a:extLst>
                </a:gridCol>
                <a:gridCol w="1329864">
                  <a:extLst>
                    <a:ext uri="{9D8B030D-6E8A-4147-A177-3AD203B41FA5}">
                      <a16:colId xmlns:a16="http://schemas.microsoft.com/office/drawing/2014/main" val="3447280882"/>
                    </a:ext>
                  </a:extLst>
                </a:gridCol>
              </a:tblGrid>
              <a:tr h="248698">
                <a:tc>
                  <a:txBody>
                    <a:bodyPr/>
                    <a:lstStyle/>
                    <a:p>
                      <a:r>
                        <a:rPr lang="fi-FI" sz="1400" b="1" dirty="0">
                          <a:latin typeface="Aptos" panose="020B0004020202020204" pitchFamily="34" charset="0"/>
                        </a:rPr>
                        <a:t>YHTEISKUNTATIETEET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L</a:t>
                      </a:r>
                      <a:endParaRPr lang="fi-FI" sz="1400" b="1" dirty="0">
                        <a:latin typeface="Aptos" panose="020B0004020202020204" pitchFamily="34" charset="0"/>
                      </a:endParaRP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E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M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C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>
                          <a:latin typeface="Aptos" panose="020B0004020202020204" pitchFamily="34" charset="0"/>
                        </a:rPr>
                        <a:t>B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latin typeface="Aptos" panose="020B0004020202020204" pitchFamily="34" charset="0"/>
                        </a:rPr>
                        <a:t>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8795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äidinkieli*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33,0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790906"/>
                  </a:ext>
                </a:extLst>
              </a:tr>
              <a:tr h="553919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filosofia tai historia tai psykologia tai yhteiskuntaoppi**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17,0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893186"/>
                  </a:ext>
                </a:extLst>
              </a:tr>
              <a:tr h="146958">
                <a:tc gridSpan="7">
                  <a:txBody>
                    <a:bodyPr/>
                    <a:lstStyle/>
                    <a:p>
                      <a:r>
                        <a:rPr lang="fi-FI" sz="1000" b="1" dirty="0" err="1">
                          <a:latin typeface="Aptos" panose="020B0004020202020204" pitchFamily="34" charset="0"/>
                        </a:rPr>
                        <a:t>Ainereaalit</a:t>
                      </a:r>
                      <a:r>
                        <a:rPr lang="fi-FI" sz="1000" b="1" dirty="0">
                          <a:latin typeface="Aptos" panose="020B0004020202020204" pitchFamily="34" charset="0"/>
                        </a:rPr>
                        <a:t> (enintään yksi)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224886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biologia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22,4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830501"/>
                  </a:ext>
                </a:extLst>
              </a:tr>
              <a:tr h="141711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filosofia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20,0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063657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fysiikka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26,5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17,6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041635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historia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24,5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917545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kemia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22,4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79176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maantiede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20,0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494091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psykologia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22,4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43189" marR="43189" marT="21595" marB="215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43189" marR="43189" marT="21595" marB="215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713572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terveystieto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17,3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293455"/>
                  </a:ext>
                </a:extLst>
              </a:tr>
              <a:tr h="35043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uskonto/et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24,5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16,3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558843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yhteiskuntaoppi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20,0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680441"/>
                  </a:ext>
                </a:extLst>
              </a:tr>
              <a:tr h="35043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muut reaaliaineet***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22,4</a:t>
                      </a:r>
                      <a:endParaRPr lang="fi-FI" dirty="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937619"/>
                  </a:ext>
                </a:extLst>
              </a:tr>
              <a:tr h="146958">
                <a:tc gridSpan="7"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Kielet (enintään yksi)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119302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kieli, pitkä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28,3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9,4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257592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kieli, keskipitkä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25,1</a:t>
                      </a:r>
                      <a:endParaRPr lang="fi-FI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20,9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8,4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350442"/>
                  </a:ext>
                </a:extLst>
              </a:tr>
              <a:tr h="146958"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kieli, lyhyt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22,6</a:t>
                      </a:r>
                      <a:endParaRPr lang="fi-FI" dirty="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737395"/>
                  </a:ext>
                </a:extLst>
              </a:tr>
              <a:tr h="146958">
                <a:tc gridSpan="7"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Matematiikka (pitkä tai lyhyt)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05083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matematiikka, pitkä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36,1</a:t>
                      </a:r>
                      <a:endParaRPr lang="fi-FI" dirty="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30,0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24,0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6,0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434521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matematiikka, lyhyt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28,3</a:t>
                      </a:r>
                      <a:endParaRPr lang="fi-FI" dirty="0"/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14,1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>
                          <a:latin typeface="Aptos" panose="020B0004020202020204" pitchFamily="34" charset="0"/>
                        </a:rPr>
                        <a:t>9,4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000" b="1" dirty="0"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43189" marR="43189" marT="21595" marB="21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32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050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YL fontit">
      <a:majorFont>
        <a:latin typeface="Tw Cen MT Condensed Extra Bol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1580</Words>
  <Application>Microsoft Office PowerPoint</Application>
  <PresentationFormat>Laajakuva</PresentationFormat>
  <Paragraphs>488</Paragraphs>
  <Slides>29</Slides>
  <Notes>23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7" baseType="lpstr">
      <vt:lpstr>Aptos</vt:lpstr>
      <vt:lpstr>Arial</vt:lpstr>
      <vt:lpstr>Calibri</vt:lpstr>
      <vt:lpstr>Cambria</vt:lpstr>
      <vt:lpstr>Tw Cen MT</vt:lpstr>
      <vt:lpstr>Tw Cen MT Condensed Extra Bold</vt:lpstr>
      <vt:lpstr>Wingdings</vt:lpstr>
      <vt:lpstr>Office-teema</vt:lpstr>
      <vt:lpstr>YHTEISHAKUINFO</vt:lpstr>
      <vt:lpstr>Sinulla on pian  jatko-opintokelpoisuus  korkea-asteelle</vt:lpstr>
      <vt:lpstr>PowerPoint-esitys</vt:lpstr>
      <vt:lpstr>Fiilikset/tilanne tässä kohtaa</vt:lpstr>
      <vt:lpstr>SUOMEN KOULUTUSJÄRJESTELMÄ</vt:lpstr>
      <vt:lpstr>1. YLIOPISTON KOULUTUSALAT</vt:lpstr>
      <vt:lpstr>YLIOPISTO-OPINTOJEN RAKENNE</vt:lpstr>
      <vt:lpstr>VALINTAPERUSTEET YLIOPISTOON </vt:lpstr>
      <vt:lpstr>PowerPoint-esitys</vt:lpstr>
      <vt:lpstr>PowerPoint-esitys</vt:lpstr>
      <vt:lpstr>VALINTAKOKEET UUDISTUVAT</vt:lpstr>
      <vt:lpstr>YLIOPISTOJEN KANSALLISET VALINTAKOKEET</vt:lpstr>
      <vt:lpstr>PowerPoint-esitys</vt:lpstr>
      <vt:lpstr>2. AMMATTIKORKEAKOULUN  KOULUTUSALAT</vt:lpstr>
      <vt:lpstr>AMMATTIKORKEAKOULUOPINTOJEN RAKENNE</vt:lpstr>
      <vt:lpstr>VALINTAPERUSTEET AMMATTIKORKEAKOULUUN</vt:lpstr>
      <vt:lpstr>AMK-TODISTUSVALINTA (5 AINETTA, MAX 198p.)</vt:lpstr>
      <vt:lpstr>AMMATTIKORKEAKOULUJEN YHTEINEN DIGITAALINEN VALINTAKOE 26.5.-28.5. ja 30.5. </vt:lpstr>
      <vt:lpstr>3. AMMATILLISET PERUSTUTKINNOT  </vt:lpstr>
      <vt:lpstr> KORKEAKOULUJEN  YHTEISHAKU KEVÄÄLLÄ 2025</vt:lpstr>
      <vt:lpstr>PowerPoint-esitys</vt:lpstr>
      <vt:lpstr>TÄRKEITÄ PÄIVÄMÄÄRIÄ 2025</vt:lpstr>
      <vt:lpstr>ENSIKERTALAISUUS</vt:lpstr>
      <vt:lpstr>HAKU KÄYTÄNNÖSSÄ</vt:lpstr>
      <vt:lpstr>YKSILÖLLISET JÄRJESTELYT VALINTAKOKEISSA</vt:lpstr>
      <vt:lpstr>Ohjeita opintopolussa</vt:lpstr>
      <vt:lpstr>MITÄ VÄLIVUODEN AIKANA?</vt:lpstr>
      <vt:lpstr>OPOTIIMIN LINKIT JA VINKIT 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Cihangir Nana</dc:creator>
  <cp:lastModifiedBy>Pölönen Hanna</cp:lastModifiedBy>
  <cp:revision>37</cp:revision>
  <cp:lastPrinted>2024-11-12T07:12:34Z</cp:lastPrinted>
  <dcterms:created xsi:type="dcterms:W3CDTF">2021-09-24T07:52:42Z</dcterms:created>
  <dcterms:modified xsi:type="dcterms:W3CDTF">2024-12-05T13:01:30Z</dcterms:modified>
</cp:coreProperties>
</file>