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2" r:id="rId4"/>
  </p:sldMasterIdLst>
  <p:sldIdLst>
    <p:sldId id="256" r:id="rId5"/>
    <p:sldId id="265" r:id="rId6"/>
    <p:sldId id="264" r:id="rId7"/>
    <p:sldId id="257" r:id="rId8"/>
    <p:sldId id="260" r:id="rId9"/>
    <p:sldId id="261" r:id="rId10"/>
    <p:sldId id="262" r:id="rId11"/>
  </p:sldIdLst>
  <p:sldSz cx="12192000" cy="6858000"/>
  <p:notesSz cx="6797675" cy="98742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o Lassi" userId="53b7924d-380a-4f10-b987-b1b34f73403d" providerId="ADAL" clId="{E16D41D7-466E-49EF-B91A-BA9BDBFD2161}"/>
    <pc:docChg chg="custSel modSld">
      <pc:chgData name="Aho Lassi" userId="53b7924d-380a-4f10-b987-b1b34f73403d" providerId="ADAL" clId="{E16D41D7-466E-49EF-B91A-BA9BDBFD2161}" dt="2023-10-09T08:36:15.698" v="26" actId="27636"/>
      <pc:docMkLst>
        <pc:docMk/>
      </pc:docMkLst>
      <pc:sldChg chg="modSp mod">
        <pc:chgData name="Aho Lassi" userId="53b7924d-380a-4f10-b987-b1b34f73403d" providerId="ADAL" clId="{E16D41D7-466E-49EF-B91A-BA9BDBFD2161}" dt="2023-10-09T08:35:58.311" v="24" actId="20577"/>
        <pc:sldMkLst>
          <pc:docMk/>
          <pc:sldMk cId="1014282286" sldId="260"/>
        </pc:sldMkLst>
        <pc:spChg chg="mod">
          <ac:chgData name="Aho Lassi" userId="53b7924d-380a-4f10-b987-b1b34f73403d" providerId="ADAL" clId="{E16D41D7-466E-49EF-B91A-BA9BDBFD2161}" dt="2023-10-09T08:35:58.311" v="24" actId="20577"/>
          <ac:spMkLst>
            <pc:docMk/>
            <pc:sldMk cId="1014282286" sldId="260"/>
            <ac:spMk id="3" creationId="{00000000-0000-0000-0000-000000000000}"/>
          </ac:spMkLst>
        </pc:spChg>
      </pc:sldChg>
      <pc:sldChg chg="modSp mod">
        <pc:chgData name="Aho Lassi" userId="53b7924d-380a-4f10-b987-b1b34f73403d" providerId="ADAL" clId="{E16D41D7-466E-49EF-B91A-BA9BDBFD2161}" dt="2023-10-09T08:36:15.698" v="26" actId="27636"/>
        <pc:sldMkLst>
          <pc:docMk/>
          <pc:sldMk cId="1591124195" sldId="261"/>
        </pc:sldMkLst>
        <pc:spChg chg="mod">
          <ac:chgData name="Aho Lassi" userId="53b7924d-380a-4f10-b987-b1b34f73403d" providerId="ADAL" clId="{E16D41D7-466E-49EF-B91A-BA9BDBFD2161}" dt="2023-10-09T08:36:15.698" v="26" actId="27636"/>
          <ac:spMkLst>
            <pc:docMk/>
            <pc:sldMk cId="1591124195" sldId="26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5F222E-30DF-B85D-BEE1-EA125E61C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8E11D79-676E-A356-50E2-837E049FE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266D72-6D64-0E67-E361-0669EA58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081EAE-80D8-89F8-C2FE-EBF1487D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57213E-2A9D-D2E9-A58E-889856B4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4CA676-153F-0C80-996F-E2C33D22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1906E00-6557-BE10-8872-877E7D18F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986B17-0FB3-CCB8-9872-3F54CB5D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577D71-C757-AAD8-8D4C-200492067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7A8820-D2CB-7DD5-F703-282AD98B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5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F0C3F68-06A4-C414-07C4-B84F94E1E1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7501A34-8DDD-FA59-5781-D5DBA40FA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E4A310-0D15-BA90-E7ED-0B9260F1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A36681-0DCD-2813-9135-6C5DAF91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335E76-548F-AAA3-0581-4B3C3ECC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6CD847-121B-F54F-D35B-E4ABAD78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7A9889-9A86-0A33-EC42-2DF6CB80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3F5D38-BBBC-6CD9-6783-2B4E83CF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925F6A-B710-15C1-1BF4-2E7CC289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3C3BA9-55F2-3388-A584-52330959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0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289E9D-80EB-0883-74AB-10F3B521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0C2CD7-6BDC-1D46-8318-BC74AB2A1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215B0A-AFD1-27AC-0A42-D94E582E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927C-B73E-4F9D-ADFE-F6E23BD7CEE8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63F17B-63D5-C027-D57F-DA1C420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F7D8FE8-4122-3325-4A90-591388D4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8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DB3292-D138-2105-2985-F3C1CF45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E7E59C-6EA7-B9E9-357A-D6288C9A3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9FFBB46-B138-F76F-E016-1CE297534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B17B08E-C6F3-0D99-7ABB-03BA065B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C730BB-7E32-2608-2951-4B842BC5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A0CEF49-6064-FA0E-5B47-7809C607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9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16A5A5-5F35-0077-065F-AA0164A5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7677849-0157-1C6B-D0E2-36D920E88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9DCE42D-9197-107F-99DA-D60593DF8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34C9665-9EEA-3EBE-CC81-D8C290858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649F2C5-5E79-93B1-7318-42D0DA915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D63CB1A-2AA4-4B3C-043E-B18773EF1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6791D50-F62F-879B-7CE1-EFB9A449D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54C3B40-2559-F156-1A5C-CC02E428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5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3615CB-15AA-351D-4B3E-6DAEF9DA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50ED00E-B4C5-3B26-DBA3-32A31EE3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786902F-FEBE-E47B-9D70-1FC1C0F9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F85E9C-CD6E-A0F4-7A43-1B7F4CB7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F639EFE-A796-BFDD-42F6-8BB0574D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0F5EC00-20A0-B5BD-8335-D232D4B2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A75D8FA-1719-EC31-6B77-3F277340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0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D54B28-2114-5B23-5E14-2EC6EBC8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BD4815-3DDB-0CBD-C9DF-51DDEDCFB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F9B3524-064D-76A9-ED19-CC3230E12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4525F73-DB68-85EA-8155-1319251D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8133096-AB43-8C64-D456-C50D5C571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7ECF207-06F2-B954-E636-B2ADA3FE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2092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D80BE0-892D-E0D0-B8CC-7FE796F06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547E7B5-8D43-8400-5A90-D4153CB87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81DCAC-64E5-2546-6244-5DB50BB54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6244186-AD10-D5CF-1B23-6F995EDBC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CBE639E-AB14-953F-A8EF-58AD2C87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CF45DB-FF08-06E3-4776-87C57037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532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E7045E2-63CD-181F-7B4A-6E9EF6FE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36CDC13-261A-94F9-CF00-F3F83A6AC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928C86-C1D1-223B-9920-780144428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BCB6AC-827C-2EBC-5054-21CD783A0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DBE46B-DFBC-51D2-47A2-97DBCCC1C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0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8348" y="806027"/>
            <a:ext cx="6803812" cy="4567137"/>
          </a:xfrm>
        </p:spPr>
        <p:txBody>
          <a:bodyPr>
            <a:normAutofit/>
          </a:bodyPr>
          <a:lstStyle/>
          <a:p>
            <a:pPr algn="l"/>
            <a:r>
              <a:rPr lang="fi-FI" sz="4400" b="1" dirty="0">
                <a:latin typeface="Cambria" panose="02040503050406030204" pitchFamily="18" charset="0"/>
                <a:ea typeface="Cambria" panose="02040503050406030204" pitchFamily="18" charset="0"/>
              </a:rPr>
              <a:t>Tervetuloa mukaan </a:t>
            </a:r>
            <a:br>
              <a:rPr lang="fi-FI" sz="4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4400" b="1" dirty="0">
                <a:latin typeface="Cambria" panose="02040503050406030204" pitchFamily="18" charset="0"/>
                <a:ea typeface="Cambria" panose="02040503050406030204" pitchFamily="18" charset="0"/>
              </a:rPr>
              <a:t>OP2-opintojaksolle (2op)</a:t>
            </a:r>
            <a:br>
              <a:rPr lang="fi-FI" sz="4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fi-FI" sz="4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fi-FI" sz="4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4100" dirty="0">
                <a:latin typeface="Cambria" panose="02040503050406030204" pitchFamily="18" charset="0"/>
                <a:ea typeface="Cambria" panose="02040503050406030204" pitchFamily="18" charset="0"/>
              </a:rPr>
              <a:t>Jatko-opinnot, työelämä ja tulevaisuus</a:t>
            </a:r>
          </a:p>
        </p:txBody>
      </p:sp>
      <p:pic>
        <p:nvPicPr>
          <p:cNvPr id="1026" name="Picture 2" descr="Perinteinen kompassi.">
            <a:extLst>
              <a:ext uri="{FF2B5EF4-FFF2-40B4-BE49-F238E27FC236}">
                <a16:creationId xmlns:a16="http://schemas.microsoft.com/office/drawing/2014/main" id="{86FC88C8-EB65-0E24-25C6-BBB03BC4B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r="20852" b="-1"/>
          <a:stretch/>
        </p:blipFill>
        <p:spPr bwMode="auto">
          <a:xfrm>
            <a:off x="6421120" y="10"/>
            <a:ext cx="577088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0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EAADAB-89A5-49B6-EAE1-5BD5318B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fi-FI" b="1" dirty="0"/>
              <a:t>OP2 - YLEISTÄ</a:t>
            </a:r>
            <a:endParaRPr lang="fi-FI" b="1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72E98C8-5999-E8B4-1FBA-94D28C6E5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1" r="17755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40E24B-D9C0-BDD4-3E5C-260B9003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5518" y="2079297"/>
            <a:ext cx="6116549" cy="384366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fi-FI" sz="2000" b="0" i="0" dirty="0">
              <a:effectLst/>
              <a:latin typeface="Open Sans" panose="020B0606030504020204" pitchFamily="34" charset="0"/>
            </a:endParaRPr>
          </a:p>
          <a:p>
            <a:r>
              <a:rPr lang="fi-FI" sz="3000" b="0" i="0" dirty="0">
                <a:effectLst/>
              </a:rPr>
              <a:t>Jakautuu:</a:t>
            </a:r>
          </a:p>
          <a:p>
            <a:pPr marL="0" indent="0">
              <a:buNone/>
            </a:pPr>
            <a:r>
              <a:rPr lang="fi-FI" sz="3000" b="0" i="0" dirty="0">
                <a:effectLst/>
              </a:rPr>
              <a:t>	2. vuonna – 0,5 opintojaksoa (1 op)</a:t>
            </a:r>
            <a:br>
              <a:rPr lang="fi-FI" sz="3000" b="0" i="0" dirty="0">
                <a:effectLst/>
              </a:rPr>
            </a:br>
            <a:r>
              <a:rPr lang="fi-FI" sz="3000" b="0" i="0" dirty="0">
                <a:effectLst/>
              </a:rPr>
              <a:t>	3. vuonna – 0,5 opintojaksoa (1 op)</a:t>
            </a:r>
          </a:p>
          <a:p>
            <a:r>
              <a:rPr lang="fi-FI" sz="3000" dirty="0"/>
              <a:t>Opintojaksomerkintä kun koko OP2 on valmis</a:t>
            </a:r>
            <a:endParaRPr lang="fi-FI" sz="3000" b="0" i="0" dirty="0">
              <a:effectLst/>
            </a:endParaRPr>
          </a:p>
          <a:p>
            <a:r>
              <a:rPr lang="fi-FI" sz="3000" dirty="0" err="1"/>
              <a:t>Opiskelulualustat</a:t>
            </a:r>
            <a:r>
              <a:rPr lang="fi-FI" sz="3000" dirty="0"/>
              <a:t> </a:t>
            </a:r>
            <a:r>
              <a:rPr lang="fi-FI" sz="3000" dirty="0" err="1"/>
              <a:t>peda.netissä</a:t>
            </a:r>
            <a:endParaRPr lang="fi-FI" sz="3000" dirty="0"/>
          </a:p>
          <a:p>
            <a:r>
              <a:rPr lang="fi-FI" sz="3000" dirty="0"/>
              <a:t>Palautettavia tehtäviä molempina vuosina</a:t>
            </a: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85755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26FC84-32ED-3B65-FFC9-C70270DB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i-FI" sz="5400" b="1" dirty="0"/>
              <a:t>OP2  </a:t>
            </a:r>
            <a:br>
              <a:rPr lang="fi-FI" sz="5400" b="1" dirty="0"/>
            </a:br>
            <a:r>
              <a:rPr lang="fi-FI" sz="2800" b="1" dirty="0"/>
              <a:t>JATKO-OPINNOT, TYÖELÄMÄ JA TULEVAISUUS </a:t>
            </a:r>
            <a:endParaRPr lang="fi-FI" sz="5400" b="1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AD9BE48-F287-9A71-B439-EB32A8795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TAVOITTEET: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99F141D-12D5-B912-03C6-B77E59CD40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opiskelija perehtyy lukion jälkeisiin jatko-opintovaihtoehtoihin  monipuolisesti. </a:t>
            </a:r>
          </a:p>
          <a:p>
            <a:r>
              <a:rPr lang="fi-FI" dirty="0"/>
              <a:t>syventää työelämätaitojaan ja -tuntemustaan. </a:t>
            </a:r>
          </a:p>
          <a:p>
            <a:r>
              <a:rPr lang="fi-FI" dirty="0"/>
              <a:t>päivittää opiskelu-, ylioppilastutkinto- sekä </a:t>
            </a:r>
            <a:r>
              <a:rPr lang="fi-FI" dirty="0" err="1"/>
              <a:t>jatko-opinto-ja</a:t>
            </a:r>
            <a:r>
              <a:rPr lang="fi-FI" dirty="0"/>
              <a:t> urasuunnitelman.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7B75BC9-8175-31F1-B862-6A969A2FA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2. PERIODIN SISÄLLÖT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3619599-857A-2E6C-0D84-3665308C96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sz="3000" b="0" i="0" dirty="0">
                <a:solidFill>
                  <a:srgbClr val="333333"/>
                </a:solidFill>
                <a:effectLst/>
              </a:rPr>
              <a:t>Lukion puolivälin kuulumiset. </a:t>
            </a:r>
            <a:r>
              <a:rPr lang="fi-FI" sz="3000" dirty="0">
                <a:solidFill>
                  <a:srgbClr val="333333"/>
                </a:solidFill>
              </a:rPr>
              <a:t>o</a:t>
            </a:r>
            <a:r>
              <a:rPr lang="fi-FI" sz="3000" b="0" i="0" dirty="0">
                <a:solidFill>
                  <a:srgbClr val="333333"/>
                </a:solidFill>
                <a:effectLst/>
              </a:rPr>
              <a:t>pintosuunnitelman päivitys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3000" b="0" i="0" dirty="0">
                <a:solidFill>
                  <a:srgbClr val="333333"/>
                </a:solidFill>
                <a:effectLst/>
              </a:rPr>
              <a:t>Tavoitteet, omat vahvuudet ja Kipinä-kartta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3000" b="0" i="0" dirty="0">
                <a:solidFill>
                  <a:srgbClr val="333333"/>
                </a:solidFill>
                <a:effectLst/>
              </a:rPr>
              <a:t>Ylioppilaskirjoitukset ja kirjoitussuunnitelmani (alustava)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3000" b="0" i="0" dirty="0">
                <a:solidFill>
                  <a:srgbClr val="333333"/>
                </a:solidFill>
                <a:effectLst/>
              </a:rPr>
              <a:t>Vierailu XAMK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3000" b="0" i="0" dirty="0">
                <a:solidFill>
                  <a:srgbClr val="333333"/>
                </a:solidFill>
                <a:effectLst/>
              </a:rPr>
              <a:t>Työelämä ja tulevaisuus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3000" b="0" i="0" dirty="0">
                <a:solidFill>
                  <a:srgbClr val="333333"/>
                </a:solidFill>
                <a:effectLst/>
              </a:rPr>
              <a:t>Talous ja itsenäinen elämä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863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28" y="1948543"/>
            <a:ext cx="3775372" cy="4909457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8516" y="349134"/>
            <a:ext cx="11364884" cy="6308841"/>
          </a:xfrm>
        </p:spPr>
        <p:txBody>
          <a:bodyPr>
            <a:normAutofit fontScale="70000" lnSpcReduction="20000"/>
          </a:bodyPr>
          <a:lstStyle/>
          <a:p>
            <a:endParaRPr lang="fi-FI" dirty="0"/>
          </a:p>
          <a:p>
            <a:pPr marL="0" indent="0">
              <a:buNone/>
            </a:pPr>
            <a:r>
              <a:rPr lang="fi-FI" sz="4500" b="1" dirty="0">
                <a:latin typeface="Cambria" panose="02040503050406030204" pitchFamily="18" charset="0"/>
                <a:ea typeface="Cambria" panose="02040503050406030204" pitchFamily="18" charset="0"/>
              </a:rPr>
              <a:t>Työskentelytavat: </a:t>
            </a:r>
          </a:p>
          <a:p>
            <a:pPr marL="0" indent="0">
              <a:buNone/>
            </a:pPr>
            <a:endParaRPr lang="fi-FI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sz="3200" dirty="0">
                <a:latin typeface="Cambria" panose="02040503050406030204" pitchFamily="18" charset="0"/>
                <a:ea typeface="Cambria" panose="02040503050406030204" pitchFamily="18" charset="0"/>
              </a:rPr>
              <a:t>2. opiskeluvuonna </a:t>
            </a:r>
            <a:r>
              <a:rPr lang="fi-FI" sz="3200" b="1" dirty="0">
                <a:latin typeface="Cambria" panose="02040503050406030204" pitchFamily="18" charset="0"/>
                <a:ea typeface="Cambria" panose="02040503050406030204" pitchFamily="18" charset="0"/>
              </a:rPr>
              <a:t>oppitunnit</a:t>
            </a:r>
            <a:r>
              <a:rPr lang="fi-FI" sz="3200" dirty="0">
                <a:latin typeface="Cambria" panose="02040503050406030204" pitchFamily="18" charset="0"/>
                <a:ea typeface="Cambria" panose="02040503050406030204" pitchFamily="18" charset="0"/>
              </a:rPr>
              <a:t> kerran viikossa (</a:t>
            </a:r>
            <a:r>
              <a:rPr lang="fi-FI" sz="3200" b="1" dirty="0">
                <a:solidFill>
                  <a:srgbClr val="BE12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aktiivinen läsnäolo tärkeä!</a:t>
            </a:r>
            <a:r>
              <a:rPr lang="fi-FI" sz="3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fi-FI" sz="3200" dirty="0">
                <a:latin typeface="Cambria" panose="02040503050406030204" pitchFamily="18" charset="0"/>
                <a:ea typeface="Cambria" panose="02040503050406030204" pitchFamily="18" charset="0"/>
              </a:rPr>
              <a:t>Aiheina mm. vahvuutesi, työelämä, YO-kirjoitussuunnitelma</a:t>
            </a:r>
          </a:p>
          <a:p>
            <a:r>
              <a:rPr lang="fi-FI" sz="3200" dirty="0">
                <a:latin typeface="Cambria" panose="02040503050406030204" pitchFamily="18" charset="0"/>
                <a:ea typeface="Cambria" panose="02040503050406030204" pitchFamily="18" charset="0"/>
              </a:rPr>
              <a:t>Itsenäisiä palautettavia tehtäviä mm.</a:t>
            </a:r>
          </a:p>
          <a:p>
            <a:pPr lvl="2"/>
            <a:r>
              <a:rPr lang="fi-FI" sz="2600" dirty="0">
                <a:latin typeface="Cambria" panose="02040503050406030204" pitchFamily="18" charset="0"/>
                <a:ea typeface="Cambria" panose="02040503050406030204" pitchFamily="18" charset="0"/>
              </a:rPr>
              <a:t>Opiskelusuunnitelma (opintopisteiden tarkistus)</a:t>
            </a:r>
          </a:p>
          <a:p>
            <a:pPr lvl="2"/>
            <a:r>
              <a:rPr lang="fi-FI" sz="2600" dirty="0">
                <a:latin typeface="Cambria" panose="02040503050406030204" pitchFamily="18" charset="0"/>
                <a:ea typeface="Cambria" panose="02040503050406030204" pitchFamily="18" charset="0"/>
              </a:rPr>
              <a:t>Kipinäkartta</a:t>
            </a:r>
          </a:p>
          <a:p>
            <a:pPr lvl="2"/>
            <a:r>
              <a:rPr lang="fi-FI" sz="2600" dirty="0">
                <a:latin typeface="Cambria" panose="02040503050406030204" pitchFamily="18" charset="0"/>
                <a:ea typeface="Cambria" panose="02040503050406030204" pitchFamily="18" charset="0"/>
              </a:rPr>
              <a:t>YO-kirjoitussuunnitelma</a:t>
            </a:r>
          </a:p>
          <a:p>
            <a:pPr lvl="2"/>
            <a:r>
              <a:rPr lang="fi-FI" sz="2600" dirty="0">
                <a:latin typeface="Cambria" panose="02040503050406030204" pitchFamily="18" charset="0"/>
                <a:ea typeface="Cambria" panose="02040503050406030204" pitchFamily="18" charset="0"/>
              </a:rPr>
              <a:t>Tulevaisuustehtävät</a:t>
            </a:r>
          </a:p>
          <a:p>
            <a:pPr marL="548640" lvl="2" indent="0">
              <a:buNone/>
            </a:pP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Ammattien päivä tulossa pe 15.12.</a:t>
            </a: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Opintojakso jatkuu 3. opintovuonna, Opintojaksomerkintä sen jälkeen</a:t>
            </a:r>
          </a:p>
          <a:p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u="sng" dirty="0">
                <a:latin typeface="Cambria" panose="02040503050406030204" pitchFamily="18" charset="0"/>
                <a:ea typeface="Cambria" panose="02040503050406030204" pitchFamily="18" charset="0"/>
              </a:rPr>
              <a:t>Muistathan myös muut opinto-ojauksen opintojaksot:</a:t>
            </a:r>
          </a:p>
          <a:p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fi-FI" sz="2600" dirty="0">
                <a:latin typeface="Cambria" panose="02040503050406030204" pitchFamily="18" charset="0"/>
                <a:ea typeface="Cambria" panose="02040503050406030204" pitchFamily="18" charset="0"/>
              </a:rPr>
              <a:t>OP4 Opin opiskelemaan  (Irman)</a:t>
            </a:r>
          </a:p>
          <a:p>
            <a:pPr lvl="1"/>
            <a:r>
              <a:rPr lang="fi-FI" sz="2600" dirty="0">
                <a:latin typeface="Cambria" panose="02040503050406030204" pitchFamily="18" charset="0"/>
                <a:ea typeface="Cambria" panose="02040503050406030204" pitchFamily="18" charset="0"/>
              </a:rPr>
              <a:t>OP5 Työelämään tutustuminen </a:t>
            </a:r>
          </a:p>
          <a:p>
            <a:pPr lvl="1"/>
            <a:r>
              <a:rPr lang="fi-FI" sz="2600" dirty="0">
                <a:latin typeface="Cambria" panose="02040503050406030204" pitchFamily="18" charset="0"/>
                <a:ea typeface="Cambria" panose="02040503050406030204" pitchFamily="18" charset="0"/>
              </a:rPr>
              <a:t>OP6 Maailmalle</a:t>
            </a:r>
          </a:p>
          <a:p>
            <a:pPr lvl="1"/>
            <a:r>
              <a:rPr lang="fi-FI" sz="2600" dirty="0">
                <a:latin typeface="Cambria" panose="02040503050406030204" pitchFamily="18" charset="0"/>
                <a:ea typeface="Cambria" panose="02040503050406030204" pitchFamily="18" charset="0"/>
              </a:rPr>
              <a:t>OP7 Enemmän hyvää oloa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9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kstiruutu 4"/>
          <p:cNvSpPr txBox="1"/>
          <p:nvPr/>
        </p:nvSpPr>
        <p:spPr>
          <a:xfrm>
            <a:off x="83820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Yhteisvoimin eteenpäin!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6081" y="2434201"/>
            <a:ext cx="4094480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Omaan</a:t>
            </a:r>
            <a:r>
              <a:rPr lang="en-US" sz="2400" dirty="0"/>
              <a:t> </a:t>
            </a:r>
            <a:r>
              <a:rPr lang="en-US" sz="2400" dirty="0" err="1"/>
              <a:t>opoon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yhteyden</a:t>
            </a:r>
            <a:r>
              <a:rPr lang="en-US" sz="2400" dirty="0"/>
              <a:t> </a:t>
            </a:r>
            <a:r>
              <a:rPr lang="en-US" sz="2400" dirty="0" err="1"/>
              <a:t>Vellossa</a:t>
            </a:r>
            <a:r>
              <a:rPr lang="en-US" sz="2400" dirty="0"/>
              <a:t> tai </a:t>
            </a:r>
            <a:r>
              <a:rPr lang="en-US" sz="2400" dirty="0" err="1"/>
              <a:t>Wilman</a:t>
            </a:r>
            <a:r>
              <a:rPr lang="en-US" sz="2400" dirty="0"/>
              <a:t> </a:t>
            </a:r>
            <a:r>
              <a:rPr lang="en-US" sz="2400" dirty="0" err="1"/>
              <a:t>kautta</a:t>
            </a:r>
            <a:endParaRPr lang="en-US" sz="2400" dirty="0"/>
          </a:p>
          <a:p>
            <a:pPr marL="0"/>
            <a:endParaRPr lang="en-US" sz="2400" dirty="0"/>
          </a:p>
          <a:p>
            <a:pPr marL="274320" lvl="1"/>
            <a:r>
              <a:rPr lang="en-US" dirty="0"/>
              <a:t>www.vello.fi/opolassiaho</a:t>
            </a:r>
          </a:p>
          <a:p>
            <a:pPr marL="274320" lvl="1"/>
            <a:endParaRPr lang="en-US" dirty="0"/>
          </a:p>
          <a:p>
            <a:pPr marL="274320" lvl="1"/>
            <a:endParaRPr lang="en-US" sz="2000" dirty="0"/>
          </a:p>
          <a:p>
            <a:pPr marL="274320" lvl="1"/>
            <a:endParaRPr lang="en-US" sz="2000" dirty="0"/>
          </a:p>
          <a:p>
            <a:pPr marL="274320" lvl="1"/>
            <a:endParaRPr lang="en-US" sz="2000" dirty="0"/>
          </a:p>
          <a:p>
            <a:pPr marL="274320"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428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Cambria" panose="02040503050406030204" pitchFamily="18" charset="0"/>
              </a:rPr>
              <a:t>Lukion puolivälin kuulumiset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1" y="2013625"/>
            <a:ext cx="9240519" cy="460053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fi-FI" sz="2000" dirty="0"/>
          </a:p>
          <a:p>
            <a:pPr marL="0" lvl="0" indent="0">
              <a:buNone/>
            </a:pPr>
            <a:r>
              <a:rPr lang="fi-FI" sz="2000" dirty="0"/>
              <a:t>1. Mikä on mennyt hyvin tänä syksynä?</a:t>
            </a:r>
            <a:br>
              <a:rPr lang="fi-FI" sz="2000" dirty="0"/>
            </a:br>
            <a:endParaRPr lang="fi-FI" sz="2000" dirty="0"/>
          </a:p>
          <a:p>
            <a:pPr marL="0" indent="0">
              <a:buNone/>
            </a:pPr>
            <a:r>
              <a:rPr lang="fi-FI" sz="2000" dirty="0"/>
              <a:t>2. Mitä haasteita lukio on tuonut?</a:t>
            </a:r>
            <a:br>
              <a:rPr lang="fi-FI" sz="2000" dirty="0"/>
            </a:br>
            <a:endParaRPr lang="fi-FI" sz="2000" dirty="0"/>
          </a:p>
          <a:p>
            <a:pPr marL="0" indent="0">
              <a:buNone/>
            </a:pPr>
            <a:r>
              <a:rPr lang="fi-FI" sz="2000" dirty="0"/>
              <a:t>3. Minun ryhmässäni on parasta?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4. Mikä mietityttää tässä lukuvuodessa?</a:t>
            </a:r>
            <a:br>
              <a:rPr lang="fi-FI" sz="2000" dirty="0"/>
            </a:br>
            <a:endParaRPr lang="fi-FI" sz="2000" dirty="0"/>
          </a:p>
          <a:p>
            <a:pPr marL="0" indent="0">
              <a:buNone/>
            </a:pPr>
            <a:r>
              <a:rPr lang="fi-FI" sz="2000" dirty="0"/>
              <a:t>5. Mikä mietityttää tulevissa YO-kirjoituksissa? </a:t>
            </a:r>
            <a:br>
              <a:rPr lang="fi-FI" sz="2000" dirty="0"/>
            </a:br>
            <a:endParaRPr lang="fi-FI" sz="2000" dirty="0"/>
          </a:p>
          <a:p>
            <a:pPr marL="0" indent="0">
              <a:buNone/>
            </a:pPr>
            <a:r>
              <a:rPr lang="fi-FI" sz="2000" dirty="0"/>
              <a:t>6. Omalta opoltani toivoisin.. Kysymyksiä opolle? 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7. Lukion jälkeen aion… (mietteitä tulevaisuudesta)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i-FI" sz="1400" dirty="0">
              <a:latin typeface="Cambria" panose="02040503050406030204" pitchFamily="18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1ADF3F7-44D7-938F-610A-558F50D9B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773"/>
          <a:stretch/>
        </p:blipFill>
        <p:spPr>
          <a:xfrm>
            <a:off x="6770445" y="2125592"/>
            <a:ext cx="5084240" cy="4051370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112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>
                <a:latin typeface="Cambria" panose="02040503050406030204" pitchFamily="18" charset="0"/>
              </a:rPr>
              <a:t>Opintopisteiden laskeminen</a:t>
            </a:r>
            <a:br>
              <a:rPr lang="fi-FI" dirty="0">
                <a:latin typeface="Cambria" panose="02040503050406030204" pitchFamily="18" charset="0"/>
              </a:rPr>
            </a:br>
            <a:r>
              <a:rPr lang="fi-FI" sz="2700" dirty="0">
                <a:latin typeface="Cambria" panose="02040503050406030204" pitchFamily="18" charset="0"/>
              </a:rPr>
              <a:t>on aika tsekata opintojaksojen tilanne ja kurkata jo tulevia opintojaksoja</a:t>
            </a:r>
            <a:endParaRPr lang="fi-FI" dirty="0">
              <a:latin typeface="Cambria" panose="020405030504060302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3752" y="1965100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i-FI" sz="2200" b="1" dirty="0"/>
              <a:t>Tee moniste: Opintopisteiden laskeminen </a:t>
            </a:r>
          </a:p>
          <a:p>
            <a:pPr marL="0" indent="0">
              <a:buNone/>
            </a:pPr>
            <a:r>
              <a:rPr lang="fi-FI" sz="2200" dirty="0"/>
              <a:t>	1. </a:t>
            </a:r>
            <a:r>
              <a:rPr lang="fi-FI" sz="2200" b="1" dirty="0"/>
              <a:t>Rastita</a:t>
            </a:r>
            <a:r>
              <a:rPr lang="fi-FI" sz="2200" dirty="0"/>
              <a:t> ensin kaikki menneet opintojaksot </a:t>
            </a:r>
          </a:p>
          <a:p>
            <a:pPr marL="0" indent="0">
              <a:buNone/>
            </a:pPr>
            <a:r>
              <a:rPr lang="fi-FI" sz="2200" b="1" dirty="0"/>
              <a:t>	2. Ympyröi</a:t>
            </a:r>
            <a:r>
              <a:rPr lang="fi-FI" sz="2200" dirty="0"/>
              <a:t> tämän vuoden tulevat opintojaksot. </a:t>
            </a:r>
          </a:p>
          <a:p>
            <a:pPr marL="0" indent="0">
              <a:buNone/>
            </a:pPr>
            <a:r>
              <a:rPr lang="fi-FI" sz="2200" dirty="0"/>
              <a:t>	2. Katso sitten laajuudet Wilman Opinnot-välilehdeltä</a:t>
            </a:r>
          </a:p>
          <a:p>
            <a:pPr marL="0" indent="0">
              <a:buNone/>
            </a:pPr>
            <a:r>
              <a:rPr lang="fi-FI" sz="2200" dirty="0"/>
              <a:t>	3. Merkkaa opintopisteet aineittain ja laske yhteen KAIKKI pisteet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b="1" dirty="0">
                <a:solidFill>
                  <a:srgbClr val="FFC000"/>
                </a:solidFill>
                <a:latin typeface="Cambria" panose="02040503050406030204" pitchFamily="18" charset="0"/>
              </a:rPr>
              <a:t>Ota kuva ja palauta kuva/tiedosto </a:t>
            </a:r>
            <a:r>
              <a:rPr lang="fi-FI" b="1" dirty="0" err="1">
                <a:solidFill>
                  <a:srgbClr val="FFC000"/>
                </a:solidFill>
                <a:latin typeface="Cambria" panose="02040503050406030204" pitchFamily="18" charset="0"/>
              </a:rPr>
              <a:t>Peda.nettiin</a:t>
            </a:r>
            <a:r>
              <a:rPr lang="fi-FI" b="1" dirty="0">
                <a:solidFill>
                  <a:srgbClr val="FFC000"/>
                </a:solidFill>
                <a:latin typeface="Cambria" panose="02040503050406030204" pitchFamily="18" charset="0"/>
              </a:rPr>
              <a:t>…..</a:t>
            </a:r>
            <a:endParaRPr lang="fi-FI" dirty="0">
              <a:solidFill>
                <a:srgbClr val="FFC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i-FI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21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9E5C0688FF7FB40B3A8D54E03AFB863" ma:contentTypeVersion="5" ma:contentTypeDescription="Luo uusi asiakirja." ma:contentTypeScope="" ma:versionID="e1628a265751c8693a4eab9cfb6c9874">
  <xsd:schema xmlns:xsd="http://www.w3.org/2001/XMLSchema" xmlns:xs="http://www.w3.org/2001/XMLSchema" xmlns:p="http://schemas.microsoft.com/office/2006/metadata/properties" xmlns:ns2="338e1d0f-5a93-4f25-8cb2-62709933e4b8" xmlns:ns3="2d7b1a92-98c3-479c-bab4-9ec985d63660" targetNamespace="http://schemas.microsoft.com/office/2006/metadata/properties" ma:root="true" ma:fieldsID="4526f6673fa447d0ba2171e71e4986f5" ns2:_="" ns3:_="">
    <xsd:import namespace="338e1d0f-5a93-4f25-8cb2-62709933e4b8"/>
    <xsd:import namespace="2d7b1a92-98c3-479c-bab4-9ec985d636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e1d0f-5a93-4f25-8cb2-62709933e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b1a92-98c3-479c-bab4-9ec985d636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54AF97-AF03-4244-821F-EE7612342B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4349F2-ABBA-4408-AEF0-9930F35489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8e1d0f-5a93-4f25-8cb2-62709933e4b8"/>
    <ds:schemaRef ds:uri="2d7b1a92-98c3-479c-bab4-9ec985d636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7C99D0-2D2E-4526-8FD3-1F990615AC89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77ce3542-0cb2-48e7-872d-b4cf948e1b83"/>
    <ds:schemaRef ds:uri="http://www.w3.org/XML/1998/namespace"/>
    <ds:schemaRef ds:uri="http://purl.org/dc/terms/"/>
    <ds:schemaRef ds:uri="http://schemas.microsoft.com/office/infopath/2007/PartnerControls"/>
    <ds:schemaRef ds:uri="cfd02a16-4098-4f8a-a8d2-34126761e94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335</Words>
  <Application>Microsoft Office PowerPoint</Application>
  <PresentationFormat>Laajakuva</PresentationFormat>
  <Paragraphs>68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Open Sans</vt:lpstr>
      <vt:lpstr>Office-teema</vt:lpstr>
      <vt:lpstr>Tervetuloa mukaan  OP2-opintojaksolle (2op)   Jatko-opinnot, työelämä ja tulevaisuus</vt:lpstr>
      <vt:lpstr>OP2 - YLEISTÄ</vt:lpstr>
      <vt:lpstr>OP2   JATKO-OPINNOT, TYÖELÄMÄ JA TULEVAISUUS </vt:lpstr>
      <vt:lpstr>PowerPoint-esitys</vt:lpstr>
      <vt:lpstr>PowerPoint-esitys</vt:lpstr>
      <vt:lpstr>Lukion puolivälin kuulumiset</vt:lpstr>
      <vt:lpstr>Opintopisteiden laskeminen on aika tsekata opintojaksojen tilanne ja kurkata jo tulevia opintojaksoja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mukaan OP2 -kurssille</dc:title>
  <dc:creator>Viljakainen Hannele</dc:creator>
  <cp:lastModifiedBy>Aho Lassi</cp:lastModifiedBy>
  <cp:revision>26</cp:revision>
  <cp:lastPrinted>2022-10-03T10:12:36Z</cp:lastPrinted>
  <dcterms:created xsi:type="dcterms:W3CDTF">2019-11-26T11:38:55Z</dcterms:created>
  <dcterms:modified xsi:type="dcterms:W3CDTF">2023-10-09T08:36:24Z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0x01010059E5C0688FF7FB40B3A8D54E03AFB863</vt:lpwstr>
  </property>
</Properties>
</file>