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65" r:id="rId3"/>
    <p:sldId id="261" r:id="rId4"/>
    <p:sldId id="264" r:id="rId5"/>
    <p:sldId id="266" r:id="rId6"/>
    <p:sldId id="274" r:id="rId7"/>
    <p:sldId id="267" r:id="rId8"/>
    <p:sldId id="27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53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84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57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98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7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383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434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176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391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63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57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BF5459-2BC9-4DA0-9805-D29EF001546A}" type="datetimeFigureOut">
              <a:rPr lang="fi-FI" smtClean="0"/>
              <a:t>3.11.2022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7AF2E5-ED38-4D44-9555-C9270706BEAE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55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VHGXyKK_n-8&amp;t=4s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5593514"/>
            <a:ext cx="10113264" cy="822960"/>
          </a:xfrm>
        </p:spPr>
        <p:txBody>
          <a:bodyPr/>
          <a:lstStyle/>
          <a:p>
            <a:r>
              <a:rPr lang="fi-FI" sz="4400" dirty="0"/>
              <a:t>Kohti työelämää </a:t>
            </a:r>
            <a:br>
              <a:rPr lang="fi-FI" sz="4400" dirty="0"/>
            </a:br>
            <a:r>
              <a:rPr lang="fi-FI" sz="4400" dirty="0"/>
              <a:t>OP2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729985" y="6004994"/>
            <a:ext cx="6193074" cy="594360"/>
          </a:xfrm>
        </p:spPr>
        <p:txBody>
          <a:bodyPr>
            <a:normAutofit/>
          </a:bodyPr>
          <a:lstStyle/>
          <a:p>
            <a:r>
              <a:rPr lang="fi-FI" sz="2000" dirty="0"/>
              <a:t>https://www.youtube.com/watch?v=0I3TEBdjhwQ&amp;t=28s</a:t>
            </a:r>
          </a:p>
        </p:txBody>
      </p:sp>
      <p:pic>
        <p:nvPicPr>
          <p:cNvPr id="5" name="Kuvan paikkamerkki 4"/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6749" t="15247" r="8285" b="39589"/>
          <a:stretch/>
        </p:blipFill>
        <p:spPr bwMode="auto">
          <a:xfrm>
            <a:off x="0" y="0"/>
            <a:ext cx="12192000" cy="5065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31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Millaisia </a:t>
            </a:r>
            <a:r>
              <a:rPr lang="fi-FI" dirty="0"/>
              <a:t>taitoja tarvitaan työelämässä </a:t>
            </a:r>
            <a:r>
              <a:rPr lang="fi-FI" dirty="0" smtClean="0"/>
              <a:t>                  2030-luvulla</a:t>
            </a:r>
            <a:r>
              <a:rPr lang="fi-FI" dirty="0"/>
              <a:t>?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97280" y="2028613"/>
            <a:ext cx="10058400" cy="4197619"/>
          </a:xfrm>
        </p:spPr>
        <p:txBody>
          <a:bodyPr>
            <a:normAutofit fontScale="25000" lnSpcReduction="20000"/>
          </a:bodyPr>
          <a:lstStyle/>
          <a:p>
            <a:r>
              <a:rPr lang="fi-FI" sz="7400" dirty="0" smtClean="0"/>
              <a:t>  </a:t>
            </a:r>
            <a:r>
              <a:rPr lang="fi-FI" sz="9600" dirty="0" smtClean="0"/>
              <a:t>Itsetuntemus</a:t>
            </a:r>
            <a:endParaRPr lang="fi-FI" sz="9600" dirty="0"/>
          </a:p>
          <a:p>
            <a:pPr marL="201168" lvl="1" indent="0">
              <a:buNone/>
            </a:pPr>
            <a:r>
              <a:rPr lang="fi-FI" sz="9600" dirty="0" smtClean="0"/>
              <a:t>	* Millaisia </a:t>
            </a:r>
            <a:r>
              <a:rPr lang="fi-FI" sz="9600" dirty="0"/>
              <a:t>vahvuuksia ja kehittämisen kohteita meillä on suhteessa </a:t>
            </a:r>
            <a:endParaRPr lang="fi-FI" sz="9600" dirty="0" smtClean="0"/>
          </a:p>
          <a:p>
            <a:pPr marL="201168" lvl="1" indent="0">
              <a:buNone/>
            </a:pPr>
            <a:r>
              <a:rPr lang="fi-FI" sz="9600" dirty="0"/>
              <a:t> </a:t>
            </a:r>
            <a:r>
              <a:rPr lang="fi-FI" sz="9600" dirty="0" smtClean="0"/>
              <a:t>             tekemäämme työhön?</a:t>
            </a:r>
            <a:endParaRPr lang="fi-FI" sz="9600" dirty="0"/>
          </a:p>
          <a:p>
            <a:pPr marL="201168" lvl="1" indent="0">
              <a:buNone/>
            </a:pPr>
            <a:r>
              <a:rPr lang="fi-FI" sz="9600" dirty="0" smtClean="0"/>
              <a:t>	* Osaamme </a:t>
            </a:r>
            <a:r>
              <a:rPr lang="fi-FI" sz="9600" dirty="0"/>
              <a:t>asettaa tavoitteita työuralla </a:t>
            </a:r>
          </a:p>
          <a:p>
            <a:pPr marL="201168" lvl="1" indent="0">
              <a:buNone/>
            </a:pPr>
            <a:r>
              <a:rPr lang="fi-FI" sz="9600" dirty="0" smtClean="0"/>
              <a:t>	* Tunnistamme </a:t>
            </a:r>
            <a:r>
              <a:rPr lang="fi-FI" sz="9600" dirty="0"/>
              <a:t>omat tarpeet ja </a:t>
            </a:r>
            <a:r>
              <a:rPr lang="fi-FI" sz="9600" dirty="0" smtClean="0"/>
              <a:t>rajat</a:t>
            </a:r>
          </a:p>
          <a:p>
            <a:pPr marL="201168" lvl="1" indent="0">
              <a:buNone/>
            </a:pPr>
            <a:endParaRPr lang="fi-FI" sz="9600" dirty="0" smtClean="0"/>
          </a:p>
          <a:p>
            <a:pPr marL="201168" lvl="1" indent="0">
              <a:buNone/>
            </a:pPr>
            <a:r>
              <a:rPr lang="fi-FI" sz="9600" dirty="0" smtClean="0"/>
              <a:t>Muutosten </a:t>
            </a:r>
            <a:r>
              <a:rPr lang="fi-FI" sz="9600" dirty="0"/>
              <a:t>sietokyky, </a:t>
            </a:r>
            <a:r>
              <a:rPr lang="fi-FI" sz="9600" dirty="0" err="1"/>
              <a:t>resilienssi</a:t>
            </a:r>
            <a:r>
              <a:rPr lang="fi-FI" sz="9600" dirty="0"/>
              <a:t> – </a:t>
            </a:r>
            <a:r>
              <a:rPr lang="fi-FI" sz="9600" dirty="0" smtClean="0"/>
              <a:t>taidot</a:t>
            </a:r>
          </a:p>
          <a:p>
            <a:pPr marL="201168" lvl="1" indent="0">
              <a:buNone/>
            </a:pPr>
            <a:r>
              <a:rPr lang="fi-FI" sz="9600" dirty="0"/>
              <a:t>	</a:t>
            </a:r>
            <a:r>
              <a:rPr lang="fi-FI" sz="9600" dirty="0" smtClean="0"/>
              <a:t>* Kykyä </a:t>
            </a:r>
            <a:r>
              <a:rPr lang="fi-FI" sz="9600" dirty="0"/>
              <a:t>selviytyä muutoksissa ja </a:t>
            </a:r>
            <a:r>
              <a:rPr lang="fi-FI" sz="9600" dirty="0" smtClean="0"/>
              <a:t>epävarmuudessa</a:t>
            </a:r>
          </a:p>
          <a:p>
            <a:pPr marL="201168" lvl="1" indent="0">
              <a:buNone/>
            </a:pPr>
            <a:r>
              <a:rPr lang="fi-FI" sz="9600" dirty="0"/>
              <a:t>	</a:t>
            </a:r>
            <a:r>
              <a:rPr lang="fi-FI" sz="9600" dirty="0" smtClean="0"/>
              <a:t>* </a:t>
            </a:r>
            <a:r>
              <a:rPr lang="fi-FI" sz="9600" dirty="0"/>
              <a:t>Globaalit uhat ovat ennakoimattomia, mikä merkitsee </a:t>
            </a:r>
            <a:endParaRPr lang="fi-FI" sz="9600" dirty="0" smtClean="0"/>
          </a:p>
          <a:p>
            <a:pPr marL="201168" lvl="1" indent="0">
              <a:buNone/>
            </a:pPr>
            <a:r>
              <a:rPr lang="fi-FI" sz="9600" dirty="0"/>
              <a:t> </a:t>
            </a:r>
            <a:r>
              <a:rPr lang="fi-FI" sz="9600" dirty="0" smtClean="0"/>
              <a:t>             muutosvalmiuden </a:t>
            </a:r>
            <a:r>
              <a:rPr lang="fi-FI" sz="9600" dirty="0"/>
              <a:t>tarvetta ja psykologisen turvallisuuden </a:t>
            </a:r>
            <a:r>
              <a:rPr lang="fi-FI" sz="9600" dirty="0" smtClean="0"/>
              <a:t>korostumista</a:t>
            </a:r>
            <a:endParaRPr lang="fi-FI" sz="9600" dirty="0"/>
          </a:p>
          <a:p>
            <a:pPr lvl="1"/>
            <a:endParaRPr lang="fi-FI" sz="9600" dirty="0"/>
          </a:p>
          <a:p>
            <a:pPr marL="201168" lvl="1" indent="0">
              <a:buNone/>
            </a:pPr>
            <a:r>
              <a:rPr lang="fi-FI" sz="9600" dirty="0"/>
              <a:t>Työn </a:t>
            </a:r>
            <a:r>
              <a:rPr lang="fi-FI" sz="9600" dirty="0" smtClean="0"/>
              <a:t>merkityksellisyys, </a:t>
            </a:r>
            <a:r>
              <a:rPr lang="fi-FI" sz="9600" dirty="0"/>
              <a:t>sopivuus suhteessa omiin </a:t>
            </a:r>
            <a:r>
              <a:rPr lang="fi-FI" sz="9600" dirty="0" smtClean="0"/>
              <a:t>arvoihin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008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35" t="16127" r="11473" b="5939"/>
          <a:stretch/>
        </p:blipFill>
        <p:spPr>
          <a:xfrm>
            <a:off x="279483" y="431074"/>
            <a:ext cx="9439281" cy="5330415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9718764" y="203473"/>
            <a:ext cx="23121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Ilmarisen tutkimuksessa selvitettiin, miten suomalaiset suhtautuvat tulevaisuuden työelämään ja omaan työkykyynsä</a:t>
            </a:r>
            <a:r>
              <a:rPr lang="fi-FI" sz="1600" dirty="0" smtClean="0"/>
              <a:t>.</a:t>
            </a:r>
          </a:p>
          <a:p>
            <a:endParaRPr lang="fi-FI" sz="1600" dirty="0"/>
          </a:p>
          <a:p>
            <a:r>
              <a:rPr lang="fi-FI" sz="1600" dirty="0" smtClean="0"/>
              <a:t>•</a:t>
            </a:r>
            <a:r>
              <a:rPr lang="fi-FI" sz="1600" dirty="0"/>
              <a:t>Tutkimukseen vastasi </a:t>
            </a:r>
            <a:r>
              <a:rPr lang="fi-FI" sz="1600" dirty="0" smtClean="0"/>
              <a:t>   1 </a:t>
            </a:r>
            <a:r>
              <a:rPr lang="fi-FI" sz="1600" dirty="0"/>
              <a:t>000 iältään 18–60-vuotiasta henkilöä. Otos vastaa Suomen työikäistä väestöä suuraluetasolla iän ja sukupuolen mukaisesti. </a:t>
            </a:r>
          </a:p>
        </p:txBody>
      </p:sp>
    </p:spTree>
    <p:extLst>
      <p:ext uri="{BB962C8B-B14F-4D97-AF65-F5344CB8AC3E}">
        <p14:creationId xmlns:p14="http://schemas.microsoft.com/office/powerpoint/2010/main" val="410030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992777" y="0"/>
            <a:ext cx="97840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/>
          </a:p>
          <a:p>
            <a:pPr marL="201168" lvl="1" indent="0">
              <a:buNone/>
            </a:pPr>
            <a:r>
              <a:rPr lang="fi-FI" sz="2400" dirty="0"/>
              <a:t>  </a:t>
            </a:r>
          </a:p>
          <a:p>
            <a:pPr marL="201168" lvl="1" indent="0">
              <a:buNone/>
            </a:pPr>
            <a:r>
              <a:rPr lang="fi-FI" sz="2400" dirty="0"/>
              <a:t>Oman osaamisen jakaminen ja muiden osaamisen hyödyntäminen</a:t>
            </a:r>
          </a:p>
          <a:p>
            <a:pPr marL="201168" lvl="1" indent="0">
              <a:buNone/>
            </a:pPr>
            <a:r>
              <a:rPr lang="fi-FI" sz="2400" dirty="0"/>
              <a:t>	* Valmiudet oppia uutta, ottaa oppia toisilta ja jakaa osaamista muiden </a:t>
            </a:r>
            <a:r>
              <a:rPr lang="fi-FI" sz="2400" dirty="0" smtClean="0"/>
              <a:t>  </a:t>
            </a:r>
          </a:p>
          <a:p>
            <a:pPr marL="201168" lvl="1" indent="0">
              <a:buNone/>
            </a:pPr>
            <a:r>
              <a:rPr lang="fi-FI" sz="2400" dirty="0" smtClean="0"/>
              <a:t>       kanssa</a:t>
            </a:r>
          </a:p>
          <a:p>
            <a:pPr marL="201168" lvl="1" indent="0">
              <a:buNone/>
            </a:pPr>
            <a:endParaRPr lang="fi-FI" sz="2400" dirty="0" smtClean="0"/>
          </a:p>
          <a:p>
            <a:pPr marL="201168" lvl="1" indent="0">
              <a:buNone/>
            </a:pPr>
            <a:r>
              <a:rPr lang="fi-FI" sz="2400" dirty="0" smtClean="0"/>
              <a:t>Verkostoituminen</a:t>
            </a:r>
            <a:endParaRPr lang="fi-FI" sz="2400" dirty="0"/>
          </a:p>
          <a:p>
            <a:pPr marL="201168" lvl="1" indent="0">
              <a:buNone/>
            </a:pPr>
            <a:r>
              <a:rPr lang="fi-FI" sz="2400" dirty="0"/>
              <a:t>	* Työtehtävät edellyttävät vuorovaikutusta yrityksen sisällä, mutta myös </a:t>
            </a:r>
          </a:p>
          <a:p>
            <a:pPr marL="201168" lvl="1" indent="0">
              <a:buNone/>
            </a:pPr>
            <a:r>
              <a:rPr lang="fi-FI" sz="2400" dirty="0"/>
              <a:t>       </a:t>
            </a:r>
            <a:r>
              <a:rPr lang="fi-FI" sz="2400" dirty="0" smtClean="0"/>
              <a:t>sidosryhmien </a:t>
            </a:r>
            <a:r>
              <a:rPr lang="fi-FI" sz="2400" dirty="0"/>
              <a:t>kanssa</a:t>
            </a:r>
          </a:p>
          <a:p>
            <a:pPr marL="201168" lvl="1" indent="0">
              <a:buNone/>
            </a:pPr>
            <a:r>
              <a:rPr lang="fi-FI" sz="2400" dirty="0"/>
              <a:t>	* </a:t>
            </a:r>
            <a:r>
              <a:rPr lang="fi-FI" sz="2400" dirty="0" smtClean="0"/>
              <a:t>Verkostoituminen ja osaamisen tunnettavuus auttavat uusien   </a:t>
            </a:r>
          </a:p>
          <a:p>
            <a:pPr marL="201168" lvl="1" indent="0">
              <a:buNone/>
            </a:pPr>
            <a:r>
              <a:rPr lang="fi-FI" sz="2400" dirty="0" smtClean="0"/>
              <a:t>       työmahdollisuuksien saamisessa</a:t>
            </a:r>
          </a:p>
          <a:p>
            <a:pPr marL="201168" lvl="1" indent="0">
              <a:buNone/>
            </a:pPr>
            <a:endParaRPr lang="fi-FI" sz="2400" dirty="0"/>
          </a:p>
          <a:p>
            <a:r>
              <a:rPr lang="fi-FI" sz="2400" dirty="0"/>
              <a:t>Työpaikkojen käytänteet ja asenneilmapiiri</a:t>
            </a:r>
          </a:p>
          <a:p>
            <a:r>
              <a:rPr lang="fi-FI" sz="2400" dirty="0"/>
              <a:t>	* Ikääntyvä työväestö, kulttuurietninen </a:t>
            </a:r>
            <a:r>
              <a:rPr lang="fi-FI" sz="2400" dirty="0" smtClean="0"/>
              <a:t>monimuotoisuus</a:t>
            </a:r>
          </a:p>
          <a:p>
            <a:r>
              <a:rPr lang="fi-FI" sz="2400" dirty="0"/>
              <a:t>	</a:t>
            </a:r>
            <a:r>
              <a:rPr lang="fi-FI" sz="2400" dirty="0" smtClean="0"/>
              <a:t>* Työajan muutokset</a:t>
            </a:r>
            <a:endParaRPr lang="fi-FI" sz="2400" dirty="0"/>
          </a:p>
          <a:p>
            <a:pPr marL="201168" lvl="1" indent="0">
              <a:buNone/>
            </a:pP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85181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1058092" y="568629"/>
            <a:ext cx="988858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400" dirty="0"/>
          </a:p>
          <a:p>
            <a:r>
              <a:rPr lang="fi-FI" sz="2400" dirty="0"/>
              <a:t>Teknologian murros</a:t>
            </a:r>
          </a:p>
          <a:p>
            <a:r>
              <a:rPr lang="fi-FI" sz="2400" dirty="0"/>
              <a:t>	</a:t>
            </a:r>
            <a:r>
              <a:rPr lang="fi-FI" sz="2400" dirty="0" smtClean="0"/>
              <a:t>* </a:t>
            </a:r>
            <a:r>
              <a:rPr lang="fi-FI" sz="2400" dirty="0" err="1" smtClean="0"/>
              <a:t>Digitalisaatio</a:t>
            </a:r>
            <a:r>
              <a:rPr lang="fi-FI" sz="2400" dirty="0"/>
              <a:t> </a:t>
            </a:r>
            <a:r>
              <a:rPr lang="fi-FI" sz="2400" dirty="0" smtClean="0"/>
              <a:t>ja tekoäly täydentävät työntekijän osaamista ja helpottavat </a:t>
            </a:r>
          </a:p>
          <a:p>
            <a:r>
              <a:rPr lang="fi-FI" sz="2400" dirty="0" smtClean="0"/>
              <a:t>	    työn tekemistä</a:t>
            </a:r>
          </a:p>
          <a:p>
            <a:r>
              <a:rPr lang="fi-FI" sz="2400" dirty="0"/>
              <a:t>	</a:t>
            </a:r>
            <a:r>
              <a:rPr lang="fi-FI" sz="2400" dirty="0" smtClean="0"/>
              <a:t>* Ihmisille </a:t>
            </a:r>
            <a:r>
              <a:rPr lang="fi-FI" sz="2400" dirty="0"/>
              <a:t>jää työ, jossa tarvitaan luovuutta ja ongelmanratkaisukykyä, </a:t>
            </a:r>
            <a:r>
              <a:rPr lang="fi-FI" sz="2400" dirty="0" smtClean="0"/>
              <a:t>  </a:t>
            </a:r>
          </a:p>
          <a:p>
            <a:r>
              <a:rPr lang="fi-FI" sz="2400" dirty="0" smtClean="0"/>
              <a:t>          empatiaa </a:t>
            </a:r>
            <a:r>
              <a:rPr lang="fi-FI" sz="2400" dirty="0"/>
              <a:t>ja </a:t>
            </a:r>
            <a:r>
              <a:rPr lang="fi-FI" sz="2400" dirty="0" smtClean="0"/>
              <a:t>vuorovaikutustaitoja</a:t>
            </a:r>
            <a:endParaRPr lang="fi-FI" sz="2400" dirty="0"/>
          </a:p>
          <a:p>
            <a:endParaRPr lang="fi-FI" sz="2400" dirty="0" smtClean="0"/>
          </a:p>
          <a:p>
            <a:r>
              <a:rPr lang="fi-FI" sz="2400" dirty="0" smtClean="0"/>
              <a:t>Ilmastonmuutos </a:t>
            </a:r>
            <a:r>
              <a:rPr lang="fi-FI" sz="2400" dirty="0"/>
              <a:t>ja ekologinen jälleenrakennus</a:t>
            </a:r>
          </a:p>
          <a:p>
            <a:r>
              <a:rPr lang="fi-FI" sz="2400" dirty="0"/>
              <a:t>	</a:t>
            </a:r>
            <a:r>
              <a:rPr lang="fi-FI" sz="2400" dirty="0" smtClean="0"/>
              <a:t>* Yhteiskunnan </a:t>
            </a:r>
            <a:r>
              <a:rPr lang="fi-FI" sz="2400" dirty="0"/>
              <a:t>isot muutokset </a:t>
            </a:r>
            <a:r>
              <a:rPr lang="fi-FI" sz="2400" dirty="0" smtClean="0"/>
              <a:t>energiantuotannossa, rakentamisessa </a:t>
            </a:r>
            <a:r>
              <a:rPr lang="fi-FI" sz="2400" dirty="0"/>
              <a:t>ja </a:t>
            </a:r>
            <a:endParaRPr lang="fi-FI" sz="2400" dirty="0" smtClean="0"/>
          </a:p>
          <a:p>
            <a:r>
              <a:rPr lang="fi-FI" sz="2400" dirty="0" smtClean="0"/>
              <a:t>          liikenteen </a:t>
            </a:r>
            <a:r>
              <a:rPr lang="fi-FI" sz="2400" dirty="0"/>
              <a:t>uudistamissa </a:t>
            </a:r>
            <a:r>
              <a:rPr lang="fi-FI" sz="2400" dirty="0" smtClean="0"/>
              <a:t>vaikuttavat työntekoon merkittävästi </a:t>
            </a:r>
          </a:p>
          <a:p>
            <a:r>
              <a:rPr lang="fi-FI" sz="2400" dirty="0"/>
              <a:t>	</a:t>
            </a:r>
            <a:r>
              <a:rPr lang="fi-FI" sz="2400" dirty="0" smtClean="0"/>
              <a:t>* Työpaikan olosuhteet           </a:t>
            </a:r>
            <a:endParaRPr lang="fi-FI" sz="2400" dirty="0"/>
          </a:p>
        </p:txBody>
      </p:sp>
      <p:sp>
        <p:nvSpPr>
          <p:cNvPr id="4" name="Tekstiruutu 3"/>
          <p:cNvSpPr txBox="1"/>
          <p:nvPr/>
        </p:nvSpPr>
        <p:spPr>
          <a:xfrm>
            <a:off x="1058092" y="4873633"/>
            <a:ext cx="7432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Lähteet:</a:t>
            </a:r>
          </a:p>
          <a:p>
            <a:r>
              <a:rPr lang="fi-FI" sz="1600" dirty="0" smtClean="0"/>
              <a:t>https</a:t>
            </a:r>
            <a:r>
              <a:rPr lang="fi-FI" sz="1600" dirty="0"/>
              <a:t>://www.ttl.fi/tyopiste/milla-taidoilla-parjaa-tyoelamassa-2030-luvulla/</a:t>
            </a:r>
            <a:br>
              <a:rPr lang="fi-FI" sz="1600" dirty="0"/>
            </a:br>
            <a:r>
              <a:rPr lang="fi-FI" sz="1600" dirty="0"/>
              <a:t>https://www.sitra.fi/artikkelit/tyon-tulevaisuudet-megatrendien-valossa/</a:t>
            </a:r>
          </a:p>
        </p:txBody>
      </p:sp>
    </p:spTree>
    <p:extLst>
      <p:ext uri="{BB962C8B-B14F-4D97-AF65-F5344CB8AC3E}">
        <p14:creationId xmlns:p14="http://schemas.microsoft.com/office/powerpoint/2010/main" val="1179823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/>
          <p:nvPr/>
        </p:nvPicPr>
        <p:blipFill rotWithShape="1">
          <a:blip r:embed="rId2"/>
          <a:srcRect l="14630" t="40247" r="58913" b="10984"/>
          <a:stretch/>
        </p:blipFill>
        <p:spPr bwMode="auto">
          <a:xfrm>
            <a:off x="382383" y="357446"/>
            <a:ext cx="10523915" cy="51289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8520545" y="5378334"/>
            <a:ext cx="34497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i="1" dirty="0" smtClean="0"/>
              <a:t>Lähde: Työturvallisuuskeskuksen julkaisuja 2013</a:t>
            </a:r>
            <a:endParaRPr lang="fi-FI" sz="1500" i="1" dirty="0"/>
          </a:p>
        </p:txBody>
      </p:sp>
    </p:spTree>
    <p:extLst>
      <p:ext uri="{BB962C8B-B14F-4D97-AF65-F5344CB8AC3E}">
        <p14:creationId xmlns:p14="http://schemas.microsoft.com/office/powerpoint/2010/main" val="183092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849086" y="836023"/>
            <a:ext cx="992777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Tulevaisuuden muutokset kohtaamme kaikki yhdessä.</a:t>
            </a:r>
          </a:p>
          <a:p>
            <a:endParaRPr lang="fi-FI" sz="2800" dirty="0"/>
          </a:p>
          <a:p>
            <a:r>
              <a:rPr lang="fi-FI" sz="2800" dirty="0" smtClean="0"/>
              <a:t>Nyt on sinun vuorosi? </a:t>
            </a:r>
          </a:p>
          <a:p>
            <a:endParaRPr lang="fi-FI" sz="2800" dirty="0"/>
          </a:p>
          <a:p>
            <a:endParaRPr lang="fi-FI" sz="2800" dirty="0" smtClean="0"/>
          </a:p>
          <a:p>
            <a:r>
              <a:rPr lang="fi-FI" sz="3600" b="1" dirty="0" smtClean="0">
                <a:solidFill>
                  <a:srgbClr val="FF0066"/>
                </a:solidFill>
              </a:rPr>
              <a:t>MIKÄ ON SINUN UNELMASI?</a:t>
            </a:r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sz="2000" dirty="0"/>
          </a:p>
          <a:p>
            <a:endParaRPr lang="fi-FI" sz="2000" dirty="0" smtClean="0"/>
          </a:p>
          <a:p>
            <a:endParaRPr lang="fi-FI" sz="2000" dirty="0"/>
          </a:p>
          <a:p>
            <a:r>
              <a:rPr lang="fi-FI" sz="2000" dirty="0">
                <a:hlinkClick r:id="rId2"/>
              </a:rPr>
              <a:t>https://www.youtube.com/watch?v=VHGXyKK_n-8&amp;t=4s</a:t>
            </a:r>
            <a:endParaRPr lang="fi-FI" sz="2000" dirty="0"/>
          </a:p>
          <a:p>
            <a:endParaRPr lang="fi-FI" sz="2800" dirty="0" smtClean="0"/>
          </a:p>
          <a:p>
            <a:endParaRPr lang="fi-FI" sz="28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16" y="1609420"/>
            <a:ext cx="4720045" cy="354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379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39375" y="5904412"/>
            <a:ext cx="10113264" cy="822960"/>
          </a:xfrm>
        </p:spPr>
        <p:txBody>
          <a:bodyPr/>
          <a:lstStyle/>
          <a:p>
            <a:pPr algn="ctr"/>
            <a:r>
              <a:rPr lang="fi-FI" sz="2800" dirty="0"/>
              <a:t>Kohti työelämää -tehtävät </a:t>
            </a:r>
            <a:r>
              <a:rPr lang="fi-FI" sz="2800" dirty="0" err="1"/>
              <a:t>Pedanetissa</a:t>
            </a:r>
            <a:r>
              <a:rPr lang="fi-FI" sz="2800"/>
              <a:t>, </a:t>
            </a:r>
            <a:r>
              <a:rPr lang="fi-FI" sz="2800" smtClean="0"/>
              <a:t/>
            </a:r>
            <a:br>
              <a:rPr lang="fi-FI" sz="2800" smtClean="0"/>
            </a:br>
            <a:r>
              <a:rPr lang="fi-FI" sz="2800" smtClean="0"/>
              <a:t>tehtävien palautus oman </a:t>
            </a:r>
            <a:r>
              <a:rPr lang="fi-FI" sz="2800" dirty="0"/>
              <a:t>ryhmän </a:t>
            </a:r>
            <a:r>
              <a:rPr lang="fi-FI" sz="2800" dirty="0" smtClean="0"/>
              <a:t>palautuskansioon.</a:t>
            </a:r>
            <a:r>
              <a:rPr lang="fi-FI" sz="2800" dirty="0" smtClean="0"/>
              <a:t/>
            </a:r>
            <a:br>
              <a:rPr lang="fi-FI" sz="2800" dirty="0" smtClean="0"/>
            </a:br>
            <a:endParaRPr lang="fi-FI" sz="2800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7" b="14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84191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Violetti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218</TotalTime>
  <Words>278</Words>
  <Application>Microsoft Office PowerPoint</Application>
  <PresentationFormat>Laajakuva</PresentationFormat>
  <Paragraphs>62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</vt:lpstr>
      <vt:lpstr>Kohti työelämää  OP2</vt:lpstr>
      <vt:lpstr>Millaisia taitoja tarvitaan työelämässä                   2030-luvulla? </vt:lpstr>
      <vt:lpstr>PowerPoint-esitys</vt:lpstr>
      <vt:lpstr>PowerPoint-esitys</vt:lpstr>
      <vt:lpstr>PowerPoint-esitys</vt:lpstr>
      <vt:lpstr>PowerPoint-esitys</vt:lpstr>
      <vt:lpstr>PowerPoint-esitys</vt:lpstr>
      <vt:lpstr>Kohti työelämää -tehtävät Pedanetissa,  tehtävien palautus oman ryhmän palautuskansioon. 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Kohti työelämää  OP2</dc:title>
  <dc:creator>Viljakainen Hannele</dc:creator>
  <cp:lastModifiedBy>Viljakainen Hannele</cp:lastModifiedBy>
  <cp:revision>19</cp:revision>
  <dcterms:created xsi:type="dcterms:W3CDTF">2021-10-15T08:19:53Z</dcterms:created>
  <dcterms:modified xsi:type="dcterms:W3CDTF">2022-11-03T09:44:44Z</dcterms:modified>
</cp:coreProperties>
</file>