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63" r:id="rId7"/>
    <p:sldId id="262" r:id="rId8"/>
    <p:sldId id="264" r:id="rId9"/>
    <p:sldId id="267" r:id="rId10"/>
    <p:sldId id="268" r:id="rId11"/>
    <p:sldId id="272" r:id="rId12"/>
    <p:sldId id="260" r:id="rId13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413"/>
    <a:srgbClr val="180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2C07E-48A4-4028-B4D1-4F3B752CA55D}" v="9" dt="2023-10-11T06:03:02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A79434-BD0B-4810-8C8C-AFDD4E8F8621}" type="datetime1">
              <a:rPr lang="fi-FI" smtClean="0"/>
              <a:t>11.10.2023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75DC4F1-CC00-4E21-8F9B-51DE3107E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173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49B476-E1E9-4622-B2EC-E48917CBF9B2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D563E5-3F3B-4F78-9C71-DC260886980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D563E5-3F3B-4F78-9C71-DC26088698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839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Puolivapaa piirto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Puolivapaa piirto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Puolivapaa piirto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 rtlCol="0"/>
          <a:lstStyle/>
          <a:p>
            <a:pPr rtl="0"/>
            <a:fld id="{7B8CA087-82AD-4A3D-A80F-E5878A21C1C5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rtlCol="0" anchor="ctr"/>
          <a:lstStyle>
            <a:lvl1pPr algn="l">
              <a:defRPr sz="1200"/>
            </a:lvl1pPr>
          </a:lstStyle>
          <a:p>
            <a:pPr rtl="0"/>
            <a:fld id="{FAEF9944-A4F6-4C59-AEBD-678D6480B8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68" name="Puolivapaa piirto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Ryhmä 8" title="Tekstisäilön muoto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Puolivapaa piirto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Puolivapaa piirto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uora yhdysviiva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920752" y="1023867"/>
            <a:ext cx="3793678" cy="3349641"/>
          </a:xfrm>
        </p:spPr>
        <p:txBody>
          <a:bodyPr rtlCol="0"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CFAD-4ECD-429C-905C-10EEAB8EEDB2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 title="Sulka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Puolivapaa piirto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Puolivapaa piirto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9277965" y="507037"/>
            <a:ext cx="1571626" cy="5339932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 rtlCol="0"/>
          <a:lstStyle/>
          <a:p>
            <a:pPr rtl="0"/>
            <a:fld id="{575E79E3-E6C6-4DC3-9E0B-40641FCE156F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AEF9944-A4F6-4C59-AEBD-678D6480B8EA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7" name="Suora yhdysviiva 6" title="Apuviiva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92848-564F-4000-AD00-13DDA1B64E30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uolivapaa piirto 5" title="Höyhentausta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Ryhmä 8" title="Tekstisäilön muoto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Puolivapaa piirto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Puolivapaa piirto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uora yhdysviiva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7C82DEF-B681-46EB-8EDC-1B1397FB71D7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 rtlCol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FAEF9944-A4F6-4C59-AEBD-678D6480B8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162301" y="1830579"/>
            <a:ext cx="5859724" cy="1841715"/>
          </a:xfrm>
        </p:spPr>
        <p:txBody>
          <a:bodyPr rtlCol="0"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 rtlCol="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D48CB0-550B-4FFA-9E30-25F3593C3156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933698" y="566928"/>
            <a:ext cx="8770573" cy="1563624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2E45D-9A29-43C2-A58E-B25F87C7EE9A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AB2100-9A47-417F-9D18-F46DFF9B39BB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 title="Höyhenet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Puolivapaa piirto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Puolivapaa piirto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E165FD-98BF-432E-AD89-0BE7F15438E6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uolivapaa piirto 15" title="Höyhen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476488" y="1503907"/>
            <a:ext cx="3227715" cy="1687924"/>
          </a:xfrm>
        </p:spPr>
        <p:txBody>
          <a:bodyPr rtlCol="0"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886FE40-F8AE-4366-AE0A-1B9ED0CE86B2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uolivapaa piirto 15" title="Höyhen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476488" y="1503910"/>
            <a:ext cx="3230625" cy="1687924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88AB304-2658-4B21-AB93-D7F046256B23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 title="Höyhenet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Puolivapaa piirto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Puolivapaa piirto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943140C7-96DF-4A44-A297-DED155108ABF}" type="datetime1">
              <a:rPr lang="fi-FI" noProof="0" smtClean="0"/>
              <a:t>11.10.2023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9" name="Suora yhdysviiva 8" title="Apuviiva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ntopolku.f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mmattikorkeakouluun.fi" TargetMode="External"/><Relationship Id="rId2" Type="http://schemas.openxmlformats.org/officeDocument/2006/relationships/hyperlink" Target="Yliopistovalinnat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Todistusvalinta.fi" TargetMode="External"/><Relationship Id="rId4" Type="http://schemas.openxmlformats.org/officeDocument/2006/relationships/hyperlink" Target="https://peda.net/kouvola/kl/ky/opinto-ohjaus/mita-lukion-jalkee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uorakulmio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/>
          </a:p>
        </p:txBody>
      </p: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Puolivapaa piirto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Puolivapaa piirto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Puolivapaa piirto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Puolivapaa piirto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Puolivapaa piirto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Suora yhdysviiva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1" y="1830579"/>
            <a:ext cx="5860821" cy="1829015"/>
          </a:xfrm>
        </p:spPr>
        <p:txBody>
          <a:bodyPr rtlCol="0" anchor="ctr">
            <a:normAutofit/>
          </a:bodyPr>
          <a:lstStyle/>
          <a:p>
            <a:pPr algn="ctr"/>
            <a:r>
              <a:rPr lang="fi-FI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ABIEN </a:t>
            </a:r>
            <a:br>
              <a:rPr lang="fi-FI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fi-FI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OP2 STARTTI-INFO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 rtlCol="0">
            <a:normAutofit/>
          </a:bodyPr>
          <a:lstStyle/>
          <a:p>
            <a:pPr algn="ctr" rtl="0"/>
            <a:r>
              <a:rPr lang="fi-FI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MUKAVA NÄHDÄ SINUA!</a:t>
            </a:r>
          </a:p>
        </p:txBody>
      </p:sp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20638" y="777351"/>
            <a:ext cx="8770571" cy="1560716"/>
          </a:xfrm>
        </p:spPr>
        <p:txBody>
          <a:bodyPr/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Syksyn YO-kirjoitukset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5" y="2563403"/>
            <a:ext cx="4361792" cy="3400137"/>
          </a:xfrm>
        </p:spPr>
      </p:pic>
      <p:sp>
        <p:nvSpPr>
          <p:cNvPr id="6" name="Tekstiruutu 5"/>
          <p:cNvSpPr txBox="1"/>
          <p:nvPr/>
        </p:nvSpPr>
        <p:spPr>
          <a:xfrm>
            <a:off x="8699863" y="2847703"/>
            <a:ext cx="2991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</a:rPr>
              <a:t>Millaiset fiilikset jäi?</a:t>
            </a:r>
          </a:p>
          <a:p>
            <a:endParaRPr lang="fi-FI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</a:rPr>
              <a:t>Tästä mennään eteenpäin – loppusuora häämöttää!</a:t>
            </a:r>
          </a:p>
        </p:txBody>
      </p:sp>
    </p:spTree>
    <p:extLst>
      <p:ext uri="{BB962C8B-B14F-4D97-AF65-F5344CB8AC3E}">
        <p14:creationId xmlns:p14="http://schemas.microsoft.com/office/powerpoint/2010/main" val="145948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33700" y="877684"/>
            <a:ext cx="8770571" cy="1560716"/>
          </a:xfrm>
        </p:spPr>
        <p:txBody>
          <a:bodyPr/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MUISTETTAVAA ABIVUONNA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29643" y="2438400"/>
            <a:ext cx="8901248" cy="3651504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Laske opintopisteesi ja valintasi tälle vuodelle </a:t>
            </a: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150op. kurssia, joista </a:t>
            </a:r>
            <a:r>
              <a:rPr lang="fi-FI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väh</a:t>
            </a: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 20op. valtakunnallisia valinnaisia…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Älä jätä opintojaksoja roikkumaan! Hoida rästitehtävät ajoissa!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Huomio mahdollisten hylättyjen opintojaksojen sallittu määrä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 -merkinnät kevätpuolella, ilmoitus kansliaan. Lisätietoa tulee Wilmaan.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Perusteet korkeakouluihin ja yliopistoihin 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2"/>
              </a:rPr>
              <a:t>www.opintopolku.fi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* Valintakoevalinta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* YO-todistusvalinta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* Muut reitit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875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33699" y="877684"/>
            <a:ext cx="8770571" cy="1560716"/>
          </a:xfrm>
        </p:spPr>
        <p:txBody>
          <a:bodyPr/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MUISTETTAVAA ABIVUONNA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77392" y="2438400"/>
            <a:ext cx="8770571" cy="3651504"/>
          </a:xfrm>
        </p:spPr>
        <p:txBody>
          <a:bodyPr/>
          <a:lstStyle/>
          <a:p>
            <a:pPr>
              <a:buFontTx/>
              <a:buChar char="-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Koulun omat valmennusopintojaksot, tietoa niistä vuodenvaihteen jälkeen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Resurssiopettajia on käytössä eri aineissa (ÄI, EN, RU, MAA/MAB, KE, FY)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 Hyödynnä, apua on saatavilla. Myös tukiopetusta!</a:t>
            </a:r>
            <a:endParaRPr lang="fi-FI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Saatavana myös koulukuraattorin, -psykologin, erityisopettajan, hyvinvointi-tutorin ja terveydenhoitajan palvelut </a:t>
            </a: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6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72443" y="581408"/>
            <a:ext cx="8770571" cy="1560716"/>
          </a:xfrm>
        </p:spPr>
        <p:txBody>
          <a:bodyPr/>
          <a:lstStyle/>
          <a:p>
            <a:pPr algn="ctr"/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ABIVUOSI OPINTO-OHJAUKSESSA </a:t>
            </a:r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OP2 –opintojakso: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25833" y="2529840"/>
            <a:ext cx="9260378" cy="3651504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Ammattien päivään 15.12.2023 klo 9-11 osallistuminen</a:t>
            </a:r>
          </a:p>
          <a:p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Abien yhteishakuinfo </a:t>
            </a:r>
          </a:p>
          <a:p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Abitehtävien palautus (</a:t>
            </a:r>
            <a:r>
              <a:rPr lang="fi-FI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Peda.netissä</a:t>
            </a: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Abikeskustelu oman opon kanssa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 </a:t>
            </a: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ajanvaraus </a:t>
            </a:r>
            <a:r>
              <a:rPr lang="fi-FI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Vellossa</a:t>
            </a: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(huom. abikysely tehty ennen keskustelua) </a:t>
            </a:r>
          </a:p>
          <a:p>
            <a:pPr marL="320040" lvl="1" indent="0">
              <a:buNone/>
            </a:pPr>
            <a:r>
              <a:rPr lang="fi-FI" sz="2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www.vello.fi/opo........... </a:t>
            </a:r>
          </a:p>
        </p:txBody>
      </p:sp>
    </p:spTree>
    <p:extLst>
      <p:ext uri="{BB962C8B-B14F-4D97-AF65-F5344CB8AC3E}">
        <p14:creationId xmlns:p14="http://schemas.microsoft.com/office/powerpoint/2010/main" val="280439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Abitehtävät ja tehtävien palautus     OP2- kansiossa </a:t>
            </a:r>
            <a:r>
              <a:rPr lang="fi-FI" dirty="0" err="1">
                <a:latin typeface="Cambria" panose="02040503050406030204" pitchFamily="18" charset="0"/>
                <a:ea typeface="Cambria" panose="02040503050406030204" pitchFamily="18" charset="0"/>
              </a:rPr>
              <a:t>Peda.netissä</a:t>
            </a:r>
            <a:b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17366" y="2638151"/>
            <a:ext cx="9086906" cy="3651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fi-FI" b="1" u="sng" dirty="0">
                <a:latin typeface="Cambria" panose="02040503050406030204" pitchFamily="18" charset="0"/>
                <a:ea typeface="Cambria" panose="02040503050406030204" pitchFamily="18" charset="0"/>
              </a:rPr>
              <a:t>PALAUTA NÄMÄ VIIMEISTÄÄN 31.1.MENNESSÄ: </a:t>
            </a:r>
          </a:p>
          <a:p>
            <a:pPr marL="0" indent="0" fontAlgn="base">
              <a:buNone/>
            </a:pPr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1. ABIKYSELY 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 (Täytä ja palauta </a:t>
            </a:r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abikysely</a:t>
            </a: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 ennen opoaikaa)</a:t>
            </a:r>
          </a:p>
          <a:p>
            <a:pPr marL="0" indent="0" fontAlgn="base">
              <a:buNone/>
            </a:pPr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2. AMMATTIEN PÄIVÄN RAPORTTI</a:t>
            </a:r>
          </a:p>
          <a:p>
            <a:pPr marL="0" indent="0" fontAlgn="base">
              <a:buNone/>
            </a:pPr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3. VAIHTOEHTOINEN TEHTÄVÄ (valitse yksi):</a:t>
            </a:r>
          </a:p>
          <a:p>
            <a:pPr marL="0" indent="0" fontAlgn="base">
              <a:buNone/>
            </a:pP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a) Tutustumisraportti </a:t>
            </a:r>
          </a:p>
          <a:p>
            <a:pPr marL="0" indent="0" fontAlgn="base">
              <a:buNone/>
            </a:pP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b) Opiskelijahaastattelu</a:t>
            </a:r>
          </a:p>
          <a:p>
            <a:pPr marL="0" indent="0" fontAlgn="base">
              <a:buNone/>
            </a:pPr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c) Urahaastattelu </a:t>
            </a:r>
          </a:p>
          <a:p>
            <a:pPr marL="0" indent="0">
              <a:buNone/>
            </a:pPr>
            <a:r>
              <a:rPr lang="fi-FI">
                <a:solidFill>
                  <a:srgbClr val="474B57"/>
                </a:solidFill>
                <a:latin typeface="Cambria"/>
                <a:ea typeface="Cambria"/>
              </a:rPr>
              <a:t>d) uravarjostus</a:t>
            </a:r>
            <a:endParaRPr lang="fi-FI" dirty="0">
              <a:solidFill>
                <a:srgbClr val="474B57"/>
              </a:solidFill>
              <a:latin typeface="Cambria"/>
              <a:ea typeface="Cambria"/>
            </a:endParaRPr>
          </a:p>
          <a:p>
            <a:pPr>
              <a:buNone/>
            </a:pPr>
            <a:endParaRPr lang="fi-FI" sz="1100" b="1" dirty="0">
              <a:solidFill>
                <a:srgbClr val="CC3399"/>
              </a:solidFill>
              <a:latin typeface="Cambria"/>
              <a:ea typeface="Cambria"/>
            </a:endParaRPr>
          </a:p>
          <a:p>
            <a:pPr marL="0" indent="0">
              <a:buNone/>
            </a:pPr>
            <a:endParaRPr lang="fi-FI" dirty="0">
              <a:latin typeface="Cambria"/>
              <a:ea typeface="Cambria"/>
            </a:endParaRPr>
          </a:p>
          <a:p>
            <a:endParaRPr lang="fi-FI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012390" y="6089904"/>
            <a:ext cx="584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OP2-suoritus laitetaan kaikille abeille yhtä aikaa. </a:t>
            </a:r>
          </a:p>
        </p:txBody>
      </p:sp>
    </p:spTree>
    <p:extLst>
      <p:ext uri="{BB962C8B-B14F-4D97-AF65-F5344CB8AC3E}">
        <p14:creationId xmlns:p14="http://schemas.microsoft.com/office/powerpoint/2010/main" val="241234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1099B5-9451-1BDE-1C90-AA3AC15C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Yhteishakuun liittyvää:</a:t>
            </a:r>
            <a:br>
              <a:rPr lang="fi-FI" dirty="0"/>
            </a:br>
            <a:r>
              <a:rPr lang="fi-FI" sz="3200" dirty="0"/>
              <a:t>Oman opon pakollinen yhteishakuinfo: </a:t>
            </a:r>
            <a:r>
              <a:rPr lang="fi-FI" sz="3200" dirty="0" err="1"/>
              <a:t>xx.xx.xx</a:t>
            </a:r>
            <a:r>
              <a:rPr lang="fi-FI" sz="3200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BE72A3-A316-D82C-AB40-AB1DE6BE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2" y="2330824"/>
            <a:ext cx="8880390" cy="37590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Korkeakoulujen kevään 2024 ensimmäinen yhteishaku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Kevään ensimmäisessä yhteishaussa haetaan korkeakoulujen syksyllä 2023 alkaviin vieraskielisiin koulutuksiin, Taideyliopiston ja Tampereen yliopiston näyttelijätyön koulutuksiin. 1-6 hakukohdetta, ei prioriteettijärjestystä, voit tulla valituksi kuuteen hakukohteeseen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Hakuaika: 3.1.2024 klo 8.00 – 17.1.2024 klo 15.00.</a:t>
            </a:r>
          </a:p>
          <a:p>
            <a:r>
              <a:rPr lang="fi-FI" b="1" dirty="0">
                <a:latin typeface="Cambria" panose="02040503050406030204" pitchFamily="18" charset="0"/>
                <a:ea typeface="Cambria" panose="02040503050406030204" pitchFamily="18" charset="0"/>
              </a:rPr>
              <a:t>Korkeakoulujen kevään 2024 toinen yhteishaku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Kevään toisessa yhteishaussa haetaan korkeakoulujen syksyllä 2023 alkaviin suomen- ja ruotsinkielisiin koulutuksiin. 1-6 hakukohdetta, prioriteettijärjestys! Voit tulla valituksi yhteen hakukohteeseen</a:t>
            </a:r>
          </a:p>
          <a:p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Hakuaika:13.3.2024 klo 8.00 – 27.3.2024 klo 15.00.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324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3EF8C5-C87C-7228-A2D4-E4F877E5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Opotiimin linkit ja vinkit: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6ADCC5-4186-6A56-95C8-D4DE7FEF7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  <a:hlinkClick r:id="rId2" action="ppaction://hlinkfile"/>
              </a:rPr>
              <a:t>Yliopistovalinnat.fi </a:t>
            </a:r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</a:rPr>
              <a:t>(Huom. 2026 uusi pisteytys)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  <a:hlinkClick r:id="rId3" action="ppaction://hlinkfile"/>
              </a:rPr>
              <a:t>Ammattikorkeakouluun.fi</a:t>
            </a:r>
            <a:endParaRPr lang="fi-FI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</a:rPr>
              <a:t> Yhteislyseon </a:t>
            </a:r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Mitä lukion jälkeen</a:t>
            </a:r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</a:rPr>
              <a:t> -sivu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  <a:hlinkClick r:id="rId5" action="ppaction://hlinkfile"/>
              </a:rPr>
              <a:t>Todistusvalinta.fi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91642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7471929" y="654331"/>
            <a:ext cx="3957996" cy="150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Cambria" panose="02040503050406030204" pitchFamily="18" charset="0"/>
                <a:ea typeface="Cambria" panose="02040503050406030204" pitchFamily="18" charset="0"/>
              </a:rPr>
              <a:t>Lopuksi…</a:t>
            </a:r>
          </a:p>
          <a:p>
            <a:pPr marL="0" indent="0">
              <a:buNone/>
            </a:pPr>
            <a:r>
              <a:rPr lang="fi-FI" sz="3600" dirty="0">
                <a:latin typeface="Cambria" panose="02040503050406030204" pitchFamily="18" charset="0"/>
                <a:ea typeface="Cambria" panose="02040503050406030204" pitchFamily="18" charset="0"/>
              </a:rPr>
              <a:t>Kysyttävää?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50" y="561703"/>
            <a:ext cx="6055402" cy="5812970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7471929" y="2868024"/>
            <a:ext cx="312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Tapaamisiin!</a:t>
            </a:r>
            <a:br>
              <a:rPr lang="fi-FI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3600" dirty="0">
                <a:solidFill>
                  <a:srgbClr val="1802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 tsemppiä!</a:t>
            </a:r>
          </a:p>
        </p:txBody>
      </p:sp>
    </p:spTree>
    <p:extLst>
      <p:ext uri="{BB962C8B-B14F-4D97-AF65-F5344CB8AC3E}">
        <p14:creationId xmlns:p14="http://schemas.microsoft.com/office/powerpoint/2010/main" val="2723487709"/>
      </p:ext>
    </p:extLst>
  </p:cSld>
  <p:clrMapOvr>
    <a:masterClrMapping/>
  </p:clrMapOvr>
</p:sld>
</file>

<file path=ppt/theme/theme1.xml><?xml version="1.0" encoding="utf-8"?>
<a:theme xmlns:a="http://schemas.openxmlformats.org/drawingml/2006/main" name="Höyhenkoristeltu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826_TF11309028.potx" id="{2F5D6BA5-3757-49F8-A642-03CF6F4E427B}" vid="{407F96DC-8152-4876-B9D9-CB8AD121BA7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5C0688FF7FB40B3A8D54E03AFB863" ma:contentTypeVersion="5" ma:contentTypeDescription="Create a new document." ma:contentTypeScope="" ma:versionID="639435693e1163e6f5f6eae3c93ed6c3">
  <xsd:schema xmlns:xsd="http://www.w3.org/2001/XMLSchema" xmlns:xs="http://www.w3.org/2001/XMLSchema" xmlns:p="http://schemas.microsoft.com/office/2006/metadata/properties" xmlns:ns2="338e1d0f-5a93-4f25-8cb2-62709933e4b8" xmlns:ns3="2d7b1a92-98c3-479c-bab4-9ec985d63660" targetNamespace="http://schemas.microsoft.com/office/2006/metadata/properties" ma:root="true" ma:fieldsID="11e22cb8489d58f5b701e32363b65942" ns2:_="" ns3:_="">
    <xsd:import namespace="338e1d0f-5a93-4f25-8cb2-62709933e4b8"/>
    <xsd:import namespace="2d7b1a92-98c3-479c-bab4-9ec985d63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e1d0f-5a93-4f25-8cb2-62709933e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b1a92-98c3-479c-bab4-9ec985d63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0EDDB6-3732-4A04-B2ED-417D7B5B5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8e1d0f-5a93-4f25-8cb2-62709933e4b8"/>
    <ds:schemaRef ds:uri="2d7b1a92-98c3-479c-bab4-9ec985d636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290C9-6505-4B77-B628-A44276CB9D85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2d7b1a92-98c3-479c-bab4-9ec985d63660"/>
    <ds:schemaRef ds:uri="338e1d0f-5a93-4f25-8cb2-62709933e4b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Höyhenet-malli</Template>
  <TotalTime>0</TotalTime>
  <Words>383</Words>
  <Application>Microsoft Office PowerPoint</Application>
  <PresentationFormat>Laajakuva</PresentationFormat>
  <Paragraphs>54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Calibri</vt:lpstr>
      <vt:lpstr>Cambria</vt:lpstr>
      <vt:lpstr>Century Schoolbook</vt:lpstr>
      <vt:lpstr>Corbel</vt:lpstr>
      <vt:lpstr>Wingdings</vt:lpstr>
      <vt:lpstr>Höyhenkoristeltu</vt:lpstr>
      <vt:lpstr>ABIEN  OP2 STARTTI-INFO</vt:lpstr>
      <vt:lpstr>Syksyn YO-kirjoitukset</vt:lpstr>
      <vt:lpstr>MUISTETTAVAA ABIVUONNA</vt:lpstr>
      <vt:lpstr>MUISTETTAVAA ABIVUONNA</vt:lpstr>
      <vt:lpstr>ABIVUOSI OPINTO-OHJAUKSESSA OP2 –opintojakso:</vt:lpstr>
      <vt:lpstr>Abitehtävät ja tehtävien palautus     OP2- kansiossa Peda.netissä </vt:lpstr>
      <vt:lpstr>Yhteishakuun liittyvää: Oman opon pakollinen yhteishakuinfo: xx.xx.xx </vt:lpstr>
      <vt:lpstr>Opotiimin linkit ja vinkit: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ABIEN  OP2 STARTTI-INFO</dc:title>
  <dc:creator/>
  <cp:lastModifiedBy/>
  <cp:revision>4</cp:revision>
  <dcterms:created xsi:type="dcterms:W3CDTF">2021-09-21T12:48:52Z</dcterms:created>
  <dcterms:modified xsi:type="dcterms:W3CDTF">2023-10-11T06:42:01Z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0x01010059E5C0688FF7FB40B3A8D54E03AFB863</vt:lpwstr>
  </property>
</Properties>
</file>