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28"/>
  </p:notesMasterIdLst>
  <p:sldIdLst>
    <p:sldId id="259" r:id="rId6"/>
    <p:sldId id="277" r:id="rId7"/>
    <p:sldId id="28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92" r:id="rId17"/>
    <p:sldId id="270" r:id="rId18"/>
    <p:sldId id="271" r:id="rId19"/>
    <p:sldId id="272" r:id="rId20"/>
    <p:sldId id="293" r:id="rId21"/>
    <p:sldId id="273" r:id="rId22"/>
    <p:sldId id="275" r:id="rId23"/>
    <p:sldId id="276" r:id="rId24"/>
    <p:sldId id="261" r:id="rId25"/>
    <p:sldId id="257" r:id="rId26"/>
    <p:sldId id="294" r:id="rId27"/>
  </p:sldIdLst>
  <p:sldSz cx="12192000" cy="6858000"/>
  <p:notesSz cx="6858000" cy="9144000"/>
  <p:embeddedFontLs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Open Sans SemiBold" panose="020B07060308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hYf03SH1HWShiayYC3bCpMyu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fi-FI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755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d0c55948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d0c5594864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d0c559486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cf35d6e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d0cf35d6e5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d0cf35d6e5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0c5594864_0_2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d0c5594864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ystysuora otsikko ja teksti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2">
  <p:cSld name="Title &amp; Photo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0c5594864_0_23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87" name="Google Shape;87;gd0c5594864_0_23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d0c5594864_0_230"/>
          <p:cNvSpPr txBox="1">
            <a:spLocks noGrp="1"/>
          </p:cNvSpPr>
          <p:nvPr>
            <p:ph type="body" idx="1"/>
          </p:nvPr>
        </p:nvSpPr>
        <p:spPr>
          <a:xfrm>
            <a:off x="830263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gd0c5594864_0_230"/>
          <p:cNvSpPr txBox="1">
            <a:spLocks noGrp="1"/>
          </p:cNvSpPr>
          <p:nvPr>
            <p:ph type="body" idx="3"/>
          </p:nvPr>
        </p:nvSpPr>
        <p:spPr>
          <a:xfrm>
            <a:off x="830263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90" name="Google Shape;90;gd0c5594864_0_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d0c5594864_0_280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ksi sisältökohdetta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5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5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0c5594864_0_215"/>
          <p:cNvSpPr txBox="1">
            <a:spLocks noGrp="1"/>
          </p:cNvSpPr>
          <p:nvPr>
            <p:ph type="title"/>
          </p:nvPr>
        </p:nvSpPr>
        <p:spPr>
          <a:xfrm>
            <a:off x="9398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d0c5594864_0_215"/>
          <p:cNvSpPr txBox="1">
            <a:spLocks noGrp="1"/>
          </p:cNvSpPr>
          <p:nvPr>
            <p:ph type="body" idx="1"/>
          </p:nvPr>
        </p:nvSpPr>
        <p:spPr>
          <a:xfrm>
            <a:off x="939800" y="3746773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">
  <p:cSld name="Title &amp; Photo">
    <p:bg>
      <p:bgPr>
        <a:solidFill>
          <a:srgbClr val="F0EBE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d0c5594864_0_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d0c5594864_0_21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1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8" name="Google Shape;118;gd0c5594864_0_218"/>
          <p:cNvSpPr txBox="1">
            <a:spLocks noGrp="1"/>
          </p:cNvSpPr>
          <p:nvPr>
            <p:ph type="title"/>
          </p:nvPr>
        </p:nvSpPr>
        <p:spPr>
          <a:xfrm>
            <a:off x="863600" y="3019623"/>
            <a:ext cx="10464900" cy="14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Open Sans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gd0c5594864_0_218" descr="Studeo_Logo_Must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d0c5594864_0_218"/>
          <p:cNvSpPr txBox="1">
            <a:spLocks noGrp="1"/>
          </p:cNvSpPr>
          <p:nvPr>
            <p:ph type="body" idx="1"/>
          </p:nvPr>
        </p:nvSpPr>
        <p:spPr>
          <a:xfrm>
            <a:off x="863600" y="4552157"/>
            <a:ext cx="104649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Photo 1">
  <p:cSld name="Title &amp; Photo 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d0c5594864_0_224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d0c5594864_0_224"/>
          <p:cNvSpPr txBox="1">
            <a:spLocks noGrp="1"/>
          </p:cNvSpPr>
          <p:nvPr>
            <p:ph type="body" idx="1"/>
          </p:nvPr>
        </p:nvSpPr>
        <p:spPr>
          <a:xfrm>
            <a:off x="6832600" y="1419428"/>
            <a:ext cx="46182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gd0c5594864_0_224"/>
          <p:cNvSpPr txBox="1">
            <a:spLocks noGrp="1"/>
          </p:cNvSpPr>
          <p:nvPr>
            <p:ph type="body" idx="2"/>
          </p:nvPr>
        </p:nvSpPr>
        <p:spPr>
          <a:xfrm>
            <a:off x="6832600" y="2528887"/>
            <a:ext cx="46182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5" name="Google Shape;125;gd0c5594864_0_224"/>
          <p:cNvSpPr>
            <a:spLocks noGrp="1"/>
          </p:cNvSpPr>
          <p:nvPr>
            <p:ph type="pic" idx="3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6" name="Google Shape;126;gd0c5594864_0_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1">
  <p:cSld name="Title, Bullets &amp; Photo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0c5594864_0_236"/>
          <p:cNvSpPr txBox="1">
            <a:spLocks noGrp="1"/>
          </p:cNvSpPr>
          <p:nvPr>
            <p:ph type="body" idx="1"/>
          </p:nvPr>
        </p:nvSpPr>
        <p:spPr>
          <a:xfrm>
            <a:off x="6832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gd0c5594864_0_236"/>
          <p:cNvSpPr txBox="1">
            <a:spLocks noGrp="1"/>
          </p:cNvSpPr>
          <p:nvPr>
            <p:ph type="title"/>
          </p:nvPr>
        </p:nvSpPr>
        <p:spPr>
          <a:xfrm>
            <a:off x="6832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gd0c5594864_0_23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gd0c5594864_0_236"/>
          <p:cNvSpPr>
            <a:spLocks noGrp="1"/>
          </p:cNvSpPr>
          <p:nvPr>
            <p:ph type="pic" idx="2"/>
          </p:nvPr>
        </p:nvSpPr>
        <p:spPr>
          <a:xfrm>
            <a:off x="127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2" name="Google Shape;132;gd0c5594864_0_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gd0c5594864_0_107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Bullets &amp; Photo 2">
  <p:cSld name="Title, Bullets &amp; Photo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0c5594864_0_242"/>
          <p:cNvSpPr txBox="1">
            <a:spLocks noGrp="1"/>
          </p:cNvSpPr>
          <p:nvPr>
            <p:ph type="body" idx="1"/>
          </p:nvPr>
        </p:nvSpPr>
        <p:spPr>
          <a:xfrm>
            <a:off x="736600" y="2459038"/>
            <a:ext cx="46356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Char char="•"/>
              <a:defRPr sz="2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5" name="Google Shape;135;gd0c5594864_0_242"/>
          <p:cNvSpPr txBox="1">
            <a:spLocks noGrp="1"/>
          </p:cNvSpPr>
          <p:nvPr>
            <p:ph type="title"/>
          </p:nvPr>
        </p:nvSpPr>
        <p:spPr>
          <a:xfrm>
            <a:off x="736600" y="1409700"/>
            <a:ext cx="46356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Open Sans"/>
              <a:buNone/>
              <a:defRPr sz="4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gd0c5594864_0_24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822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0c5594864_0_24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38" name="Google Shape;138;gd0c5594864_0_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3300" y="0"/>
            <a:ext cx="610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0c5594864_0_248"/>
          <p:cNvSpPr txBox="1">
            <a:spLocks noGrp="1"/>
          </p:cNvSpPr>
          <p:nvPr>
            <p:ph type="title"/>
          </p:nvPr>
        </p:nvSpPr>
        <p:spPr>
          <a:xfrm>
            <a:off x="863600" y="742951"/>
            <a:ext cx="104649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d0c5594864_0_248"/>
          <p:cNvSpPr txBox="1">
            <a:spLocks noGrp="1"/>
          </p:cNvSpPr>
          <p:nvPr>
            <p:ph type="body" idx="1"/>
          </p:nvPr>
        </p:nvSpPr>
        <p:spPr>
          <a:xfrm>
            <a:off x="863600" y="2140629"/>
            <a:ext cx="10464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2" name="Google Shape;142;gd0c5594864_0_248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0c5594864_0_252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45" name="Google Shape;145;gd0c5594864_0_252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d0c5594864_0_252"/>
          <p:cNvSpPr txBox="1">
            <a:spLocks noGrp="1"/>
          </p:cNvSpPr>
          <p:nvPr>
            <p:ph type="body" idx="1"/>
          </p:nvPr>
        </p:nvSpPr>
        <p:spPr>
          <a:xfrm>
            <a:off x="863600" y="20383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">
  <p:cSld name="Bullet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0c5594864_0_256"/>
          <p:cNvSpPr txBox="1">
            <a:spLocks noGrp="1"/>
          </p:cNvSpPr>
          <p:nvPr>
            <p:ph type="body" idx="1"/>
          </p:nvPr>
        </p:nvSpPr>
        <p:spPr>
          <a:xfrm>
            <a:off x="863600" y="1098550"/>
            <a:ext cx="10464900" cy="30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Char char="•"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49" name="Google Shape;149;gd0c5594864_0_256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0c5594864_0_259"/>
          <p:cNvSpPr txBox="1">
            <a:spLocks noGrp="1"/>
          </p:cNvSpPr>
          <p:nvPr>
            <p:ph type="title"/>
          </p:nvPr>
        </p:nvSpPr>
        <p:spPr>
          <a:xfrm>
            <a:off x="863600" y="869950"/>
            <a:ext cx="104649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>
            <a:endParaRPr/>
          </a:p>
        </p:txBody>
      </p:sp>
      <p:pic>
        <p:nvPicPr>
          <p:cNvPr id="152" name="Google Shape;152;gd0c5594864_0_259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screen image">
  <p:cSld name="Full screen image">
    <p:bg>
      <p:bgPr>
        <a:solidFill>
          <a:srgbClr val="F0EBE0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d0c5594864_0_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d0c5594864_0_2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56" name="Google Shape;156;gd0c5594864_0_262"/>
          <p:cNvCxnSpPr/>
          <p:nvPr/>
        </p:nvCxnSpPr>
        <p:spPr>
          <a:xfrm>
            <a:off x="431800" y="444500"/>
            <a:ext cx="11328600" cy="0"/>
          </a:xfrm>
          <a:prstGeom prst="straightConnector1">
            <a:avLst/>
          </a:prstGeom>
          <a:noFill/>
          <a:ln w="508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57" name="Google Shape;157;gd0c5594864_0_262"/>
          <p:cNvCxnSpPr/>
          <p:nvPr/>
        </p:nvCxnSpPr>
        <p:spPr>
          <a:xfrm>
            <a:off x="431800" y="6426200"/>
            <a:ext cx="11328600" cy="0"/>
          </a:xfrm>
          <a:prstGeom prst="straightConnector1">
            <a:avLst/>
          </a:prstGeom>
          <a:noFill/>
          <a:ln w="12700" cap="flat" cmpd="sng">
            <a:solidFill>
              <a:srgbClr val="227AAF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3 Up">
  <p:cSld name="Photo - 3 Up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0c5594864_0_267"/>
          <p:cNvSpPr>
            <a:spLocks noGrp="1"/>
          </p:cNvSpPr>
          <p:nvPr>
            <p:ph type="pic" idx="2"/>
          </p:nvPr>
        </p:nvSpPr>
        <p:spPr>
          <a:xfrm>
            <a:off x="866654" y="730250"/>
            <a:ext cx="6445800" cy="5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gd0c5594864_0_267"/>
          <p:cNvSpPr>
            <a:spLocks noGrp="1"/>
          </p:cNvSpPr>
          <p:nvPr>
            <p:ph type="pic" idx="3"/>
          </p:nvPr>
        </p:nvSpPr>
        <p:spPr>
          <a:xfrm>
            <a:off x="7365534" y="730250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gd0c5594864_0_267"/>
          <p:cNvSpPr>
            <a:spLocks noGrp="1"/>
          </p:cNvSpPr>
          <p:nvPr>
            <p:ph type="pic" idx="4"/>
          </p:nvPr>
        </p:nvSpPr>
        <p:spPr>
          <a:xfrm>
            <a:off x="7365534" y="3435454"/>
            <a:ext cx="3954600" cy="26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62" name="Google Shape;162;gd0c5594864_0_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482" y="730249"/>
            <a:ext cx="6450288" cy="536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d0c5594864_0_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8363" y="3435454"/>
            <a:ext cx="3966712" cy="266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d0c5594864_0_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362" y="730250"/>
            <a:ext cx="3966712" cy="266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d0c5594864_0_267" descr="Studeo_Logo_Mus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0c5594864_0_275"/>
          <p:cNvSpPr>
            <a:spLocks noGrp="1"/>
          </p:cNvSpPr>
          <p:nvPr>
            <p:ph type="pic" idx="2"/>
          </p:nvPr>
        </p:nvSpPr>
        <p:spPr>
          <a:xfrm>
            <a:off x="870744" y="755650"/>
            <a:ext cx="10432200" cy="5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  <a:defRPr sz="2800" b="1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gd0c5594864_0_275"/>
          <p:cNvSpPr txBox="1"/>
          <p:nvPr/>
        </p:nvSpPr>
        <p:spPr>
          <a:xfrm>
            <a:off x="5940983" y="3317143"/>
            <a:ext cx="3102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endParaRPr sz="10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9" name="Google Shape;169;gd0c5594864_0_275" descr="Studeo_Logo_Musta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d0c5594864_0_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59" y="751060"/>
            <a:ext cx="10431884" cy="53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san ylätunniste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ailu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in otsikk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sisältö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tekstillinen kuva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pystysuora teksti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d0c5594864_0_212" descr="Studeo_Logo_Musta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861273" y="6249038"/>
            <a:ext cx="1178328" cy="51294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d0c5594864_0_212"/>
          <p:cNvSpPr txBox="1">
            <a:spLocks noGrp="1"/>
          </p:cNvSpPr>
          <p:nvPr>
            <p:ph type="title"/>
          </p:nvPr>
        </p:nvSpPr>
        <p:spPr>
          <a:xfrm>
            <a:off x="863600" y="2214240"/>
            <a:ext cx="10464900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Open Sans"/>
              <a:buNone/>
              <a:defRPr sz="43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lioppilastutkinto.fi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lioppilastutkinto.fi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5" descr="Kuva, joka sisältää kohteen kakku, sisä, kasvi, koristeltu&#10;&#10;Kuvaus luotu automaattisest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sz="6000" b="1">
                <a:solidFill>
                  <a:srgbClr val="FFFFFF"/>
                </a:solidFill>
              </a:rPr>
              <a:t>Ylioppilastutkinto</a:t>
            </a:r>
            <a:endParaRPr sz="60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358922" y="212399"/>
            <a:ext cx="11548872" cy="184126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0"/>
          <p:cNvSpPr txBox="1">
            <a:spLocks noGrp="1"/>
          </p:cNvSpPr>
          <p:nvPr>
            <p:ph type="title"/>
          </p:nvPr>
        </p:nvSpPr>
        <p:spPr>
          <a:xfrm>
            <a:off x="553589" y="535590"/>
            <a:ext cx="9946383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fi-FI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arvosanat </a:t>
            </a:r>
            <a:endParaRPr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58922" y="2141581"/>
            <a:ext cx="6926298" cy="4351338"/>
          </a:xfrm>
        </p:spPr>
        <p:txBody>
          <a:bodyPr/>
          <a:lstStyle/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L laudatur = kiitetään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eximia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erinomaisin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M magna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suurin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laude approbatur = kiitoksin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fi-FI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lubenter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 approbatur = mielihyvin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A approbatur = hyväksytään</a:t>
            </a:r>
          </a:p>
          <a:p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I improbatur = hylätään</a:t>
            </a:r>
          </a:p>
          <a:p>
            <a:endParaRPr lang="fi-FI" dirty="0">
              <a:latin typeface="Cambria" panose="02040503050406030204" pitchFamily="18" charset="0"/>
            </a:endParaRP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3" t="-795" r="15613" b="11774"/>
          <a:stretch/>
        </p:blipFill>
        <p:spPr>
          <a:xfrm>
            <a:off x="7215873" y="1133033"/>
            <a:ext cx="4691921" cy="5036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3689DD-4964-92EF-8883-5D3FCEAA6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i-FI" b="0" dirty="0"/>
            </a:br>
            <a:r>
              <a:rPr lang="fi-FI" b="0" dirty="0">
                <a:latin typeface="Calibri" panose="020F0502020204030204" pitchFamily="34" charset="0"/>
                <a:cs typeface="Calibri" panose="020F0502020204030204" pitchFamily="34" charset="0"/>
              </a:rPr>
              <a:t>Ylioppilaskokeiden arvosanat ja niistä saatavat kompensaatiopisteet</a:t>
            </a:r>
            <a:endParaRPr lang="fi-FI" b="0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65741F-683B-B5F2-BD65-0D8F3A0CB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40528"/>
            <a:ext cx="10515600" cy="4836435"/>
          </a:xfrm>
        </p:spPr>
        <p:txBody>
          <a:bodyPr>
            <a:normAutofit/>
          </a:bodyPr>
          <a:lstStyle/>
          <a:p>
            <a:endParaRPr lang="fi-FI" dirty="0"/>
          </a:p>
          <a:p>
            <a:r>
              <a:rPr lang="fi-FI" dirty="0"/>
              <a:t>Jos kokelas on suorittanut tutkintoon vaadittavista viidestä kokeesta yhden kokeen  hylätyllä arvosanalla ja neljä hyväksytyllä arvosanalla, hän saa näistä neljästä kokeesta kompensaatiopisteitä arvosanojen perusteella seuraavasti: 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pPr marL="114300" indent="0">
              <a:buNone/>
            </a:pPr>
            <a:endParaRPr lang="fi-FI" dirty="0"/>
          </a:p>
          <a:p>
            <a:r>
              <a:rPr lang="fi-FI" dirty="0"/>
              <a:t>Kokelaan saamat kompensaatiopisteet lasketaan yhteen ja 10 kompensaatiopistettä kompensoi hylätyn arvosanan.</a:t>
            </a:r>
          </a:p>
          <a:p>
            <a:r>
              <a:rPr lang="fi-FI" dirty="0"/>
              <a:t>Jos kokelas on suorittanut enemmän kuin viisi koetta, hänelle </a:t>
            </a:r>
            <a:r>
              <a:rPr lang="fi-FI" u="sng" dirty="0"/>
              <a:t>otetaan kompensaatiopisteiden laskemisessa huomioon </a:t>
            </a:r>
            <a:r>
              <a:rPr lang="fi-FI" dirty="0"/>
              <a:t>tutkintoon vaadittavista kokeista ne </a:t>
            </a:r>
            <a:r>
              <a:rPr lang="fi-FI" u="sng" dirty="0"/>
              <a:t>neljä koetta, jotka tuottavat korkeimman kompensaatiopistesumman</a:t>
            </a:r>
            <a:r>
              <a:rPr lang="fi-FI" dirty="0"/>
              <a:t>.</a:t>
            </a:r>
          </a:p>
          <a:p>
            <a:r>
              <a:rPr lang="fi-FI" dirty="0"/>
              <a:t>Ylimääräisistä kokeista ei anneta kompensaatiopisteitä.</a:t>
            </a:r>
          </a:p>
          <a:p>
            <a:endParaRPr lang="fi-FI" dirty="0"/>
          </a:p>
        </p:txBody>
      </p:sp>
      <p:pic>
        <p:nvPicPr>
          <p:cNvPr id="4" name="Google Shape;282;p20">
            <a:extLst>
              <a:ext uri="{FF2B5EF4-FFF2-40B4-BE49-F238E27FC236}">
                <a16:creationId xmlns:a16="http://schemas.microsoft.com/office/drawing/2014/main" id="{F15CA062-DE1F-3214-4F4A-7489A9CB2396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372985" y="2353214"/>
            <a:ext cx="9759614" cy="17571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66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C4EE5D-6849-4B79-A0F3-630E4B9F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3195"/>
            <a:ext cx="10515600" cy="1325563"/>
          </a:xfrm>
        </p:spPr>
        <p:txBody>
          <a:bodyPr>
            <a:normAutofit/>
          </a:bodyPr>
          <a:lstStyle/>
          <a:p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Esimerkkejä kompensaatiosta (K2022 -&gt;)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0CC700-8D53-4EFE-BA6F-88BF7A3FE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Esimerkkejä kompensaatiosta tutkinnoissa, jotka on aloitettu keväällä 2022 tai sen jälkeen.</a:t>
            </a:r>
          </a:p>
          <a:p>
            <a:r>
              <a:rPr lang="fi-FI" dirty="0"/>
              <a:t>Arvosana I </a:t>
            </a:r>
          </a:p>
          <a:p>
            <a:r>
              <a:rPr lang="fi-FI" dirty="0"/>
              <a:t>Tarvittavat kompensaatiopisteet 10</a:t>
            </a:r>
          </a:p>
          <a:p>
            <a:r>
              <a:rPr lang="fi-FI" dirty="0"/>
              <a:t>Suorittanut neljä muuta tutkintoon vaadittavaa koetta esim.</a:t>
            </a:r>
          </a:p>
          <a:p>
            <a:r>
              <a:rPr lang="fi-FI" dirty="0"/>
              <a:t>i ja AABB</a:t>
            </a:r>
          </a:p>
          <a:p>
            <a:r>
              <a:rPr lang="fi-FI" dirty="0"/>
              <a:t>i ja AAAC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4599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 dirty="0">
                <a:latin typeface="Calibri"/>
                <a:ea typeface="Calibri"/>
                <a:cs typeface="Calibri"/>
                <a:sym typeface="Calibri"/>
              </a:rPr>
              <a:t>Kokeen uusiminen</a:t>
            </a:r>
            <a:endParaRPr b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Hylätyn kokeen uusiminen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kesken: saa uusia kolme kertaa</a:t>
            </a:r>
            <a:endParaRPr dirty="0"/>
          </a:p>
          <a:p>
            <a:pPr marL="685800" lvl="1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 valmis: saa uusia rajoituksetta</a:t>
            </a:r>
            <a:endParaRPr dirty="0"/>
          </a:p>
          <a:p>
            <a:pPr marL="685800" lvl="1" indent="-66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Hyväksytyn kokeen uusiminen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Saa uusia rajoituksetta</a:t>
            </a:r>
            <a:endParaRPr dirty="0"/>
          </a:p>
          <a:p>
            <a:pPr marL="464819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Tutkinnon täydentäminen valmistumisen jälkeen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400" dirty="0">
                <a:latin typeface="Calibri"/>
                <a:ea typeface="Calibri"/>
                <a:cs typeface="Calibri"/>
                <a:sym typeface="Calibri"/>
              </a:rPr>
              <a:t>Tutkintoa voi täydentää joko kokonaan uusilla kokeilla tai eri tasoisilla kokeilla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</p:txBody>
      </p:sp>
      <p:pic>
        <p:nvPicPr>
          <p:cNvPr id="289" name="Google Shape;289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t="730" b="730"/>
          <a:stretch/>
        </p:blipFill>
        <p:spPr>
          <a:xfrm>
            <a:off x="0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Ainekohtaiset määräykset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190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Ainekohtaisiin määräyksiin kannattaa tutustua huolella.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Äidinkieli ja suomi toisena kielenä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Äidinkielen koe sisältää kaksi koetta: kirjoitustaidon kokeen ja lukutaidon kokeen.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Suomi toisena kielenä on vaihtoehto niille kokelaille, joiden äidinkieli ei ole suomi tai ruotsi.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Toinen kotimainen kieli ja vieraat kielet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Toisessa kotimaisessa kielessä järjestetään pitkän ja keskipitkän oppimäärän kokeet.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Vieraissa kielissä järjestetään pitkän ja lyhyen oppimäärän kokeet.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190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2200" dirty="0">
                <a:latin typeface="Calibri"/>
                <a:ea typeface="Calibri"/>
                <a:cs typeface="Calibri"/>
                <a:sym typeface="Calibri"/>
              </a:rPr>
              <a:t>Matematiikka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101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 sz="1700" dirty="0">
                <a:latin typeface="Calibri"/>
                <a:ea typeface="Calibri"/>
                <a:cs typeface="Calibri"/>
                <a:sym typeface="Calibri"/>
              </a:rPr>
              <a:t>Matematiikassa järjestetään lyhyen ja pitkän oppimäärän kokeet.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  <a:p>
            <a:pPr marL="685800" lvl="1" indent="-127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600" dirty="0"/>
          </a:p>
        </p:txBody>
      </p:sp>
      <p:pic>
        <p:nvPicPr>
          <p:cNvPr id="304" name="Google Shape;304;p2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4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390947-1CBA-0B82-9932-345B6409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tehtävä yo-aikataulusta/syksy 2024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01BD1F0-8588-D4CC-7844-B820BACD9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12906"/>
            <a:ext cx="803059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fi-FI" altLang="fi-FI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Selvitä yksin tai kaverin kanssa: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fi-FI" altLang="fi-F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fi-FI" altLang="fi-F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Syksyn </a:t>
            </a:r>
            <a:r>
              <a:rPr lang="fi-FI" altLang="fi-FI" sz="1800" dirty="0">
                <a:solidFill>
                  <a:schemeClr val="tx1"/>
                </a:solidFill>
                <a:latin typeface="Arial" panose="020B0604020202020204" pitchFamily="34" charset="0"/>
              </a:rPr>
              <a:t>2024 koepäivät: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fi-FI" altLang="fi-FI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fi-FI" altLang="fi-FI" sz="1800" dirty="0">
                <a:solidFill>
                  <a:schemeClr val="tx1"/>
                </a:solidFill>
                <a:latin typeface="Arial" panose="020B0604020202020204" pitchFamily="34" charset="0"/>
                <a:hlinkClick r:id="rId3"/>
              </a:rPr>
              <a:t>www.ylioppilastutkinto.fi</a:t>
            </a:r>
            <a:endParaRPr lang="fi-FI" altLang="fi-FI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fi-FI" altLang="fi-FI" sz="1800" dirty="0">
                <a:solidFill>
                  <a:schemeClr val="tx1"/>
                </a:solidFill>
                <a:latin typeface="Arial" panose="020B0604020202020204" pitchFamily="34" charset="0"/>
              </a:rPr>
              <a:t>Tutkinnon suorittaminen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fi-FI" altLang="fi-FI" sz="1800" dirty="0">
                <a:solidFill>
                  <a:schemeClr val="tx1"/>
                </a:solidFill>
                <a:latin typeface="Arial" panose="020B0604020202020204" pitchFamily="34" charset="0"/>
              </a:rPr>
              <a:t>Koepäivät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i-FI" altLang="fi-FI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i-FI" altLang="fi-FI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Milloin on lyhyen vieraan kielen koepäivä?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i-FI" altLang="fi-FI" sz="1800" b="1" dirty="0">
                <a:solidFill>
                  <a:schemeClr val="tx1"/>
                </a:solidFill>
                <a:latin typeface="Arial" panose="020B0604020202020204" pitchFamily="34" charset="0"/>
              </a:rPr>
              <a:t>Milloin on reaaliaineiden koepäivä? </a:t>
            </a:r>
            <a:endParaRPr kumimoji="0" lang="fi-FI" altLang="fi-FI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fi-FI" altLang="fi-FI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fi-FI" altLang="fi-F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fi-FI" altLang="fi-FI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Kuva 5" descr="Kuva, joka sisältää kohteen vaate, jalkineet, nainen, henkilö&#10;&#10;Kuvaus luotu automaattisesti">
            <a:extLst>
              <a:ext uri="{FF2B5EF4-FFF2-40B4-BE49-F238E27FC236}">
                <a16:creationId xmlns:a16="http://schemas.microsoft.com/office/drawing/2014/main" id="{6F95F143-8490-72BF-C73B-9EAC811C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218" y="2068680"/>
            <a:ext cx="5659874" cy="38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2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d0c5594864_0_1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16201" r="16201"/>
          <a:stretch/>
        </p:blipFill>
        <p:spPr>
          <a:xfrm>
            <a:off x="20" y="10"/>
            <a:ext cx="463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d0c5594864_0_116"/>
          <p:cNvSpPr/>
          <p:nvPr/>
        </p:nvSpPr>
        <p:spPr>
          <a:xfrm>
            <a:off x="12749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d0c5594864_0_116"/>
          <p:cNvSpPr txBox="1"/>
          <p:nvPr/>
        </p:nvSpPr>
        <p:spPr>
          <a:xfrm>
            <a:off x="584875" y="2680850"/>
            <a:ext cx="34659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Yhdellä tutkintokerralla voi suorittaa korkeintaan kaksi reaaliaineen koetta.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fi-FI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Muista huomioida kokeiden jaottelu, kun suunnittelet tutkintoasi!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d0c5594864_0_116"/>
          <p:cNvSpPr txBox="1"/>
          <p:nvPr/>
        </p:nvSpPr>
        <p:spPr>
          <a:xfrm>
            <a:off x="651300" y="1745675"/>
            <a:ext cx="33771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Reaaliaineen kokeet</a:t>
            </a: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fi-FI"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gd0c5594864_0_1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5605" y="997677"/>
            <a:ext cx="6323688" cy="5187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51"/>
          <p:cNvPicPr preferRelativeResize="0"/>
          <p:nvPr/>
        </p:nvPicPr>
        <p:blipFill rotWithShape="1">
          <a:blip r:embed="rId3">
            <a:alphaModFix amt="50000"/>
          </a:blip>
          <a:srcRect t="6281" b="91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1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fi-FI" sz="4400" b="1">
                <a:solidFill>
                  <a:srgbClr val="FFFFFF"/>
                </a:solidFill>
              </a:rPr>
              <a:t>Erityisjärjestelyt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0cf35d6e5_0_24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 SemiBold"/>
              <a:buNone/>
            </a:pPr>
            <a:endParaRPr sz="2800" b="1" i="0" u="none" strike="noStrike" cap="non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8" name="Google Shape;338;gd0cf35d6e5_0_24"/>
          <p:cNvSpPr txBox="1">
            <a:spLocks noGrp="1"/>
          </p:cNvSpPr>
          <p:nvPr>
            <p:ph type="body" idx="1"/>
          </p:nvPr>
        </p:nvSpPr>
        <p:spPr>
          <a:xfrm>
            <a:off x="830275" y="1309250"/>
            <a:ext cx="39081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fi-FI" sz="40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Erityisjärjestelyt ylioppilaskokeissa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d0cf35d6e5_0_24"/>
          <p:cNvSpPr txBox="1">
            <a:spLocks noGrp="1"/>
          </p:cNvSpPr>
          <p:nvPr>
            <p:ph type="body" idx="3"/>
          </p:nvPr>
        </p:nvSpPr>
        <p:spPr>
          <a:xfrm>
            <a:off x="830275" y="2528875"/>
            <a:ext cx="3908100" cy="3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Erityisjärjestelyinä voidaan myöntää mm. lisäaika, erillinen koetila tai oikeus suurempaan näyttöön.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Syitä erityisjärjestelyihin ovat esim. lukemisen ja kirjoittamisen erityisvaikeus, vieraskielisyys tai sairaus.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fi-FI" sz="2000">
                <a:latin typeface="Calibri"/>
                <a:ea typeface="Calibri"/>
                <a:cs typeface="Calibri"/>
                <a:sym typeface="Calibri"/>
              </a:rPr>
              <a:t>Erityisjärjestelyjä anotaan ilmoittautumisen yhteydessä.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40" name="Google Shape;340;gd0cf35d6e5_0_24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0545" r="20550"/>
          <a:stretch/>
        </p:blipFill>
        <p:spPr>
          <a:xfrm>
            <a:off x="5010386" y="10"/>
            <a:ext cx="7181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d0cf35d6e5_0_24"/>
          <p:cNvPicPr preferRelativeResize="0"/>
          <p:nvPr/>
        </p:nvPicPr>
        <p:blipFill rotWithShape="1">
          <a:blip r:embed="rId4">
            <a:alphaModFix/>
          </a:blip>
          <a:srcRect t="14249" b="14249"/>
          <a:stretch/>
        </p:blipFill>
        <p:spPr>
          <a:xfrm>
            <a:off x="5009995" y="10"/>
            <a:ext cx="718170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681692"/>
            <a:ext cx="10515600" cy="1325563"/>
          </a:xfrm>
        </p:spPr>
        <p:txBody>
          <a:bodyPr>
            <a:normAutofit/>
          </a:bodyPr>
          <a:lstStyle/>
          <a:p>
            <a:r>
              <a:rPr lang="fi-FI" sz="2000" b="1" dirty="0">
                <a:latin typeface="+mn-lt"/>
              </a:rPr>
              <a:t>Hei vaan 24C!</a:t>
            </a:r>
            <a:br>
              <a:rPr lang="fi-FI" sz="2000" b="1" dirty="0">
                <a:latin typeface="+mn-lt"/>
              </a:rPr>
            </a:br>
            <a:endParaRPr lang="fi-FI" sz="2000" b="1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481558"/>
            <a:ext cx="10058400" cy="40507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Tutustutaan kokeisiin ja YO-tutkinnon rakenteeseen</a:t>
            </a:r>
          </a:p>
          <a:p>
            <a:pPr marL="0" indent="0">
              <a:buNone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Huom. Sinä selviät niistä kun kokeiden aika koittaa…</a:t>
            </a:r>
          </a:p>
          <a:p>
            <a:pPr marL="0" indent="0">
              <a:buNone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	 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Kaikki käymäsi opintojaksot valmistavat sinua kokeeseen</a:t>
            </a:r>
          </a:p>
          <a:p>
            <a:pPr marL="0" indent="0">
              <a:buNone/>
            </a:pP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Lisätietoa </a:t>
            </a:r>
            <a:r>
              <a:rPr lang="fi-FI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2"/>
              </a:rPr>
              <a:t>www.ylioppilastutkinto.fi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/>
            <a:r>
              <a:rPr lang="fi-FI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YO-tehtävät yksin tai kaverin kanssa. </a:t>
            </a:r>
          </a:p>
          <a:p>
            <a:pPr marL="0" indent="0">
              <a:buNone/>
            </a:pPr>
            <a:endParaRPr lang="fi-FI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Kuva 4" descr="Kuva, joka sisältää kohteen koira, ruoho, puu, ulko&#10;&#10;Kuvaus luotu automaattisesti">
            <a:extLst>
              <a:ext uri="{FF2B5EF4-FFF2-40B4-BE49-F238E27FC236}">
                <a16:creationId xmlns:a16="http://schemas.microsoft.com/office/drawing/2014/main" id="{938A346D-CD2E-6051-D5C4-5E83CE25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22431" y="3051622"/>
            <a:ext cx="3992193" cy="2994145"/>
          </a:xfrm>
          <a:prstGeom prst="rect">
            <a:avLst/>
          </a:prstGeom>
        </p:spPr>
      </p:pic>
      <p:sp>
        <p:nvSpPr>
          <p:cNvPr id="4" name="Puhekupla: Soikea 3">
            <a:extLst>
              <a:ext uri="{FF2B5EF4-FFF2-40B4-BE49-F238E27FC236}">
                <a16:creationId xmlns:a16="http://schemas.microsoft.com/office/drawing/2014/main" id="{54996678-3A2D-CBB7-29B6-A04C6C231B08}"/>
              </a:ext>
            </a:extLst>
          </p:cNvPr>
          <p:cNvSpPr/>
          <p:nvPr/>
        </p:nvSpPr>
        <p:spPr>
          <a:xfrm>
            <a:off x="6726315" y="313209"/>
            <a:ext cx="5080988" cy="2573425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i-FI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Muista: Todistus on vain yksi väylä;</a:t>
            </a:r>
          </a:p>
          <a:p>
            <a:pPr marL="0" indent="0" algn="ctr">
              <a:buNone/>
            </a:pPr>
            <a:r>
              <a:rPr lang="fi-FI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Valinta</a:t>
            </a:r>
            <a:r>
              <a:rPr lang="fi-FI" sz="1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kokeen kautta voit päästä sisälle jatko-opintoihin.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fi-FI" sz="1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Käytössä on myös sekä avoimen </a:t>
            </a:r>
          </a:p>
          <a:p>
            <a:pPr marL="0" indent="0" algn="ctr">
              <a:buNone/>
            </a:pPr>
            <a:r>
              <a:rPr lang="fi-FI" sz="1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yliopiston, että avoimen AMK:n väylät</a:t>
            </a:r>
          </a:p>
        </p:txBody>
      </p:sp>
    </p:spTree>
    <p:extLst>
      <p:ext uri="{BB962C8B-B14F-4D97-AF65-F5344CB8AC3E}">
        <p14:creationId xmlns:p14="http://schemas.microsoft.com/office/powerpoint/2010/main" val="13187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60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92379" y="677008"/>
            <a:ext cx="9701468" cy="533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81235" y="1190749"/>
            <a:ext cx="9420659" cy="629173"/>
          </a:xfrm>
        </p:spPr>
        <p:txBody>
          <a:bodyPr>
            <a:normAutofit fontScale="90000"/>
          </a:bodyPr>
          <a:lstStyle/>
          <a:p>
            <a:r>
              <a:rPr lang="fi-FI" dirty="0"/>
              <a:t>Muista pitää huolta itsestä &lt;3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58" y="2194560"/>
            <a:ext cx="10859672" cy="3374967"/>
          </a:xfrm>
        </p:spPr>
      </p:pic>
    </p:spTree>
    <p:extLst>
      <p:ext uri="{BB962C8B-B14F-4D97-AF65-F5344CB8AC3E}">
        <p14:creationId xmlns:p14="http://schemas.microsoft.com/office/powerpoint/2010/main" val="2177486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B32DD4-1F56-F6B8-1620-BFA83233F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OP1 Ylioppilastutkinto -tehtävät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055501-86A3-D493-602F-1CFCB7A36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fi-FI" dirty="0"/>
              <a:t>Tee ylioppilastutkinto –tehtävät yksin tai kaverin kanssa ja palauta vastaukset </a:t>
            </a:r>
            <a:r>
              <a:rPr lang="fi-FI" dirty="0" err="1"/>
              <a:t>Peda.nettiin</a:t>
            </a:r>
            <a:r>
              <a:rPr lang="fi-FI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Tiedostonimeksi </a:t>
            </a:r>
            <a:r>
              <a:rPr lang="fi-FI" dirty="0" err="1"/>
              <a:t>etunimi.sukunimi.yo</a:t>
            </a:r>
            <a:endParaRPr lang="fi-FI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Jos teet kaverin kanssa, mainitse kaverin nimi tehtävän lopussa ja tiedoston nimessä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b="1" dirty="0"/>
              <a:t>LIKKIVINKIT: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b="1" dirty="0"/>
              <a:t>yliopistovalinnat.fi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b="1" dirty="0"/>
              <a:t>ammattikorkeakouluun.fi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dirty="0"/>
          </a:p>
          <a:p>
            <a:pPr>
              <a:buFont typeface="Wingdings" panose="05000000000000000000" pitchFamily="2" charset="2"/>
              <a:buChar char="Ø"/>
            </a:pPr>
            <a:endParaRPr lang="fi-FI" dirty="0"/>
          </a:p>
          <a:p>
            <a:pPr marL="114300" indent="0">
              <a:buNone/>
            </a:pPr>
            <a:endParaRPr lang="fi-FI" dirty="0"/>
          </a:p>
          <a:p>
            <a:pPr marL="11430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048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/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ekstiruutu 2"/>
          <p:cNvSpPr txBox="1"/>
          <p:nvPr/>
        </p:nvSpPr>
        <p:spPr>
          <a:xfrm>
            <a:off x="1753848" y="1728534"/>
            <a:ext cx="8304551" cy="39549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Tutustutaan ylioppilaskokeisiin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Valitse oppiaine ja yo-koe: </a:t>
            </a:r>
            <a:r>
              <a:rPr kumimoji="0" lang="fi-FI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yle.fi/abitreenit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&gt;oppiaineet&gt; valitse oppiaine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&gt; YO-kokeet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Tutustu valitsemaasi yo-kokeeseen huolella ja esittele yksi koetehtävä vierustoverille. Miltä yo-kokeet vaikuttavat?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Valitse toinen oppiaine ja toinen yo-koe. Mieti, näyttääkö joku aihe tutulta? Osaisitko ehkä vastata johonkin kysymykseen?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Jos jää aikaa, valitse </a:t>
            </a:r>
            <a:r>
              <a:rPr lang="fi-FI" sz="1800" dirty="0">
                <a:latin typeface="Calibri" panose="020F0502020204030204" pitchFamily="34" charset="0"/>
                <a:cs typeface="Calibri" panose="020F0502020204030204" pitchFamily="34" charset="0"/>
              </a:rPr>
              <a:t>kolmas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oppiaine </a:t>
            </a:r>
            <a:r>
              <a:rPr kumimoji="0" lang="fi-FI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 </a:t>
            </a:r>
            <a:endParaRPr kumimoji="0" lang="fi-FI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4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 amt="50000"/>
          </a:blip>
          <a:srcRect t="5661" b="100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0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10515600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</a:rPr>
              <a:t>Tutkinnon rakenne ja määräykset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0c5594864_0_206"/>
          <p:cNvSpPr txBox="1">
            <a:spLocks noGrp="1"/>
          </p:cNvSpPr>
          <p:nvPr>
            <p:ph type="body" idx="3"/>
          </p:nvPr>
        </p:nvSpPr>
        <p:spPr>
          <a:xfrm>
            <a:off x="830275" y="2337950"/>
            <a:ext cx="4618200" cy="28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koostuu vähintään viidestä kokeesta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pakollisia ja ylimääräisiä kokeita ei määritellä erikseen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>
                <a:latin typeface="Calibri"/>
                <a:ea typeface="Calibri"/>
                <a:cs typeface="Calibri"/>
                <a:sym typeface="Calibri"/>
              </a:rPr>
              <a:t>käytössä kolme peräkkäistä kirjoituskertaa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</a:pPr>
            <a:endParaRPr/>
          </a:p>
        </p:txBody>
      </p:sp>
      <p:pic>
        <p:nvPicPr>
          <p:cNvPr id="241" name="Google Shape;241;gd0c5594864_0_206" descr="Kuva, joka sisältää kohteen sisä, lattia, sotkuinen&#10;&#10;Kuvaus luotu automaattisesti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t="17267" b="11139"/>
          <a:stretch/>
        </p:blipFill>
        <p:spPr>
          <a:xfrm>
            <a:off x="5797543" y="10"/>
            <a:ext cx="6394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d0c5594864_0_206"/>
          <p:cNvPicPr preferRelativeResize="0"/>
          <p:nvPr/>
        </p:nvPicPr>
        <p:blipFill rotWithShape="1">
          <a:blip r:embed="rId4">
            <a:alphaModFix/>
          </a:blip>
          <a:srcRect l="861" r="8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d0c5594864_0_206"/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fi-FI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Tutkinnon rakenne</a:t>
            </a: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 idx="4294967295"/>
          </p:nvPr>
        </p:nvSpPr>
        <p:spPr>
          <a:xfrm>
            <a:off x="4965430" y="629268"/>
            <a:ext cx="65865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 b="0">
                <a:latin typeface="Calibri"/>
                <a:ea typeface="Calibri"/>
                <a:cs typeface="Calibri"/>
                <a:sym typeface="Calibri"/>
              </a:rPr>
              <a:t>Valmistuminen ylioppilaaksi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5080934" y="2576945"/>
            <a:ext cx="6272866" cy="360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Valmistuminen ylioppilaaksi edellyttää, että opiskelija on suorittanut</a:t>
            </a:r>
            <a:endParaRPr sz="2800"/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vähintään viisi ylioppilastutkinnon koetta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i-FI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lukion oppimäärän hyväksytysti.</a:t>
            </a:r>
            <a:endParaRPr sz="280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620" b="62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1"/>
          <p:cNvCxnSpPr/>
          <p:nvPr/>
        </p:nvCxnSpPr>
        <p:spPr>
          <a:xfrm>
            <a:off x="5080934" y="2115117"/>
            <a:ext cx="6309360" cy="0"/>
          </a:xfrm>
          <a:prstGeom prst="straightConnector1">
            <a:avLst/>
          </a:prstGeom>
          <a:noFill/>
          <a:ln w="19050" cap="flat" cmpd="sng">
            <a:solidFill>
              <a:srgbClr val="ED0A6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"/>
          <p:cNvSpPr/>
          <p:nvPr/>
        </p:nvSpPr>
        <p:spPr>
          <a:xfrm>
            <a:off x="0" y="0"/>
            <a:ext cx="4654297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 txBox="1">
            <a:spLocks noGrp="1"/>
          </p:cNvSpPr>
          <p:nvPr>
            <p:ph type="title"/>
          </p:nvPr>
        </p:nvSpPr>
        <p:spPr>
          <a:xfrm>
            <a:off x="651300" y="1309250"/>
            <a:ext cx="3377100" cy="16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fi-FI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Osallistumisoikeus</a:t>
            </a:r>
            <a:br>
              <a:rPr lang="fi-FI" sz="3200">
                <a:solidFill>
                  <a:schemeClr val="lt1"/>
                </a:solidFill>
              </a:rPr>
            </a:br>
            <a:br>
              <a:rPr lang="fi-FI" sz="3200">
                <a:solidFill>
                  <a:schemeClr val="lt1"/>
                </a:solidFill>
              </a:rPr>
            </a:b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00567" y="489481"/>
            <a:ext cx="7028733" cy="359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 txBox="1"/>
          <p:nvPr/>
        </p:nvSpPr>
        <p:spPr>
          <a:xfrm>
            <a:off x="562700" y="2712025"/>
            <a:ext cx="3465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Kirjoitettavan aineen pakolliset opinnot tulee olla suoritettuna.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</a:pPr>
            <a:r>
              <a:rPr lang="fi-FI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Kirjoitettavista aineista kannattaa suorittaa myös valtakunnalliset syventävät opinnot.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5351823-145E-B60A-4AD6-BDF39BEC2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2529" y="4909644"/>
            <a:ext cx="6376771" cy="6921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320040" y="4892039"/>
            <a:ext cx="11548872" cy="179970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>
            <a:spLocks noGrp="1"/>
          </p:cNvSpPr>
          <p:nvPr>
            <p:ph type="title"/>
          </p:nvPr>
        </p:nvSpPr>
        <p:spPr>
          <a:xfrm>
            <a:off x="718686" y="5091762"/>
            <a:ext cx="7818645" cy="126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fi-FI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Tärkein tietolähde ylioppilastutkinnosta ja siihen liittyvistä määräyksistä on </a:t>
            </a:r>
            <a:r>
              <a:rPr lang="fi-FI" sz="28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ylioppilastutkinto.fi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24241" b="2424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" name="Google Shape;268;p1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 amt="5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8"/>
          <p:cNvSpPr txBox="1">
            <a:spLocks noGrp="1"/>
          </p:cNvSpPr>
          <p:nvPr>
            <p:ph type="ctrTitle"/>
          </p:nvPr>
        </p:nvSpPr>
        <p:spPr>
          <a:xfrm>
            <a:off x="838200" y="1122362"/>
            <a:ext cx="9744182" cy="290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fi-FI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Ylioppilaskokeiden arvostelu ja uusinnat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4EE5BD46C4C4BB0BDAD3734367498" ma:contentTypeVersion="10" ma:contentTypeDescription="Create a new document." ma:contentTypeScope="" ma:versionID="a44b3721e5558b03cbb14fffa3ecb591">
  <xsd:schema xmlns:xsd="http://www.w3.org/2001/XMLSchema" xmlns:xs="http://www.w3.org/2001/XMLSchema" xmlns:p="http://schemas.microsoft.com/office/2006/metadata/properties" xmlns:ns3="cfd02a16-4098-4f8a-a8d2-34126761e94a" xmlns:ns4="77ce3542-0cb2-48e7-872d-b4cf948e1b83" targetNamespace="http://schemas.microsoft.com/office/2006/metadata/properties" ma:root="true" ma:fieldsID="3663b497e331428347a6cb021588bba6" ns3:_="" ns4:_="">
    <xsd:import namespace="cfd02a16-4098-4f8a-a8d2-34126761e94a"/>
    <xsd:import namespace="77ce3542-0cb2-48e7-872d-b4cf948e1b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02a16-4098-4f8a-a8d2-34126761e9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e3542-0cb2-48e7-872d-b4cf948e1b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9345AA-5AFB-4942-8148-9BD6BCD7A4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02a16-4098-4f8a-a8d2-34126761e94a"/>
    <ds:schemaRef ds:uri="77ce3542-0cb2-48e7-872d-b4cf948e1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AA5042-88A9-424B-A4D2-C5E6E3723A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381F33-0914-4834-AF97-D653CB9E3A53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77ce3542-0cb2-48e7-872d-b4cf948e1b83"/>
    <ds:schemaRef ds:uri="http://purl.org/dc/terms/"/>
    <ds:schemaRef ds:uri="http://purl.org/dc/elements/1.1/"/>
    <ds:schemaRef ds:uri="cfd02a16-4098-4f8a-a8d2-34126761e94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637</Words>
  <Application>Microsoft Office PowerPoint</Application>
  <PresentationFormat>Laajakuva</PresentationFormat>
  <Paragraphs>127</Paragraphs>
  <Slides>22</Slides>
  <Notes>16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22</vt:i4>
      </vt:variant>
    </vt:vector>
  </HeadingPairs>
  <TitlesOfParts>
    <vt:vector size="31" baseType="lpstr">
      <vt:lpstr>Calibri</vt:lpstr>
      <vt:lpstr>Wingdings</vt:lpstr>
      <vt:lpstr>Arial</vt:lpstr>
      <vt:lpstr>Avenir</vt:lpstr>
      <vt:lpstr>Cambria</vt:lpstr>
      <vt:lpstr>Open Sans</vt:lpstr>
      <vt:lpstr>Open Sans SemiBold</vt:lpstr>
      <vt:lpstr>1_Office-teema</vt:lpstr>
      <vt:lpstr>26_FeatureStory</vt:lpstr>
      <vt:lpstr>Ylioppilastutkinto</vt:lpstr>
      <vt:lpstr>Hei vaan 24C! </vt:lpstr>
      <vt:lpstr>PowerPoint-esitys</vt:lpstr>
      <vt:lpstr>Tutkinnon rakenne ja määräykset</vt:lpstr>
      <vt:lpstr>PowerPoint-esitys</vt:lpstr>
      <vt:lpstr>Valmistuminen ylioppilaaksi</vt:lpstr>
      <vt:lpstr>Osallistumisoikeus  </vt:lpstr>
      <vt:lpstr>Tärkein tietolähde ylioppilastutkinnosta ja siihen liittyvistä määräyksistä on ylioppilastutkinto.fi</vt:lpstr>
      <vt:lpstr>Ylioppilaskokeiden arvostelu ja uusinnat</vt:lpstr>
      <vt:lpstr>Ylioppilaskokeiden arvosanat </vt:lpstr>
      <vt:lpstr> Ylioppilaskokeiden arvosanat ja niistä saatavat kompensaatiopisteet</vt:lpstr>
      <vt:lpstr>Esimerkkejä kompensaatiosta (K2022 -&gt;)</vt:lpstr>
      <vt:lpstr>Kokeen uusiminen</vt:lpstr>
      <vt:lpstr>Ainekohtaiset määräykset</vt:lpstr>
      <vt:lpstr>Ainekohtaiset määräykset</vt:lpstr>
      <vt:lpstr>Pieni tehtävä yo-aikataulusta/syksy 2024 </vt:lpstr>
      <vt:lpstr>PowerPoint-esitys</vt:lpstr>
      <vt:lpstr>Erityisjärjestelyt</vt:lpstr>
      <vt:lpstr>PowerPoint-esitys</vt:lpstr>
      <vt:lpstr>PowerPoint-esitys</vt:lpstr>
      <vt:lpstr>Muista pitää huolta itsestä &lt;3</vt:lpstr>
      <vt:lpstr>OP1 Ylioppilastutkinto -tehtävät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creator>Lassi Aho</dc:creator>
  <cp:lastModifiedBy>Vepsäläinen Maiju</cp:lastModifiedBy>
  <cp:revision>22</cp:revision>
  <dcterms:created xsi:type="dcterms:W3CDTF">2021-03-21T13:36:07Z</dcterms:created>
  <dcterms:modified xsi:type="dcterms:W3CDTF">2024-09-18T12:32:07Z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0x01010001C4EE5BD46C4C4BB0BDAD3734367498</vt:lpwstr>
  </property>
</Properties>
</file>