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29"/>
  </p:notesMasterIdLst>
  <p:sldIdLst>
    <p:sldId id="256" r:id="rId6"/>
    <p:sldId id="257" r:id="rId7"/>
    <p:sldId id="28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4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3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SemiBold" panose="020B07060308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AC767-ED5A-4157-82E2-5AC490E8460D}" v="1" dt="2022-09-05T08:41:15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o Lassi" userId="53b7924d-380a-4f10-b987-b1b34f73403d" providerId="ADAL" clId="{A4FAC767-ED5A-4157-82E2-5AC490E8460D}"/>
    <pc:docChg chg="undo custSel addSld delSld modSld">
      <pc:chgData name="Aho Lassi" userId="53b7924d-380a-4f10-b987-b1b34f73403d" providerId="ADAL" clId="{A4FAC767-ED5A-4157-82E2-5AC490E8460D}" dt="2022-09-05T08:41:52.591" v="297" actId="47"/>
      <pc:docMkLst>
        <pc:docMk/>
      </pc:docMkLst>
      <pc:sldChg chg="addSp modSp mod">
        <pc:chgData name="Aho Lassi" userId="53b7924d-380a-4f10-b987-b1b34f73403d" providerId="ADAL" clId="{A4FAC767-ED5A-4157-82E2-5AC490E8460D}" dt="2022-09-05T08:23:17.795" v="4" actId="1076"/>
        <pc:sldMkLst>
          <pc:docMk/>
          <pc:sldMk cId="0" sldId="266"/>
        </pc:sldMkLst>
        <pc:picChg chg="add mod">
          <ac:chgData name="Aho Lassi" userId="53b7924d-380a-4f10-b987-b1b34f73403d" providerId="ADAL" clId="{A4FAC767-ED5A-4157-82E2-5AC490E8460D}" dt="2022-09-05T08:23:17.795" v="4" actId="1076"/>
          <ac:picMkLst>
            <pc:docMk/>
            <pc:sldMk cId="0" sldId="266"/>
            <ac:picMk id="3" creationId="{15351823-145E-B60A-4AD6-BDF39BEC235D}"/>
          </ac:picMkLst>
        </pc:picChg>
        <pc:picChg chg="mod">
          <ac:chgData name="Aho Lassi" userId="53b7924d-380a-4f10-b987-b1b34f73403d" providerId="ADAL" clId="{A4FAC767-ED5A-4157-82E2-5AC490E8460D}" dt="2022-09-05T08:23:03.678" v="0" actId="1076"/>
          <ac:picMkLst>
            <pc:docMk/>
            <pc:sldMk cId="0" sldId="266"/>
            <ac:picMk id="259" creationId="{00000000-0000-0000-0000-000000000000}"/>
          </ac:picMkLst>
        </pc:picChg>
      </pc:sldChg>
      <pc:sldChg chg="modSp del mod">
        <pc:chgData name="Aho Lassi" userId="53b7924d-380a-4f10-b987-b1b34f73403d" providerId="ADAL" clId="{A4FAC767-ED5A-4157-82E2-5AC490E8460D}" dt="2022-09-05T08:41:52.591" v="297" actId="47"/>
        <pc:sldMkLst>
          <pc:docMk/>
          <pc:sldMk cId="0" sldId="269"/>
        </pc:sldMkLst>
        <pc:spChg chg="mod">
          <ac:chgData name="Aho Lassi" userId="53b7924d-380a-4f10-b987-b1b34f73403d" providerId="ADAL" clId="{A4FAC767-ED5A-4157-82E2-5AC490E8460D}" dt="2022-09-05T08:37:26.375" v="134" actId="1076"/>
          <ac:spMkLst>
            <pc:docMk/>
            <pc:sldMk cId="0" sldId="269"/>
            <ac:spMk id="280" creationId="{00000000-0000-0000-0000-000000000000}"/>
          </ac:spMkLst>
        </pc:spChg>
        <pc:spChg chg="mod">
          <ac:chgData name="Aho Lassi" userId="53b7924d-380a-4f10-b987-b1b34f73403d" providerId="ADAL" clId="{A4FAC767-ED5A-4157-82E2-5AC490E8460D}" dt="2022-09-05T08:38:09.986" v="139" actId="1076"/>
          <ac:spMkLst>
            <pc:docMk/>
            <pc:sldMk cId="0" sldId="269"/>
            <ac:spMk id="281" creationId="{00000000-0000-0000-0000-000000000000}"/>
          </ac:spMkLst>
        </pc:spChg>
        <pc:picChg chg="mod">
          <ac:chgData name="Aho Lassi" userId="53b7924d-380a-4f10-b987-b1b34f73403d" providerId="ADAL" clId="{A4FAC767-ED5A-4157-82E2-5AC490E8460D}" dt="2022-09-05T08:37:22.751" v="133" actId="1076"/>
          <ac:picMkLst>
            <pc:docMk/>
            <pc:sldMk cId="0" sldId="269"/>
            <ac:picMk id="282" creationId="{00000000-0000-0000-0000-000000000000}"/>
          </ac:picMkLst>
        </pc:picChg>
      </pc:sldChg>
      <pc:sldChg chg="new del">
        <pc:chgData name="Aho Lassi" userId="53b7924d-380a-4f10-b987-b1b34f73403d" providerId="ADAL" clId="{A4FAC767-ED5A-4157-82E2-5AC490E8460D}" dt="2022-09-05T08:35:05.991" v="120" actId="47"/>
        <pc:sldMkLst>
          <pc:docMk/>
          <pc:sldMk cId="211982508" sldId="282"/>
        </pc:sldMkLst>
      </pc:sldChg>
      <pc:sldChg chg="modSp new add del mod">
        <pc:chgData name="Aho Lassi" userId="53b7924d-380a-4f10-b987-b1b34f73403d" providerId="ADAL" clId="{A4FAC767-ED5A-4157-82E2-5AC490E8460D}" dt="2022-09-05T08:35:48.620" v="126" actId="20577"/>
        <pc:sldMkLst>
          <pc:docMk/>
          <pc:sldMk cId="1961548053" sldId="283"/>
        </pc:sldMkLst>
        <pc:spChg chg="mod">
          <ac:chgData name="Aho Lassi" userId="53b7924d-380a-4f10-b987-b1b34f73403d" providerId="ADAL" clId="{A4FAC767-ED5A-4157-82E2-5AC490E8460D}" dt="2022-09-05T08:35:28.752" v="121" actId="255"/>
          <ac:spMkLst>
            <pc:docMk/>
            <pc:sldMk cId="1961548053" sldId="283"/>
            <ac:spMk id="2" creationId="{D59EB877-884F-C5A4-B978-4CEF895E8A33}"/>
          </ac:spMkLst>
        </pc:spChg>
        <pc:spChg chg="mod">
          <ac:chgData name="Aho Lassi" userId="53b7924d-380a-4f10-b987-b1b34f73403d" providerId="ADAL" clId="{A4FAC767-ED5A-4157-82E2-5AC490E8460D}" dt="2022-09-05T08:35:48.620" v="126" actId="20577"/>
          <ac:spMkLst>
            <pc:docMk/>
            <pc:sldMk cId="1961548053" sldId="283"/>
            <ac:spMk id="3" creationId="{682CEB5D-CDFA-869C-9378-2581A647F95F}"/>
          </ac:spMkLst>
        </pc:spChg>
      </pc:sldChg>
      <pc:sldChg chg="modSp new del mod">
        <pc:chgData name="Aho Lassi" userId="53b7924d-380a-4f10-b987-b1b34f73403d" providerId="ADAL" clId="{A4FAC767-ED5A-4157-82E2-5AC490E8460D}" dt="2022-09-05T08:40:17.305" v="212" actId="47"/>
        <pc:sldMkLst>
          <pc:docMk/>
          <pc:sldMk cId="1909773881" sldId="284"/>
        </pc:sldMkLst>
        <pc:spChg chg="mod">
          <ac:chgData name="Aho Lassi" userId="53b7924d-380a-4f10-b987-b1b34f73403d" providerId="ADAL" clId="{A4FAC767-ED5A-4157-82E2-5AC490E8460D}" dt="2022-09-05T08:39:56.083" v="211" actId="6549"/>
          <ac:spMkLst>
            <pc:docMk/>
            <pc:sldMk cId="1909773881" sldId="284"/>
            <ac:spMk id="2" creationId="{EC9879CA-F0E6-DC16-A8CD-116FBF905F06}"/>
          </ac:spMkLst>
        </pc:spChg>
      </pc:sldChg>
      <pc:sldChg chg="addSp modSp new mod">
        <pc:chgData name="Aho Lassi" userId="53b7924d-380a-4f10-b987-b1b34f73403d" providerId="ADAL" clId="{A4FAC767-ED5A-4157-82E2-5AC490E8460D}" dt="2022-09-05T08:41:41.654" v="296"/>
        <pc:sldMkLst>
          <pc:docMk/>
          <pc:sldMk cId="2222667358" sldId="284"/>
        </pc:sldMkLst>
        <pc:spChg chg="mod">
          <ac:chgData name="Aho Lassi" userId="53b7924d-380a-4f10-b987-b1b34f73403d" providerId="ADAL" clId="{A4FAC767-ED5A-4157-82E2-5AC490E8460D}" dt="2022-09-05T08:41:04.473" v="283" actId="20577"/>
          <ac:spMkLst>
            <pc:docMk/>
            <pc:sldMk cId="2222667358" sldId="284"/>
            <ac:spMk id="2" creationId="{9B3689DD-4964-92EF-8883-5D3FCEAA6AA8}"/>
          </ac:spMkLst>
        </pc:spChg>
        <pc:spChg chg="mod">
          <ac:chgData name="Aho Lassi" userId="53b7924d-380a-4f10-b987-b1b34f73403d" providerId="ADAL" clId="{A4FAC767-ED5A-4157-82E2-5AC490E8460D}" dt="2022-09-05T08:41:41.654" v="296"/>
          <ac:spMkLst>
            <pc:docMk/>
            <pc:sldMk cId="2222667358" sldId="284"/>
            <ac:spMk id="3" creationId="{6065741F-683B-B5F2-BD65-0D8F3A0CB960}"/>
          </ac:spMkLst>
        </pc:spChg>
        <pc:picChg chg="add mod">
          <ac:chgData name="Aho Lassi" userId="53b7924d-380a-4f10-b987-b1b34f73403d" providerId="ADAL" clId="{A4FAC767-ED5A-4157-82E2-5AC490E8460D}" dt="2022-09-05T08:41:24.298" v="287" actId="1076"/>
          <ac:picMkLst>
            <pc:docMk/>
            <pc:sldMk cId="2222667358" sldId="284"/>
            <ac:picMk id="4" creationId="{F15CA062-DE1F-3214-4F4A-7489A9CB23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0cf35d6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d0cf35d6e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d0cf35d6e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0c5594864_0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d0c559486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 descr="Kuva, joka sisältää kohteen taivas, kuljetus, nosturi, useat&#10;&#10;Kuvaus luotu automaattisesti"/>
          <p:cNvPicPr preferRelativeResize="0"/>
          <p:nvPr/>
        </p:nvPicPr>
        <p:blipFill rotWithShape="1">
          <a:blip r:embed="rId3">
            <a:alphaModFix/>
          </a:blip>
          <a:srcRect t="12619" r="9090" b="10481"/>
          <a:stretch/>
        </p:blipFill>
        <p:spPr>
          <a:xfrm>
            <a:off x="20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393308" y="4549726"/>
            <a:ext cx="11438700" cy="1844400"/>
          </a:xfrm>
          <a:prstGeom prst="rect">
            <a:avLst/>
          </a:prstGeom>
          <a:solidFill>
            <a:srgbClr val="404040">
              <a:alpha val="92549"/>
            </a:srgbClr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542544" y="4754880"/>
            <a:ext cx="111375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fi-FI" sz="6000">
                <a:solidFill>
                  <a:schemeClr val="lt1"/>
                </a:solidFill>
              </a:rPr>
              <a:t>OP1 Ylioppilastutkinto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1"/>
          </p:nvPr>
        </p:nvSpPr>
        <p:spPr>
          <a:xfrm>
            <a:off x="1524000" y="5815584"/>
            <a:ext cx="914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fi-FI" sz="1200">
                <a:solidFill>
                  <a:schemeClr val="lt1"/>
                </a:solidFill>
              </a:rPr>
              <a:t>Kaikki kuvat ovat CC0 –lisenssillä, ellei toisin mainita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179" name="Google Shape;179;p2"/>
          <p:cNvCxnSpPr/>
          <p:nvPr/>
        </p:nvCxnSpPr>
        <p:spPr>
          <a:xfrm>
            <a:off x="2209800" y="574243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hyväksytysti.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>
                <a:solidFill>
                  <a:schemeClr val="lt1"/>
                </a:solidFill>
              </a:rPr>
            </a:br>
            <a:br>
              <a:rPr lang="fi-FI" sz="3200">
                <a:solidFill>
                  <a:schemeClr val="lt1"/>
                </a:solidFill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0567" y="489481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Kirjoitettavan aineen pakolliset opinnot tulee olla suoritettuna.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Kirjoitettavista aineista kannattaa suorittaa myös valtakunnalliset syventävät opinnot.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5351823-145E-B60A-4AD6-BDF39BEC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529" y="4909644"/>
            <a:ext cx="6376771" cy="6921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3689DD-4964-92EF-8883-5D3FCEAA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/>
              <a:t>Ylioppilaskokeiden arvosanat ja niistä saatavat kompensaatiopisteet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65741F-683B-B5F2-BD65-0D8F3A0CB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Jos kokelas on suorittanut tutkintoon vaadittavista viidestä kokeesta yhden kokeen hylätyllä arvosanalla ja neljä hyväksytyllä arvosanalla, hän saa näistä neljästä kokeesta kompensaatiopisteitä arvosanojen perusteella seuraavasti: laudatur 7, </a:t>
            </a:r>
            <a:r>
              <a:rPr lang="fi-FI" dirty="0" err="1"/>
              <a:t>eximia</a:t>
            </a:r>
            <a:r>
              <a:rPr lang="fi-FI" dirty="0"/>
              <a:t> </a:t>
            </a:r>
            <a:r>
              <a:rPr lang="fi-FI" dirty="0" err="1"/>
              <a:t>cum</a:t>
            </a:r>
            <a:r>
              <a:rPr lang="fi-FI" dirty="0"/>
              <a:t> laude approbatur 6, magna </a:t>
            </a:r>
            <a:r>
              <a:rPr lang="fi-FI" dirty="0" err="1"/>
              <a:t>cum</a:t>
            </a:r>
            <a:r>
              <a:rPr lang="fi-FI" dirty="0"/>
              <a:t> laude approbatur 5, </a:t>
            </a:r>
            <a:r>
              <a:rPr lang="fi-FI" dirty="0" err="1"/>
              <a:t>cum</a:t>
            </a:r>
            <a:r>
              <a:rPr lang="fi-FI" dirty="0"/>
              <a:t> laude approbatur 4, </a:t>
            </a:r>
            <a:r>
              <a:rPr lang="fi-FI" dirty="0" err="1"/>
              <a:t>lubenter</a:t>
            </a:r>
            <a:r>
              <a:rPr lang="fi-FI" dirty="0"/>
              <a:t> approbatur 3 ja approbatur 2. Kokelaan saamat kompensaatiopisteet lasketaan yhteen, ja </a:t>
            </a:r>
            <a:r>
              <a:rPr lang="fi-FI" b="1" dirty="0"/>
              <a:t>10 kompensaatiopistettä kompensoi hylätyn arvosanan</a:t>
            </a:r>
            <a:r>
              <a:rPr lang="fi-FI" dirty="0"/>
              <a:t>. Jos kokelas on suorittanut enemmän kuin viisi koetta, hänelle otetaan kompensaatiopisteiden laskemisessa huomioon tutkintoon vaadittavista kokeista ne neljä koetta, jotka tuottavat korkeimman kompensaatiopistesumman. Ylimääräisistä kokeista ei anneta kompensaatiopisteitä.</a:t>
            </a:r>
          </a:p>
          <a:p>
            <a:endParaRPr lang="fi-FI" dirty="0"/>
          </a:p>
        </p:txBody>
      </p:sp>
      <p:pic>
        <p:nvPicPr>
          <p:cNvPr id="4" name="Google Shape;282;p20">
            <a:extLst>
              <a:ext uri="{FF2B5EF4-FFF2-40B4-BE49-F238E27FC236}">
                <a16:creationId xmlns:a16="http://schemas.microsoft.com/office/drawing/2014/main" id="{F15CA062-DE1F-3214-4F4A-7489A9CB2396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1825625"/>
            <a:ext cx="10156245" cy="1991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667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d0cf35d6e5_0_9" descr="Kuva, joka sisältää kohteen teksti, kirjekuori, paperi, violetti&#10;&#10;Kuvaus luotu automaattisesti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623" r="1385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d0cf35d6e5_0_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/>
              <a:t>Keskustelu</a:t>
            </a:r>
            <a:endParaRPr dirty="0"/>
          </a:p>
        </p:txBody>
      </p:sp>
      <p:cxnSp>
        <p:nvCxnSpPr>
          <p:cNvPr id="323" name="Google Shape;323;gd0cf35d6e5_0_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d0cf35d6e5_0_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Kokelaalla on kielten ja matematiikan osalta mahdollisuus tietyin edellytyksin valita, suorittaako hän vaativamman vai helpomman kokeen.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Pohtikaa yhdessä, mitkä seikat puoltavat vaativamman tason kokeen suorittamista, mitkä seikat helpomman.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d0c5594864_0_10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d0c5594864_0_10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gd0c5594864_0_10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Jakson oppimistavoitteet</a:t>
            </a:r>
            <a:endParaRPr/>
          </a:p>
        </p:txBody>
      </p:sp>
      <p:sp>
        <p:nvSpPr>
          <p:cNvPr id="187" name="Google Shape;187;gd0c5594864_0_10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Tunnet riittävän hyvin ylioppilaskirjoituksia koskevat määräykset ja ohjeet.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Osaat etsiä tietoja ylioppilaskirjoituksista suoraan </a:t>
            </a:r>
            <a:r>
              <a:rPr lang="fi-FI" sz="2000" dirty="0" err="1"/>
              <a:t>YTL:n</a:t>
            </a:r>
            <a:r>
              <a:rPr lang="fi-FI" sz="2000" dirty="0"/>
              <a:t> kotisivuilta.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Tunnet oman koulusi ylioppilaskirjoituksia koskevat käytänteet.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Osaat laatia ylioppilastutkintosuunnitelman ja tarvittaessa muokata sitä.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750" dirty="0"/>
          </a:p>
        </p:txBody>
      </p:sp>
      <p:cxnSp>
        <p:nvCxnSpPr>
          <p:cNvPr id="188" name="Google Shape;188;gd0c5594864_0_109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830275" y="1309250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830275" y="2528875"/>
            <a:ext cx="39081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Erityisjärjestelyjä anotaan ilmoittautumisen yhteydessä.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9EB877-884F-C5A4-B978-4CEF895E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/>
              <a:t>Seuraavaksi tee kirjan tehtävät: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2CEB5D-CDFA-869C-9378-2581A647F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3 </a:t>
            </a:r>
            <a:r>
              <a:rPr lang="fi-FI" sz="3600" dirty="0" err="1"/>
              <a:t>teht</a:t>
            </a:r>
            <a:r>
              <a:rPr lang="fi-FI" sz="3600" dirty="0"/>
              <a:t>. 1</a:t>
            </a:r>
          </a:p>
          <a:p>
            <a:r>
              <a:rPr lang="fi-FI" sz="3600" dirty="0"/>
              <a:t>3.1 </a:t>
            </a:r>
            <a:r>
              <a:rPr lang="fi-FI" sz="3600" dirty="0" err="1"/>
              <a:t>teht</a:t>
            </a:r>
            <a:r>
              <a:rPr lang="fi-FI" sz="3600" dirty="0"/>
              <a:t> 1</a:t>
            </a:r>
          </a:p>
          <a:p>
            <a:r>
              <a:rPr lang="fi-FI" sz="3600" dirty="0"/>
              <a:t>3.2 </a:t>
            </a:r>
            <a:r>
              <a:rPr lang="fi-FI" sz="3600" dirty="0" err="1"/>
              <a:t>teht</a:t>
            </a:r>
            <a:r>
              <a:rPr lang="fi-FI" sz="3600" dirty="0"/>
              <a:t> 1 ja 2</a:t>
            </a:r>
          </a:p>
          <a:p>
            <a:r>
              <a:rPr lang="fi-FI" sz="3600" dirty="0"/>
              <a:t>3.3 </a:t>
            </a:r>
            <a:r>
              <a:rPr lang="fi-FI" sz="3600" dirty="0" err="1"/>
              <a:t>teht</a:t>
            </a:r>
            <a:r>
              <a:rPr lang="fi-FI" sz="36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6154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>
            <a:spLocks noGrp="1"/>
          </p:cNvSpPr>
          <p:nvPr>
            <p:ph type="title" idx="4294967295"/>
          </p:nvPr>
        </p:nvSpPr>
        <p:spPr>
          <a:xfrm>
            <a:off x="5167902" y="628650"/>
            <a:ext cx="6667928" cy="128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Laaja-alainen osaaminen</a:t>
            </a:r>
            <a:endParaRPr/>
          </a:p>
        </p:txBody>
      </p:sp>
      <p:sp>
        <p:nvSpPr>
          <p:cNvPr id="190" name="Google Shape;190;p3"/>
          <p:cNvSpPr txBox="1">
            <a:spLocks noGrp="1"/>
          </p:cNvSpPr>
          <p:nvPr>
            <p:ph type="body" idx="4294967295"/>
          </p:nvPr>
        </p:nvSpPr>
        <p:spPr>
          <a:xfrm>
            <a:off x="5167903" y="2314575"/>
            <a:ext cx="6822039" cy="40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Hyvinvointiosaamisen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1455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osaat laatia ylioppilastutkintosuunnitelmasi niin, että se vastaa omia voimavarojasi ja vahvuuksiasi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kykenet asettamaan omat tavoitteesi ylioppilastutkinnon suhteen realistisesti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osaat arvioida omat tarpeesi ylioppilastutkinnon erityisjärjestelyihin ja ymmärrät niiden vaikutuksen omaan suoriutumiseesi kirjoituksissa.</a:t>
            </a:r>
            <a:endParaRPr lang="fi-FI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Monitieteisen ja luovan 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opit tuntemaan ylioppilastutkinnon suorittamiseen liittyvät tietolähteet ja käyttämään niitä.</a:t>
            </a:r>
            <a:endParaRPr lang="fi-FI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Vuorovaikutusosaamisen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opit keskustelemaan ylioppilaskirjoituksiin liittyvistä valinnoistasi muiden kanssa sekä perustelemaan omia valintojasi.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4"/>
              <a:buNone/>
            </a:pPr>
            <a:endParaRPr dirty="0"/>
          </a:p>
        </p:txBody>
      </p:sp>
      <p:pic>
        <p:nvPicPr>
          <p:cNvPr id="191" name="Google Shape;191;p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2" r="16201"/>
          <a:stretch/>
        </p:blipFill>
        <p:spPr>
          <a:xfrm>
            <a:off x="0" y="0"/>
            <a:ext cx="46355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3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 descr="Kuva, joka sisältää kohteen kakku, sisä, kasvi, koristeltu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sz="6000" b="1">
                <a:solidFill>
                  <a:srgbClr val="FFFFFF"/>
                </a:solidFill>
              </a:rPr>
              <a:t>Ylioppilastutkinto</a:t>
            </a:r>
            <a:endParaRPr sz="6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6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6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Pohdinta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5081025" y="2680850"/>
            <a:ext cx="6309300" cy="3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Ylioppilastutkinto on valtakunnallinen päättökoe, jonka kaikki lukiolaiset suorittavat. </a:t>
            </a:r>
            <a:endParaRPr sz="2800"/>
          </a:p>
          <a:p>
            <a:pPr marL="3429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Pohdi, mihin ylioppilastutkintoa tarvitaan. </a:t>
            </a:r>
            <a:endParaRPr sz="2800"/>
          </a:p>
          <a:p>
            <a:pPr marL="3429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Voitaisiinko ylioppilastutkinto poistaa? Mitä siitä seuraisi?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9" descr="Kuva, joka sisältää kohteen teksti, kirjekuori, paperi, violetti&#10;&#10;Kuvaus luotu automaattisesti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623" r="1385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Keskustelu</a:t>
            </a:r>
            <a:endParaRPr/>
          </a:p>
        </p:txBody>
      </p:sp>
      <p:cxnSp>
        <p:nvCxnSpPr>
          <p:cNvPr id="227" name="Google Shape;227;p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/>
              <a:t>Mitä ajatuksia ylioppilaskirjoitukset herättävät?</a:t>
            </a:r>
            <a:endParaRPr sz="2800"/>
          </a:p>
          <a:p>
            <a:pPr marL="4572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/>
              <a:t>Mitkä asiat ylioppilaskirjoituksissa mietityttävät teitä?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4EE5BD46C4C4BB0BDAD3734367498" ma:contentTypeVersion="10" ma:contentTypeDescription="Create a new document." ma:contentTypeScope="" ma:versionID="a44b3721e5558b03cbb14fffa3ecb591">
  <xsd:schema xmlns:xsd="http://www.w3.org/2001/XMLSchema" xmlns:xs="http://www.w3.org/2001/XMLSchema" xmlns:p="http://schemas.microsoft.com/office/2006/metadata/properties" xmlns:ns3="cfd02a16-4098-4f8a-a8d2-34126761e94a" xmlns:ns4="77ce3542-0cb2-48e7-872d-b4cf948e1b83" targetNamespace="http://schemas.microsoft.com/office/2006/metadata/properties" ma:root="true" ma:fieldsID="3663b497e331428347a6cb021588bba6" ns3:_="" ns4:_="">
    <xsd:import namespace="cfd02a16-4098-4f8a-a8d2-34126761e94a"/>
    <xsd:import namespace="77ce3542-0cb2-48e7-872d-b4cf948e1b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02a16-4098-4f8a-a8d2-34126761e9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e3542-0cb2-48e7-872d-b4cf948e1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381F33-0914-4834-AF97-D653CB9E3A53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7ce3542-0cb2-48e7-872d-b4cf948e1b83"/>
    <ds:schemaRef ds:uri="http://purl.org/dc/terms/"/>
    <ds:schemaRef ds:uri="http://purl.org/dc/elements/1.1/"/>
    <ds:schemaRef ds:uri="cfd02a16-4098-4f8a-a8d2-34126761e94a"/>
  </ds:schemaRefs>
</ds:datastoreItem>
</file>

<file path=customXml/itemProps2.xml><?xml version="1.0" encoding="utf-8"?>
<ds:datastoreItem xmlns:ds="http://schemas.openxmlformats.org/officeDocument/2006/customXml" ds:itemID="{B8AA5042-88A9-424B-A4D2-C5E6E3723A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9345AA-5AFB-4942-8148-9BD6BCD7A4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02a16-4098-4f8a-a8d2-34126761e94a"/>
    <ds:schemaRef ds:uri="77ce3542-0cb2-48e7-872d-b4cf948e1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565</Words>
  <Application>Microsoft Office PowerPoint</Application>
  <PresentationFormat>Laajakuva</PresentationFormat>
  <Paragraphs>95</Paragraphs>
  <Slides>23</Slides>
  <Notes>21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23</vt:i4>
      </vt:variant>
    </vt:vector>
  </HeadingPairs>
  <TitlesOfParts>
    <vt:vector size="30" baseType="lpstr">
      <vt:lpstr>Open Sans</vt:lpstr>
      <vt:lpstr>Open Sans SemiBold</vt:lpstr>
      <vt:lpstr>Avenir</vt:lpstr>
      <vt:lpstr>Calibri</vt:lpstr>
      <vt:lpstr>Arial</vt:lpstr>
      <vt:lpstr>1_Office-teema</vt:lpstr>
      <vt:lpstr>26_FeatureStory</vt:lpstr>
      <vt:lpstr>OP1 Ylioppilastutkinto</vt:lpstr>
      <vt:lpstr>Jakson oppimistavoitteet</vt:lpstr>
      <vt:lpstr>Laaja-alainen osaaminen</vt:lpstr>
      <vt:lpstr>Ylioppilastutkinto</vt:lpstr>
      <vt:lpstr>Pohdinta</vt:lpstr>
      <vt:lpstr>PowerPoint-esitys</vt:lpstr>
      <vt:lpstr>Keskustelu</vt:lpstr>
      <vt:lpstr>Tutkinnon rakenne ja määräykset</vt:lpstr>
      <vt:lpstr>PowerPoint-esitys</vt:lpstr>
      <vt:lpstr>Valmistuminen ylioppilaaksi</vt:lpstr>
      <vt:lpstr>Osallistumisoikeus  </vt:lpstr>
      <vt:lpstr>Tärkein tietolähde ylioppilastutkinnosta ja siihen liittyvistä määräyksistä on ylioppilastutkinto.fi</vt:lpstr>
      <vt:lpstr>Ylioppilaskokeiden arvostelu ja uusinnat</vt:lpstr>
      <vt:lpstr>Ylioppilaskokeiden arvosanat ja niistä saatavat kompensaatiopisteet</vt:lpstr>
      <vt:lpstr>Kokeen uusiminen</vt:lpstr>
      <vt:lpstr>Ainekohtaiset määräykset</vt:lpstr>
      <vt:lpstr>Ainekohtaiset määräykset</vt:lpstr>
      <vt:lpstr>PowerPoint-esitys</vt:lpstr>
      <vt:lpstr>Keskustelu</vt:lpstr>
      <vt:lpstr>Erityisjärjestelyt</vt:lpstr>
      <vt:lpstr>PowerPoint-esitys</vt:lpstr>
      <vt:lpstr>Seuraavaksi tee kirjan tehtävät: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Lassi Aho</dc:creator>
  <cp:lastModifiedBy>Aho Lassi</cp:lastModifiedBy>
  <cp:revision>4</cp:revision>
  <dcterms:created xsi:type="dcterms:W3CDTF">2021-03-21T13:36:07Z</dcterms:created>
  <dcterms:modified xsi:type="dcterms:W3CDTF">2022-09-05T08:42:05Z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0x01010001C4EE5BD46C4C4BB0BDAD3734367498</vt:lpwstr>
  </property>
</Properties>
</file>