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0" r:id="rId5"/>
    <p:sldId id="269" r:id="rId6"/>
    <p:sldId id="262" r:id="rId7"/>
    <p:sldId id="263" r:id="rId8"/>
    <p:sldId id="270" r:id="rId9"/>
    <p:sldId id="272" r:id="rId10"/>
    <p:sldId id="273" r:id="rId11"/>
    <p:sldId id="271" r:id="rId12"/>
    <p:sldId id="266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527D"/>
    <a:srgbClr val="005EBE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1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24.4.2025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3440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24.4.2025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3793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24.4.2025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005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24.4.2025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1315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24.4.2025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268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24.4.2025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92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24.4.2025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3530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24.4.2025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5938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24.4.2025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6288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24.4.2025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0537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960E6-6A90-4EE5-9CFA-0818E66E1BE7}" type="datetimeFigureOut">
              <a:rPr lang="fi-FI" smtClean="0"/>
              <a:t>24.4.2025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5328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960E6-6A90-4EE5-9CFA-0818E66E1BE7}" type="datetimeFigureOut">
              <a:rPr lang="fi-FI" smtClean="0"/>
              <a:t>24.4.2025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1D43D-3EE3-40AB-8F82-F0E5018C77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6903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eda.net/kouvola/kl/ky/opiskelu/opiskelun-tuki/tuki-eri-oppiaineissa/lyhyt-matematiikka#top" TargetMode="External"/><Relationship Id="rId2" Type="http://schemas.openxmlformats.org/officeDocument/2006/relationships/hyperlink" Target="https://peda.net/kouvola/kl/ky/opiskelu/opiskelun-tuki/tuki-eri-oppiaineissa/ruotsi#top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eda.net/kouvola/kl/ky/opiskelu/opiskelun-tuki/tuki-eri-oppiaineissa/englanti#top" TargetMode="External"/><Relationship Id="rId2" Type="http://schemas.openxmlformats.org/officeDocument/2006/relationships/hyperlink" Target="https://peda.net/kouvola/kl/ky/opiskelu/opiskelun-tuki/tuki-eri-oppiaineissa/aidinkieli#to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i-FI" sz="8000" b="1" dirty="0">
                <a:solidFill>
                  <a:srgbClr val="0070C0"/>
                </a:solidFill>
                <a:latin typeface="Tw Cen MT" panose="020B0602020104020603" pitchFamily="34" charset="0"/>
              </a:rPr>
              <a:t>VALINNAT </a:t>
            </a:r>
            <a:r>
              <a:rPr lang="fi-FI" sz="8000" b="1" dirty="0">
                <a:solidFill>
                  <a:srgbClr val="005EBE"/>
                </a:solidFill>
                <a:latin typeface="Tw Cen MT" panose="020B0602020104020603" pitchFamily="34" charset="0"/>
              </a:rPr>
              <a:t>2024-2025</a:t>
            </a:r>
            <a:br>
              <a:rPr lang="fi-FI" dirty="0">
                <a:solidFill>
                  <a:srgbClr val="FF0000"/>
                </a:solidFill>
              </a:rPr>
            </a:br>
            <a:r>
              <a:rPr lang="fi-FI" dirty="0">
                <a:solidFill>
                  <a:srgbClr val="F5527D"/>
                </a:solidFill>
                <a:latin typeface="Tw Cen MT" panose="020B0602020104020603" pitchFamily="34" charset="0"/>
              </a:rPr>
              <a:t>24-ryhmät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522603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CE9E35-70E3-46FB-47BB-D7634D125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114101D-BB8A-EC11-4B01-6BE677037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6"/>
            <a:ext cx="10515600" cy="5811837"/>
          </a:xfrm>
        </p:spPr>
        <p:txBody>
          <a:bodyPr>
            <a:normAutofit fontScale="62500" lnSpcReduction="20000"/>
          </a:bodyPr>
          <a:lstStyle/>
          <a:p>
            <a:r>
              <a:rPr lang="fi-FI" b="1" dirty="0">
                <a:hlinkClick r:id="rId2"/>
              </a:rPr>
              <a:t>RUOTSI</a:t>
            </a:r>
            <a:endParaRPr lang="fi-FI" b="1" dirty="0"/>
          </a:p>
          <a:p>
            <a:r>
              <a:rPr lang="fi-FI" b="1" dirty="0"/>
              <a:t>RUB108: Ruotsin kertausta lukion aloittaville (2op)</a:t>
            </a: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Opintojakson tavoitteena on, että opiskelija saavuttaa lukiossa edellytettävän lähtötason.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Opintojaksolla kerrataan perusrakenteet ja keskeistä sanastoa. Opintojakso auttaa selviytymään tulevista lukio-opinnoista.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Opintojakso arvioidaan suoritusmerkinnällä.</a:t>
            </a:r>
          </a:p>
          <a:p>
            <a:r>
              <a:rPr lang="fi-FI" b="1" dirty="0"/>
              <a:t>RUB110: Tsemppiä ruotsin opiskeluun (2op)</a:t>
            </a: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Opintojakson tavoitteena on tukea opiskelijan etenemistä ruotsin pakollisilla opintojaksoilla.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Opintojakson aikana kerrataan kielioppia ja vahvistetaan keskeisen sanaston hallintaa.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Opintojakso arvioidaan suoritusmerkinnällä.</a:t>
            </a:r>
          </a:p>
          <a:p>
            <a:r>
              <a:rPr lang="fi-FI" b="1" dirty="0">
                <a:hlinkClick r:id="rId3"/>
              </a:rPr>
              <a:t>LYHYT MATEMATIIKKA</a:t>
            </a:r>
            <a:endParaRPr lang="fi-FI" b="1" dirty="0"/>
          </a:p>
          <a:p>
            <a:r>
              <a:rPr lang="fi-FI" b="1" dirty="0"/>
              <a:t>MAB12: Tuki 1, 1op</a:t>
            </a:r>
            <a:r>
              <a:rPr lang="fi-FI" dirty="0"/>
              <a:t> Peruskoulun ja yhteisen matematiikan opintojakson asioiden kertausta ja peruslaskutaitojen vahvistamista. (1. opiskeluvuosi, 2.periodi)</a:t>
            </a:r>
          </a:p>
          <a:p>
            <a:r>
              <a:rPr lang="fi-FI" b="1" dirty="0"/>
              <a:t>MAB14: Sähköisten oppimisvälineiden käyttäminen, 1op</a:t>
            </a:r>
            <a:r>
              <a:rPr lang="fi-FI" dirty="0"/>
              <a:t> Matematiikassa tarvittavien ohjelmien (</a:t>
            </a:r>
            <a:r>
              <a:rPr lang="fi-FI" dirty="0" err="1"/>
              <a:t>Geogebra</a:t>
            </a:r>
            <a:r>
              <a:rPr lang="fi-FI" dirty="0"/>
              <a:t>, </a:t>
            </a:r>
            <a:r>
              <a:rPr lang="fi-FI" dirty="0" err="1"/>
              <a:t>LibreCalc</a:t>
            </a:r>
            <a:r>
              <a:rPr lang="fi-FI" dirty="0"/>
              <a:t>, </a:t>
            </a:r>
            <a:r>
              <a:rPr lang="fi-FI" dirty="0" err="1"/>
              <a:t>Speedcrunch</a:t>
            </a:r>
            <a:r>
              <a:rPr lang="fi-FI" dirty="0"/>
              <a:t>) käytön sekä matemaattisen kirjoittamisen harjoittelua. (1. opiskeluvuosi, 2.periodi)</a:t>
            </a:r>
          </a:p>
          <a:p>
            <a:r>
              <a:rPr lang="fi-FI" b="1" dirty="0"/>
              <a:t>MAB12 ja MAB14, yht. 2op</a:t>
            </a:r>
            <a:endParaRPr lang="fi-FI" dirty="0"/>
          </a:p>
          <a:p>
            <a:r>
              <a:rPr lang="fi-FI" dirty="0"/>
              <a:t>Molempia opintojaksoja suositellaan varsinkin niille opiskelijoille, joilla MAY-opintojaksossa on ollut haasteita.</a:t>
            </a:r>
          </a:p>
          <a:p>
            <a:r>
              <a:rPr lang="fi-FI" b="1" dirty="0"/>
              <a:t>MAB13: Tuki 2, 1op</a:t>
            </a:r>
            <a:r>
              <a:rPr lang="fi-FI" dirty="0"/>
              <a:t> Ensimmäisen vuoden matematiikan opintojen kertaamista ja perustaitojen vahvistamista. (2.opiskeluvuosi, periodi 1)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103485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Muuta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MAA5,MAA6,MAA7,MAA8,MAA9</a:t>
            </a:r>
          </a:p>
          <a:p>
            <a:pPr lvl="1"/>
            <a:r>
              <a:rPr lang="fi-FI" dirty="0"/>
              <a:t>MAA6+MAA9 sama ryhmä </a:t>
            </a:r>
            <a:r>
              <a:rPr lang="fi-FI" dirty="0">
                <a:sym typeface="Wingdings" panose="05000000000000000000" pitchFamily="2" charset="2"/>
              </a:rPr>
              <a:t> omat arvosanat</a:t>
            </a:r>
            <a:endParaRPr lang="fi-FI" dirty="0"/>
          </a:p>
          <a:p>
            <a:r>
              <a:rPr lang="fi-FI" dirty="0"/>
              <a:t>MAA11 2vsk, MAA10 2.vsk / 3.vsk</a:t>
            </a:r>
          </a:p>
          <a:p>
            <a:r>
              <a:rPr lang="fi-FI" dirty="0"/>
              <a:t>MAB4, MAB5, MAB6-7</a:t>
            </a:r>
          </a:p>
          <a:p>
            <a:r>
              <a:rPr lang="fi-FI" dirty="0"/>
              <a:t>MAB9 2. VSK / 3. VSK</a:t>
            </a:r>
          </a:p>
          <a:p>
            <a:r>
              <a:rPr lang="fi-FI" dirty="0"/>
              <a:t>FY5, FY6, FY7 (mahdollisesti vielä yksi FY4- ryhmä 1. periodissa)</a:t>
            </a:r>
          </a:p>
          <a:p>
            <a:r>
              <a:rPr lang="fi-FI" dirty="0"/>
              <a:t>KE3 mahdollisesti vielä 1 ryhmä 1. periodissa</a:t>
            </a:r>
          </a:p>
          <a:p>
            <a:r>
              <a:rPr lang="fi-FI" dirty="0"/>
              <a:t>Tiedoksi, mitä voin kirjoittaa syksyllä? Kaikki valmista</a:t>
            </a:r>
          </a:p>
          <a:p>
            <a:r>
              <a:rPr lang="fi-FI" dirty="0"/>
              <a:t>HI, BI, PS, YH, TE, GE, ENA, (MAB, C- KIELI)</a:t>
            </a:r>
          </a:p>
          <a:p>
            <a:pPr lvl="1"/>
            <a:r>
              <a:rPr lang="fi-FI" dirty="0"/>
              <a:t>Muitakin, mutta varaudu itsenäiseen työhön, ei kertaus opintojaksoa</a:t>
            </a:r>
          </a:p>
          <a:p>
            <a:pPr lvl="2"/>
            <a:r>
              <a:rPr lang="fi-FI" dirty="0"/>
              <a:t>Kaikki opintojaksot eivät ehdi syksylle</a:t>
            </a:r>
          </a:p>
        </p:txBody>
      </p:sp>
    </p:spTree>
    <p:extLst>
      <p:ext uri="{BB962C8B-B14F-4D97-AF65-F5344CB8AC3E}">
        <p14:creationId xmlns:p14="http://schemas.microsoft.com/office/powerpoint/2010/main" val="482652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latin typeface="Tw Cen MT Condensed Extra Bold" panose="020B0803020202020204" pitchFamily="34" charset="0"/>
              </a:rPr>
              <a:t>WILMA </a:t>
            </a:r>
            <a:endParaRPr lang="fi-FI" dirty="0">
              <a:latin typeface="Tw Cen MT Condensed Extra Bold" panose="020B0803020202020204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latin typeface="Tw Cen MT" panose="020B0602020104020603" pitchFamily="34" charset="0"/>
              </a:rPr>
              <a:t>Valintojen </a:t>
            </a:r>
            <a:r>
              <a:rPr lang="fi-FI" dirty="0" err="1">
                <a:latin typeface="Tw Cen MT" panose="020B0602020104020603" pitchFamily="34" charset="0"/>
              </a:rPr>
              <a:t>demoaminen</a:t>
            </a:r>
            <a:endParaRPr lang="fi-FI" dirty="0">
              <a:latin typeface="Tw Cen MT" panose="020B0602020104020603" pitchFamily="34" charset="0"/>
            </a:endParaRPr>
          </a:p>
          <a:p>
            <a:endParaRPr lang="fi-FI" dirty="0">
              <a:latin typeface="Tw Cen MT" panose="020B0602020104020603" pitchFamily="34" charset="0"/>
            </a:endParaRPr>
          </a:p>
          <a:p>
            <a:r>
              <a:rPr lang="fi-FI" dirty="0"/>
              <a:t>Wilma avoinna valintojen tekemiseen to 8.5. klo 16.30 – ke 14.5. klo 20.00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86499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55785" y="235480"/>
            <a:ext cx="9104533" cy="1609344"/>
          </a:xfrm>
        </p:spPr>
        <p:txBody>
          <a:bodyPr/>
          <a:lstStyle/>
          <a:p>
            <a:r>
              <a:rPr lang="fi-FI" dirty="0">
                <a:latin typeface="Tw Cen MT" panose="020B0602020104020603" pitchFamily="34" charset="0"/>
              </a:rPr>
              <a:t>Huomioi valinnoissa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38554" y="1844824"/>
            <a:ext cx="9749934" cy="405079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2400" dirty="0">
                <a:latin typeface="Tw Cen MT" panose="020B0602020104020603" pitchFamily="34" charset="0"/>
              </a:rPr>
              <a:t>Aikaisemmat valinnat ja menestys</a:t>
            </a:r>
          </a:p>
          <a:p>
            <a:pPr>
              <a:lnSpc>
                <a:spcPct val="90000"/>
              </a:lnSpc>
            </a:pPr>
            <a:r>
              <a:rPr lang="fi-FI" sz="2400" dirty="0">
                <a:latin typeface="Tw Cen MT" panose="020B0602020104020603" pitchFamily="34" charset="0"/>
              </a:rPr>
              <a:t>YO-tutkinnon huomioiminen ja sen hajauttaminen </a:t>
            </a:r>
          </a:p>
          <a:p>
            <a:pPr>
              <a:lnSpc>
                <a:spcPct val="90000"/>
              </a:lnSpc>
            </a:pPr>
            <a:r>
              <a:rPr lang="fi-FI" sz="2400" dirty="0">
                <a:latin typeface="Tw Cen MT" panose="020B0602020104020603" pitchFamily="34" charset="0"/>
              </a:rPr>
              <a:t>Suositeltava opintopistemäärä toisen vuoden jälkeen 3.-vuoden opiskelusuunnitelmalla </a:t>
            </a:r>
            <a:r>
              <a:rPr lang="fi-FI" sz="2400" b="1" dirty="0">
                <a:solidFill>
                  <a:srgbClr val="FF0000"/>
                </a:solidFill>
                <a:latin typeface="Tw Cen MT" panose="020B0602020104020603" pitchFamily="34" charset="0"/>
              </a:rPr>
              <a:t>n. 120- opintopistettä.</a:t>
            </a:r>
          </a:p>
          <a:p>
            <a:pPr>
              <a:lnSpc>
                <a:spcPct val="90000"/>
              </a:lnSpc>
            </a:pPr>
            <a:r>
              <a:rPr lang="fi-FI" sz="2400" dirty="0">
                <a:latin typeface="Tw Cen MT" panose="020B0602020104020603" pitchFamily="34" charset="0"/>
              </a:rPr>
              <a:t>Opintojaksokuvaukset Wilmassa</a:t>
            </a:r>
          </a:p>
          <a:p>
            <a:pPr lvl="1"/>
            <a:r>
              <a:rPr lang="fi-FI" dirty="0">
                <a:latin typeface="Tw Cen MT" panose="020B0602020104020603" pitchFamily="34" charset="0"/>
              </a:rPr>
              <a:t> </a:t>
            </a:r>
            <a:r>
              <a:rPr lang="fi-FI" b="1" dirty="0">
                <a:latin typeface="Tw Cen MT" panose="020B0602020104020603" pitchFamily="34" charset="0"/>
              </a:rPr>
              <a:t>Valinnaisuus lisääntyy</a:t>
            </a:r>
            <a:endParaRPr lang="fi-FI" dirty="0">
              <a:latin typeface="Tw Cen MT" panose="020B0602020104020603" pitchFamily="34" charset="0"/>
            </a:endParaRPr>
          </a:p>
          <a:p>
            <a:pPr lvl="1"/>
            <a:r>
              <a:rPr lang="fi-FI" dirty="0">
                <a:latin typeface="Tw Cen MT" panose="020B0602020104020603" pitchFamily="34" charset="0"/>
              </a:rPr>
              <a:t> TUTKI MITÄ SINÄ HALUAISIT OPISKELLA!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56118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44061" y="188640"/>
            <a:ext cx="9135907" cy="1609344"/>
          </a:xfrm>
        </p:spPr>
        <p:txBody>
          <a:bodyPr/>
          <a:lstStyle/>
          <a:p>
            <a:r>
              <a:rPr lang="fi-FI" dirty="0">
                <a:latin typeface="Tw Cen MT" panose="020B0602020104020603" pitchFamily="34" charset="0"/>
              </a:rPr>
              <a:t>Käytäntö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44061" y="1464377"/>
            <a:ext cx="8475803" cy="3898930"/>
          </a:xfrm>
        </p:spPr>
        <p:txBody>
          <a:bodyPr>
            <a:normAutofit/>
          </a:bodyPr>
          <a:lstStyle/>
          <a:p>
            <a:pPr mar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i-FI" sz="2200" dirty="0">
                <a:solidFill>
                  <a:prstClr val="black"/>
                </a:solidFill>
                <a:latin typeface="Tw Cen MT" panose="020B0602020104020603" pitchFamily="34" charset="0"/>
                <a:cs typeface="Arial" charset="0"/>
              </a:rPr>
              <a:t>Katso </a:t>
            </a:r>
            <a:r>
              <a:rPr lang="fi-FI" sz="2200" u="sng" dirty="0">
                <a:solidFill>
                  <a:prstClr val="black"/>
                </a:solidFill>
                <a:latin typeface="Tw Cen MT" panose="020B0602020104020603" pitchFamily="34" charset="0"/>
                <a:cs typeface="Arial" charset="0"/>
              </a:rPr>
              <a:t>tarjottimesta</a:t>
            </a:r>
            <a:r>
              <a:rPr lang="fi-FI" sz="2200" dirty="0">
                <a:solidFill>
                  <a:prstClr val="black"/>
                </a:solidFill>
                <a:latin typeface="Tw Cen MT" panose="020B0602020104020603" pitchFamily="34" charset="0"/>
                <a:cs typeface="Arial" charset="0"/>
              </a:rPr>
              <a:t> opinnot jaksoittain. </a:t>
            </a:r>
          </a:p>
          <a:p>
            <a:pPr mar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fi-FI" sz="2200" dirty="0">
              <a:solidFill>
                <a:prstClr val="black"/>
              </a:solidFill>
              <a:latin typeface="Tw Cen MT" panose="020B0602020104020603" pitchFamily="34" charset="0"/>
              <a:cs typeface="Arial" charset="0"/>
            </a:endParaRPr>
          </a:p>
          <a:p>
            <a:pPr marL="457200" lvl="1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i-FI" sz="2200" dirty="0">
                <a:solidFill>
                  <a:prstClr val="black"/>
                </a:solidFill>
                <a:latin typeface="Tw Cen MT" panose="020B0602020104020603" pitchFamily="34" charset="0"/>
                <a:cs typeface="Arial" charset="0"/>
              </a:rPr>
              <a:t>VALITSE</a:t>
            </a:r>
            <a:br>
              <a:rPr lang="fi-FI" sz="2200" dirty="0">
                <a:solidFill>
                  <a:prstClr val="black"/>
                </a:solidFill>
                <a:latin typeface="Tw Cen MT" panose="020B0602020104020603" pitchFamily="34" charset="0"/>
                <a:cs typeface="Arial" charset="0"/>
              </a:rPr>
            </a:br>
            <a:r>
              <a:rPr lang="fi-FI" sz="2200" dirty="0">
                <a:solidFill>
                  <a:srgbClr val="666666"/>
                </a:solidFill>
                <a:latin typeface="Tw Cen MT" panose="020B0602020104020603" pitchFamily="34" charset="0"/>
                <a:cs typeface="Arial" charset="0"/>
              </a:rPr>
              <a:t>Pakolliset opintojaksot oman ryhmän mukana</a:t>
            </a:r>
          </a:p>
          <a:p>
            <a:pPr marL="971550" lvl="1" indent="-51435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endParaRPr lang="fi-FI" sz="2200" dirty="0">
              <a:solidFill>
                <a:prstClr val="black"/>
              </a:solidFill>
              <a:latin typeface="Tw Cen MT" panose="020B0602020104020603" pitchFamily="34" charset="0"/>
              <a:cs typeface="Arial" charset="0"/>
            </a:endParaRPr>
          </a:p>
          <a:p>
            <a:pPr marL="457200" lvl="1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i-FI" sz="2200" dirty="0">
                <a:solidFill>
                  <a:prstClr val="black"/>
                </a:solidFill>
                <a:latin typeface="Tw Cen MT" panose="020B0602020104020603" pitchFamily="34" charset="0"/>
                <a:cs typeface="Arial" charset="0"/>
              </a:rPr>
              <a:t>VALITSE</a:t>
            </a:r>
          </a:p>
          <a:p>
            <a:pPr marL="457200" lvl="1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i-FI" sz="2200" dirty="0">
                <a:solidFill>
                  <a:srgbClr val="005EBE"/>
                </a:solidFill>
                <a:latin typeface="Tw Cen MT" panose="020B0602020104020603" pitchFamily="34" charset="0"/>
                <a:cs typeface="Arial" charset="0"/>
              </a:rPr>
              <a:t>Valtakunnalliset valinnaiset opintojaksot (Yo)</a:t>
            </a:r>
          </a:p>
          <a:p>
            <a:pPr marL="457200" lvl="1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fi-FI" sz="2200" dirty="0">
              <a:solidFill>
                <a:prstClr val="black"/>
              </a:solidFill>
              <a:latin typeface="Tw Cen MT" panose="020B0602020104020603" pitchFamily="34" charset="0"/>
              <a:cs typeface="Arial" charset="0"/>
            </a:endParaRPr>
          </a:p>
          <a:p>
            <a:pPr marL="457200" lvl="1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i-FI" sz="2200" dirty="0">
                <a:solidFill>
                  <a:prstClr val="black"/>
                </a:solidFill>
                <a:latin typeface="Tw Cen MT" panose="020B0602020104020603" pitchFamily="34" charset="0"/>
                <a:cs typeface="Arial" charset="0"/>
              </a:rPr>
              <a:t>VALITSE</a:t>
            </a:r>
          </a:p>
          <a:p>
            <a:pPr marL="457200" lvl="1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i-FI" sz="2200" dirty="0">
                <a:solidFill>
                  <a:srgbClr val="F5527D"/>
                </a:solidFill>
                <a:latin typeface="Tw Cen MT" panose="020B0602020104020603" pitchFamily="34" charset="0"/>
                <a:cs typeface="Arial" charset="0"/>
              </a:rPr>
              <a:t>Koulukohtaiset valinnaiset opintojaksot</a:t>
            </a:r>
          </a:p>
          <a:p>
            <a:endParaRPr lang="fi-FI" dirty="0"/>
          </a:p>
        </p:txBody>
      </p:sp>
      <p:sp>
        <p:nvSpPr>
          <p:cNvPr id="4" name="Tekstiruutu 3"/>
          <p:cNvSpPr txBox="1"/>
          <p:nvPr/>
        </p:nvSpPr>
        <p:spPr>
          <a:xfrm>
            <a:off x="1791371" y="5014481"/>
            <a:ext cx="67687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200" dirty="0">
                <a:latin typeface="Tw Cen MT" panose="020B0602020104020603" pitchFamily="34" charset="0"/>
              </a:rPr>
              <a:t>Jaksoon kannattaa valita noin 6 opintojaksoa.</a:t>
            </a:r>
          </a:p>
        </p:txBody>
      </p:sp>
    </p:spTree>
    <p:extLst>
      <p:ext uri="{BB962C8B-B14F-4D97-AF65-F5344CB8AC3E}">
        <p14:creationId xmlns:p14="http://schemas.microsoft.com/office/powerpoint/2010/main" val="2554386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66775" y="568325"/>
            <a:ext cx="10515600" cy="4351338"/>
          </a:xfrm>
        </p:spPr>
        <p:txBody>
          <a:bodyPr/>
          <a:lstStyle/>
          <a:p>
            <a:r>
              <a:rPr lang="fi-FI" dirty="0">
                <a:solidFill>
                  <a:srgbClr val="666666"/>
                </a:solidFill>
                <a:latin typeface="Tw Cen MT" panose="020B0602020104020603" pitchFamily="34" charset="0"/>
              </a:rPr>
              <a:t>Pakolliset</a:t>
            </a:r>
            <a:r>
              <a:rPr lang="fi-FI" dirty="0">
                <a:latin typeface="Tw Cen MT" panose="020B0602020104020603" pitchFamily="34" charset="0"/>
              </a:rPr>
              <a:t>, </a:t>
            </a:r>
            <a:r>
              <a:rPr lang="fi-FI" dirty="0">
                <a:solidFill>
                  <a:srgbClr val="005EBE"/>
                </a:solidFill>
                <a:latin typeface="Tw Cen MT" panose="020B0602020104020603" pitchFamily="34" charset="0"/>
              </a:rPr>
              <a:t>valtakunnalliset valinnaiset </a:t>
            </a:r>
            <a:r>
              <a:rPr lang="fi-FI" dirty="0">
                <a:latin typeface="Tw Cen MT" panose="020B0602020104020603" pitchFamily="34" charset="0"/>
              </a:rPr>
              <a:t>ja </a:t>
            </a:r>
            <a:r>
              <a:rPr lang="fi-FI" dirty="0">
                <a:solidFill>
                  <a:srgbClr val="F5527D"/>
                </a:solidFill>
                <a:latin typeface="Tw Cen MT" panose="020B0602020104020603" pitchFamily="34" charset="0"/>
              </a:rPr>
              <a:t>koulukohtaiset valinnaiset</a:t>
            </a:r>
          </a:p>
        </p:txBody>
      </p:sp>
      <p:sp>
        <p:nvSpPr>
          <p:cNvPr id="5" name="Tekstiruutu 4"/>
          <p:cNvSpPr txBox="1"/>
          <p:nvPr/>
        </p:nvSpPr>
        <p:spPr>
          <a:xfrm>
            <a:off x="9182100" y="2571750"/>
            <a:ext cx="27622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latin typeface="Tw Cen MT" panose="020B0602020104020603" pitchFamily="34" charset="0"/>
              </a:rPr>
              <a:t>MUISTA, ETTÄ OSASSA OPINTOJAKSOISTA ON USEITA RYHMIÄ</a:t>
            </a:r>
            <a:r>
              <a:rPr lang="fi-FI" dirty="0">
                <a:latin typeface="Tw Cen MT" panose="020B0602020104020603" pitchFamily="34" charset="0"/>
                <a:sym typeface="Wingdings" panose="05000000000000000000" pitchFamily="2" charset="2"/>
              </a:rPr>
              <a:t> ETSI ITSELLESI PARHAAT VAIHTOEHDOT!</a:t>
            </a:r>
            <a:endParaRPr lang="fi-FI" dirty="0">
              <a:latin typeface="Tw Cen MT" panose="020B0602020104020603" pitchFamily="34" charset="0"/>
            </a:endParaRPr>
          </a:p>
          <a:p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7DD91DA2-6E90-DA41-08D5-58DF64614D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625" y="1659076"/>
            <a:ext cx="8048625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963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03031" y="63902"/>
            <a:ext cx="9182688" cy="1609344"/>
          </a:xfrm>
        </p:spPr>
        <p:txBody>
          <a:bodyPr/>
          <a:lstStyle/>
          <a:p>
            <a:r>
              <a:rPr lang="fi-FI" dirty="0">
                <a:latin typeface="Tw Cen MT" panose="020B0602020104020603" pitchFamily="34" charset="0"/>
              </a:rPr>
              <a:t>KÄYTÄNTÖÄ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03031" y="1377607"/>
            <a:ext cx="9182688" cy="4659778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80000"/>
              </a:lnSpc>
            </a:pPr>
            <a:r>
              <a:rPr lang="fi-FI" sz="2400" dirty="0">
                <a:latin typeface="Tw Cen MT" panose="020B0602020104020603" pitchFamily="34" charset="0"/>
              </a:rPr>
              <a:t>Huomioi tarjottimesta:</a:t>
            </a:r>
          </a:p>
          <a:p>
            <a:pPr lvl="1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</a:rPr>
              <a:t>MAA valitse ryhmä vapaasti (MAA5, MAA7 ja MAA8)</a:t>
            </a:r>
          </a:p>
          <a:p>
            <a:pPr lvl="2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</a:rPr>
              <a:t> pl. MAA6 ja MAA9 2.-3. jaksoissa pitää valita sama ryhmä esim. MAA6.2+MAA9.2</a:t>
            </a:r>
          </a:p>
          <a:p>
            <a:pPr lvl="1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</a:rPr>
              <a:t>Äidinkielen opintojaksot useammasta moduulista ovat</a:t>
            </a:r>
          </a:p>
          <a:p>
            <a:pPr lvl="2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</a:rPr>
              <a:t>ÄI5-ÄI7 </a:t>
            </a:r>
            <a:r>
              <a:rPr lang="fi-FI" dirty="0">
                <a:latin typeface="Tw Cen MT" panose="020B0602020104020603" pitchFamily="34" charset="0"/>
                <a:sym typeface="Wingdings" panose="05000000000000000000" pitchFamily="2" charset="2"/>
              </a:rPr>
              <a:t> valitse kaikki osat, menevät jaksojen yli</a:t>
            </a:r>
          </a:p>
          <a:p>
            <a:pPr lvl="1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  <a:sym typeface="Wingdings" panose="05000000000000000000" pitchFamily="2" charset="2"/>
              </a:rPr>
              <a:t>BI2-3  valinta molempiin osiin</a:t>
            </a:r>
          </a:p>
          <a:p>
            <a:pPr lvl="1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  <a:sym typeface="Wingdings" panose="05000000000000000000" pitchFamily="2" charset="2"/>
              </a:rPr>
              <a:t>MAB6-7  valinta molempiin osiin  HUOM! Ovat kaksi eri opintojaksoa, voi tulla eri numero</a:t>
            </a:r>
          </a:p>
          <a:p>
            <a:pPr lvl="1">
              <a:lnSpc>
                <a:spcPct val="80000"/>
              </a:lnSpc>
            </a:pPr>
            <a:endParaRPr lang="fi-FI" dirty="0">
              <a:latin typeface="Tw Cen MT" panose="020B0602020104020603" pitchFamily="34" charset="0"/>
            </a:endParaRPr>
          </a:p>
          <a:p>
            <a:pPr lvl="1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</a:rPr>
              <a:t>4. ja 5. -jakso KU2.1/MU2.1 ja LI2.1. (ryhmät 2. jakson aikana), sijoitetaan erikseen</a:t>
            </a:r>
          </a:p>
          <a:p>
            <a:pPr lvl="1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</a:rPr>
              <a:t>24BCD 4P joko KU2.24BCD.1 tai MU2.24BCD.1 ja kaikki LI2.24BCD.1</a:t>
            </a:r>
          </a:p>
          <a:p>
            <a:pPr lvl="1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</a:rPr>
              <a:t>24EFG 4P joko KU2.24EFG.1 tai MU2.24EFG.1 ja kaikki LI2.24EFG.1</a:t>
            </a:r>
          </a:p>
          <a:p>
            <a:pPr lvl="1">
              <a:lnSpc>
                <a:spcPct val="80000"/>
              </a:lnSpc>
            </a:pPr>
            <a:r>
              <a:rPr lang="fi-FI" dirty="0">
                <a:solidFill>
                  <a:srgbClr val="FF0000"/>
                </a:solidFill>
                <a:latin typeface="Tw Cen MT" panose="020B0602020104020603" pitchFamily="34" charset="0"/>
                <a:sym typeface="Wingdings" panose="05000000000000000000" pitchFamily="2" charset="2"/>
              </a:rPr>
              <a:t> Katso tarkasti oman ryhmäsi tuntipaikka tarjottimesta, et voi valita riville muuta</a:t>
            </a:r>
            <a:endParaRPr lang="fi-FI" dirty="0">
              <a:latin typeface="Tw Cen MT" panose="020B0602020104020603" pitchFamily="34" charset="0"/>
            </a:endParaRPr>
          </a:p>
          <a:p>
            <a:pPr lvl="1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</a:rPr>
              <a:t>24A KU2/MU2 4P ja LI2.24AH.1 3P</a:t>
            </a:r>
          </a:p>
          <a:p>
            <a:pPr lvl="1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</a:rPr>
              <a:t>24H KU2 /MU2 7P ja LI2.24AH.1 3P</a:t>
            </a:r>
          </a:p>
          <a:p>
            <a:pPr marL="274320" lvl="1" indent="0">
              <a:lnSpc>
                <a:spcPct val="80000"/>
              </a:lnSpc>
              <a:buNone/>
            </a:pPr>
            <a:r>
              <a:rPr lang="fi-FI" b="1" dirty="0">
                <a:latin typeface="Tw Cen MT" panose="020B0602020104020603" pitchFamily="34" charset="0"/>
              </a:rPr>
              <a:t>   </a:t>
            </a:r>
            <a:endParaRPr lang="fi-FI" b="1" dirty="0">
              <a:solidFill>
                <a:srgbClr val="FF0000"/>
              </a:solidFill>
              <a:latin typeface="Tw Cen MT" panose="020B0602020104020603" pitchFamily="34" charset="0"/>
            </a:endParaRPr>
          </a:p>
          <a:p>
            <a:pPr lvl="1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</a:rPr>
              <a:t>OP2 löytyvät tarjottimesta 2 tai 3 periodi, valitse oman ryhmän mukana</a:t>
            </a:r>
          </a:p>
          <a:p>
            <a:pPr lvl="1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</a:rPr>
              <a:t>Urheiluakatemia, merkittävä, koodi UA (UA1U ei valintoja tänne pl. 24U)</a:t>
            </a:r>
          </a:p>
          <a:p>
            <a:pPr lvl="1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</a:rPr>
              <a:t>ET1, ET2 ja UI1 tarjottimella, ei verkkolupaa (pl. Selkeä päällekkäisyys, joka ei ratkea)</a:t>
            </a:r>
          </a:p>
          <a:p>
            <a:pPr marL="274320" lvl="1" indent="0">
              <a:lnSpc>
                <a:spcPct val="80000"/>
              </a:lnSpc>
              <a:buNone/>
            </a:pPr>
            <a:endParaRPr lang="fi-FI" dirty="0">
              <a:latin typeface="Tw Cen MT" panose="020B0602020104020603" pitchFamily="34" charset="0"/>
            </a:endParaRPr>
          </a:p>
          <a:p>
            <a:pPr>
              <a:lnSpc>
                <a:spcPct val="80000"/>
              </a:lnSpc>
            </a:pPr>
            <a:r>
              <a:rPr lang="fi-FI" sz="2400" u="sng" dirty="0">
                <a:latin typeface="Tw Cen MT" panose="020B0602020104020603" pitchFamily="34" charset="0"/>
              </a:rPr>
              <a:t>Tarkista:</a:t>
            </a:r>
          </a:p>
          <a:p>
            <a:pPr lvl="1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</a:rPr>
              <a:t>Pakolliset opintojaksot</a:t>
            </a:r>
          </a:p>
          <a:p>
            <a:pPr lvl="1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</a:rPr>
              <a:t>3.-vuoden suunnitelmalla yhteensä n. 120 opintopistettä 2. vuoden jälkeen</a:t>
            </a:r>
          </a:p>
          <a:p>
            <a:pPr lvl="1">
              <a:lnSpc>
                <a:spcPct val="80000"/>
              </a:lnSpc>
            </a:pPr>
            <a:r>
              <a:rPr lang="fi-FI" dirty="0">
                <a:latin typeface="Tw Cen MT" panose="020B0602020104020603" pitchFamily="34" charset="0"/>
              </a:rPr>
              <a:t>YO-kirjoitusten vaatimukset</a:t>
            </a:r>
          </a:p>
          <a:p>
            <a:pPr>
              <a:lnSpc>
                <a:spcPct val="80000"/>
              </a:lnSpc>
            </a:pPr>
            <a:endParaRPr lang="fi-FI" dirty="0"/>
          </a:p>
          <a:p>
            <a:pPr>
              <a:lnSpc>
                <a:spcPct val="80000"/>
              </a:lnSpc>
            </a:pPr>
            <a:endParaRPr lang="fi-FI" dirty="0"/>
          </a:p>
          <a:p>
            <a:pPr>
              <a:lnSpc>
                <a:spcPct val="80000"/>
              </a:lnSpc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0435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Tw Cen MT Condensed Extra Bold" panose="020B0803020202020204" pitchFamily="34" charset="0"/>
              </a:rPr>
              <a:t>HUOMIOI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i-FI" dirty="0">
                <a:latin typeface="Tw Cen MT" panose="020B0602020104020603" pitchFamily="34" charset="0"/>
                <a:cs typeface="Arial" charset="0"/>
              </a:rPr>
              <a:t>Opintojakso syntyy jos valitsijoita on </a:t>
            </a:r>
            <a:r>
              <a:rPr lang="fi-FI" b="1" dirty="0">
                <a:latin typeface="Tw Cen MT" panose="020B0602020104020603" pitchFamily="34" charset="0"/>
                <a:cs typeface="Arial" charset="0"/>
              </a:rPr>
              <a:t>vähintään 10</a:t>
            </a:r>
          </a:p>
          <a:p>
            <a:pPr lvl="1">
              <a:defRPr/>
            </a:pPr>
            <a:r>
              <a:rPr lang="fi-FI" b="1" dirty="0">
                <a:latin typeface="Tw Cen MT" panose="020B0602020104020603" pitchFamily="34" charset="0"/>
                <a:cs typeface="Arial" charset="0"/>
              </a:rPr>
              <a:t>PERUUTUKSIA VOI TULLA JO KEVÄÄLLÄ</a:t>
            </a:r>
          </a:p>
          <a:p>
            <a:pPr>
              <a:defRPr/>
            </a:pPr>
            <a:r>
              <a:rPr lang="fi-FI" dirty="0">
                <a:latin typeface="Tw Cen MT" panose="020B0602020104020603" pitchFamily="34" charset="0"/>
                <a:cs typeface="Arial" charset="0"/>
              </a:rPr>
              <a:t>Koulukohtainen opintojakso voidaan pitää myös puolikkaana</a:t>
            </a:r>
          </a:p>
          <a:p>
            <a:pPr>
              <a:defRPr/>
            </a:pPr>
            <a:r>
              <a:rPr lang="fi-FI" dirty="0">
                <a:latin typeface="Tw Cen MT" panose="020B0602020104020603" pitchFamily="34" charset="0"/>
                <a:cs typeface="Arial" charset="0"/>
              </a:rPr>
              <a:t>Jos opintojakso ei toteudu, niin voit valita sen tilalle uuden ennen jakson alkua (peruuntumisesta ilmoitetaan Wilma-viestillä)</a:t>
            </a:r>
          </a:p>
          <a:p>
            <a:pPr>
              <a:defRPr/>
            </a:pPr>
            <a:endParaRPr lang="fi-FI" b="1" dirty="0">
              <a:solidFill>
                <a:srgbClr val="92D050"/>
              </a:solidFill>
              <a:latin typeface="Tw Cen MT" panose="020B0602020104020603" pitchFamily="34" charset="0"/>
              <a:cs typeface="Arial" charset="0"/>
            </a:endParaRPr>
          </a:p>
          <a:p>
            <a:pPr>
              <a:defRPr/>
            </a:pPr>
            <a:r>
              <a:rPr lang="fi-FI" b="1" dirty="0">
                <a:latin typeface="Tw Cen MT" panose="020B0602020104020603" pitchFamily="34" charset="0"/>
                <a:cs typeface="Arial" charset="0"/>
              </a:rPr>
              <a:t>Tarjotin saattaa muuttua </a:t>
            </a:r>
            <a:r>
              <a:rPr lang="fi-FI" dirty="0">
                <a:latin typeface="Tw Cen MT" panose="020B0602020104020603" pitchFamily="34" charset="0"/>
                <a:cs typeface="Arial" charset="0"/>
              </a:rPr>
              <a:t>- varmista valintasi vielä syksyllä koulun alkaessa. Seuraa Wilmaa!</a:t>
            </a:r>
          </a:p>
          <a:p>
            <a:pPr>
              <a:defRPr/>
            </a:pPr>
            <a:r>
              <a:rPr lang="fi-FI" sz="3200" dirty="0">
                <a:latin typeface="Tw Cen MT" panose="020B0602020104020603" pitchFamily="34" charset="0"/>
                <a:cs typeface="Arial" charset="0"/>
              </a:rPr>
              <a:t>Voit valita myös 24/22-ryhmien alueella olevia opintoja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9055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Tw Cen MT Condensed Extra Bold" panose="020B0803020202020204" pitchFamily="34" charset="0"/>
              </a:rPr>
              <a:t>ERITYISTÄ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fi-FI" dirty="0">
                <a:latin typeface="Tw Cen MT" panose="020B0602020104020603" pitchFamily="34" charset="0"/>
                <a:cs typeface="Arial" charset="0"/>
              </a:rPr>
              <a:t>Jos opintojakso on täynnä EIKÄ VALINTA ONNISTU, niin vaihda valintojasi siten, että pääset jollekin toiselle vastaavalle opintojaksolle. </a:t>
            </a:r>
          </a:p>
          <a:p>
            <a:pPr>
              <a:defRPr/>
            </a:pPr>
            <a:r>
              <a:rPr lang="fi-FI" dirty="0">
                <a:latin typeface="Tw Cen MT" panose="020B0602020104020603" pitchFamily="34" charset="0"/>
                <a:cs typeface="Arial" charset="0"/>
              </a:rPr>
              <a:t>JOS TÄMÄ EI ONNISTU, NIIN OTA YHTEYTTÄ opinto-ohjaajaan.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75217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3077" y="589551"/>
            <a:ext cx="9705356" cy="784128"/>
          </a:xfrm>
        </p:spPr>
        <p:txBody>
          <a:bodyPr>
            <a:normAutofit/>
          </a:bodyPr>
          <a:lstStyle/>
          <a:p>
            <a:r>
              <a:rPr lang="fi-FI" dirty="0">
                <a:latin typeface="Tw Cen MT" panose="020B0602020104020603" pitchFamily="34" charset="0"/>
              </a:rPr>
              <a:t>24-ryhmät erityistä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34462" y="2292267"/>
            <a:ext cx="10286136" cy="5268032"/>
          </a:xfrm>
        </p:spPr>
        <p:txBody>
          <a:bodyPr>
            <a:normAutofit/>
          </a:bodyPr>
          <a:lstStyle/>
          <a:p>
            <a:pPr lvl="1"/>
            <a:r>
              <a:rPr lang="fi-FI" sz="1600" b="1" dirty="0">
                <a:latin typeface="Tw Cen MT" panose="020B0602020104020603" pitchFamily="34" charset="0"/>
                <a:cs typeface="Arial" charset="0"/>
              </a:rPr>
              <a:t>LI8	</a:t>
            </a:r>
            <a:r>
              <a:rPr lang="fi-FI" sz="1600" b="1" dirty="0" err="1">
                <a:latin typeface="Tw Cen MT" panose="020B0602020104020603" pitchFamily="34" charset="0"/>
                <a:cs typeface="Arial" charset="0"/>
              </a:rPr>
              <a:t>wanhojen</a:t>
            </a:r>
            <a:r>
              <a:rPr lang="fi-FI" sz="1600" b="1" dirty="0">
                <a:latin typeface="Tw Cen MT" panose="020B0602020104020603" pitchFamily="34" charset="0"/>
                <a:cs typeface="Arial" charset="0"/>
              </a:rPr>
              <a:t> tanssit (kaksi ryhmää, valitse parin kanssa sama)</a:t>
            </a:r>
          </a:p>
          <a:p>
            <a:pPr lvl="1"/>
            <a:r>
              <a:rPr lang="fi-FI" sz="1600" b="1" dirty="0">
                <a:latin typeface="Tw Cen MT" panose="020B0602020104020603" pitchFamily="34" charset="0"/>
                <a:cs typeface="Arial" charset="0"/>
              </a:rPr>
              <a:t>LI7	luontoliikunta</a:t>
            </a:r>
          </a:p>
          <a:p>
            <a:pPr lvl="1"/>
            <a:r>
              <a:rPr lang="fi-FI" sz="1600" b="1" dirty="0">
                <a:latin typeface="Tw Cen MT" panose="020B0602020104020603" pitchFamily="34" charset="0"/>
                <a:cs typeface="Arial" charset="0"/>
              </a:rPr>
              <a:t>LI9 	liikkuva opiskelu</a:t>
            </a:r>
          </a:p>
          <a:p>
            <a:pPr lvl="1"/>
            <a:r>
              <a:rPr lang="fi-FI" sz="1600" b="1" dirty="0">
                <a:latin typeface="Tw Cen MT" panose="020B0602020104020603" pitchFamily="34" charset="0"/>
                <a:cs typeface="Arial" charset="0"/>
              </a:rPr>
              <a:t>MU13	edustuskuoro</a:t>
            </a:r>
          </a:p>
          <a:p>
            <a:pPr lvl="1"/>
            <a:r>
              <a:rPr lang="fi-FI" sz="1600" b="1" dirty="0">
                <a:latin typeface="Tw Cen MT" panose="020B0602020104020603" pitchFamily="34" charset="0"/>
                <a:cs typeface="Arial" charset="0"/>
              </a:rPr>
              <a:t>TS01	tekstiilityö</a:t>
            </a:r>
          </a:p>
          <a:p>
            <a:pPr lvl="1"/>
            <a:r>
              <a:rPr lang="fi-FI" sz="1600" b="1" dirty="0">
                <a:latin typeface="Tw Cen MT" panose="020B0602020104020603" pitchFamily="34" charset="0"/>
                <a:cs typeface="Arial" charset="0"/>
              </a:rPr>
              <a:t>KE7	kemian laborointi, EI TARJOTIN</a:t>
            </a:r>
          </a:p>
          <a:p>
            <a:pPr lvl="1"/>
            <a:r>
              <a:rPr lang="fi-FI" sz="1600" b="1" dirty="0">
                <a:latin typeface="Tw Cen MT" panose="020B0602020104020603" pitchFamily="34" charset="0"/>
                <a:cs typeface="Arial" charset="0"/>
              </a:rPr>
              <a:t>FY9	fysiikan laborointi, EI TARJOTIN</a:t>
            </a:r>
          </a:p>
          <a:p>
            <a:pPr lvl="1"/>
            <a:r>
              <a:rPr lang="fi-FI" sz="1600" b="1" dirty="0">
                <a:latin typeface="Tw Cen MT" panose="020B0602020104020603" pitchFamily="34" charset="0"/>
                <a:cs typeface="Arial" charset="0"/>
              </a:rPr>
              <a:t>BI8	luonnontuntemus</a:t>
            </a:r>
          </a:p>
          <a:p>
            <a:pPr lvl="1"/>
            <a:r>
              <a:rPr lang="fi-FI" sz="1600" b="1" dirty="0">
                <a:latin typeface="Tw Cen MT" panose="020B0602020104020603" pitchFamily="34" charset="0"/>
                <a:cs typeface="Arial" charset="0"/>
              </a:rPr>
              <a:t>BI9	laborointi</a:t>
            </a:r>
          </a:p>
          <a:p>
            <a:pPr lvl="1"/>
            <a:r>
              <a:rPr lang="fi-FI" sz="1600" b="1" dirty="0">
                <a:latin typeface="Tw Cen MT" panose="020B0602020104020603" pitchFamily="34" charset="0"/>
                <a:cs typeface="Arial" charset="0"/>
              </a:rPr>
              <a:t>OP4	opin opiskelemaan</a:t>
            </a:r>
          </a:p>
          <a:p>
            <a:pPr lvl="1"/>
            <a:r>
              <a:rPr lang="fi-FI" sz="1600" b="1" dirty="0">
                <a:latin typeface="Tw Cen MT" panose="020B0602020104020603" pitchFamily="34" charset="0"/>
                <a:cs typeface="Arial" charset="0"/>
              </a:rPr>
              <a:t>OP5	työelämään</a:t>
            </a:r>
          </a:p>
          <a:p>
            <a:pPr lvl="1"/>
            <a:r>
              <a:rPr lang="fi-FI" sz="1600" b="1" dirty="0">
                <a:latin typeface="Tw Cen MT" panose="020B0602020104020603" pitchFamily="34" charset="0"/>
                <a:cs typeface="Arial" charset="0"/>
              </a:rPr>
              <a:t>OP6	maailmalle</a:t>
            </a:r>
          </a:p>
          <a:p>
            <a:pPr lvl="1"/>
            <a:r>
              <a:rPr lang="fi-FI" sz="1600" b="1" dirty="0">
                <a:latin typeface="Tw Cen MT" panose="020B0602020104020603" pitchFamily="34" charset="0"/>
                <a:cs typeface="Arial" charset="0"/>
              </a:rPr>
              <a:t>OP7	enemmän hyvää oloa</a:t>
            </a:r>
          </a:p>
          <a:p>
            <a:pPr lvl="1"/>
            <a:endParaRPr lang="fi-FI" sz="1600" b="1" dirty="0">
              <a:solidFill>
                <a:srgbClr val="1F497D"/>
              </a:solidFill>
              <a:latin typeface="Calibri"/>
              <a:cs typeface="Arial" charset="0"/>
            </a:endParaRPr>
          </a:p>
          <a:p>
            <a:pPr marL="274320" lvl="1" indent="0">
              <a:buNone/>
            </a:pPr>
            <a:endParaRPr lang="fi-FI" sz="1600" b="1" dirty="0">
              <a:solidFill>
                <a:srgbClr val="1F497D"/>
              </a:solidFill>
              <a:latin typeface="Calibri"/>
              <a:cs typeface="Arial" charset="0"/>
            </a:endParaRPr>
          </a:p>
          <a:p>
            <a:pPr lvl="1"/>
            <a:endParaRPr lang="fi-FI" sz="1600" b="1" dirty="0">
              <a:solidFill>
                <a:srgbClr val="1F497D"/>
              </a:solidFill>
              <a:latin typeface="Calibri"/>
              <a:cs typeface="Arial" charset="0"/>
            </a:endParaRPr>
          </a:p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4294967295"/>
          </p:nvPr>
        </p:nvSpPr>
        <p:spPr>
          <a:xfrm>
            <a:off x="7010400" y="2193926"/>
            <a:ext cx="3657600" cy="3978275"/>
          </a:xfrm>
        </p:spPr>
        <p:txBody>
          <a:bodyPr>
            <a:normAutofit/>
          </a:bodyPr>
          <a:lstStyle/>
          <a:p>
            <a:pPr marL="274320" lvl="1" indent="0">
              <a:buClr>
                <a:srgbClr val="D34817">
                  <a:lumMod val="75000"/>
                </a:srgbClr>
              </a:buClr>
              <a:buNone/>
            </a:pPr>
            <a:endParaRPr lang="fi-FI" sz="1600" b="1" dirty="0">
              <a:solidFill>
                <a:srgbClr val="1F497D"/>
              </a:solidFill>
              <a:latin typeface="Calibri"/>
              <a:cs typeface="Arial" charset="0"/>
            </a:endParaRP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5" name="Tekstiruutu 4"/>
          <p:cNvSpPr txBox="1"/>
          <p:nvPr/>
        </p:nvSpPr>
        <p:spPr>
          <a:xfrm>
            <a:off x="293077" y="1429859"/>
            <a:ext cx="1016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b="1" dirty="0">
                <a:solidFill>
                  <a:srgbClr val="1F497D"/>
                </a:solidFill>
                <a:latin typeface="Tw Cen MT" panose="020B0602020104020603" pitchFamily="34" charset="0"/>
                <a:cs typeface="Arial" charset="0"/>
              </a:rPr>
              <a:t>Tarjottimessa olevat kaavion ulkopuoliset kurssit pidetään erillisen, ryhmässä sovittavan aikataulun mukaan osittain ABC-tuntipaikalla.</a:t>
            </a:r>
          </a:p>
        </p:txBody>
      </p:sp>
      <p:sp>
        <p:nvSpPr>
          <p:cNvPr id="6" name="Tekstiruutu 5"/>
          <p:cNvSpPr txBox="1"/>
          <p:nvPr/>
        </p:nvSpPr>
        <p:spPr>
          <a:xfrm>
            <a:off x="7176120" y="2901810"/>
            <a:ext cx="2952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>
                <a:latin typeface="Tw Cen MT" panose="020B0602020104020603" pitchFamily="34" charset="0"/>
              </a:rPr>
              <a:t>Kysythän lisätietoa opettajalta!</a:t>
            </a:r>
          </a:p>
        </p:txBody>
      </p:sp>
    </p:spTree>
    <p:extLst>
      <p:ext uri="{BB962C8B-B14F-4D97-AF65-F5344CB8AC3E}">
        <p14:creationId xmlns:p14="http://schemas.microsoft.com/office/powerpoint/2010/main" val="4025422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AE07FC-9162-F320-9C46-5A8F2352A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Tukikurssit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036412-7C95-CD60-1EE0-02E88B8CF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4460"/>
            <a:ext cx="10515600" cy="4782503"/>
          </a:xfrm>
        </p:spPr>
        <p:txBody>
          <a:bodyPr>
            <a:normAutofit fontScale="77500" lnSpcReduction="20000"/>
          </a:bodyPr>
          <a:lstStyle/>
          <a:p>
            <a:r>
              <a:rPr lang="fi-FI" b="1" dirty="0">
                <a:hlinkClick r:id="rId2"/>
              </a:rPr>
              <a:t>ÄIDINKIELI</a:t>
            </a:r>
            <a:endParaRPr lang="fi-FI" b="1" dirty="0"/>
          </a:p>
          <a:p>
            <a:r>
              <a:rPr lang="fi-FI" b="1" dirty="0"/>
              <a:t>AI17: Perusteet haltuun (2op)</a:t>
            </a:r>
            <a:endParaRPr lang="fi-FI" dirty="0"/>
          </a:p>
          <a:p>
            <a:r>
              <a:rPr lang="fi-FI" dirty="0"/>
              <a:t>Opintojakso on tarkoitettu 1. lukuvuoden opiskelijoille, jotka tarvitsevat tai kokevat tarvitsevansa vahvistusta äidinkielen taidoissa. Opintojakso järjestetään kevätlukukaudella 4. tai 5. periodissa.</a:t>
            </a:r>
          </a:p>
          <a:p>
            <a:r>
              <a:rPr lang="fi-FI" b="1" dirty="0"/>
              <a:t>AI12: Kielen- ja tekstihuolto (2op)</a:t>
            </a:r>
            <a:endParaRPr lang="fi-FI" dirty="0"/>
          </a:p>
          <a:p>
            <a:r>
              <a:rPr lang="fi-FI" dirty="0"/>
              <a:t>Opintojakso on suunnattu opiskelijoille, joilla on aukkoja oikeinkirjoituksessa. Opintojakso on tarjolla neljä kertaa vuodessa.</a:t>
            </a:r>
          </a:p>
          <a:p>
            <a:r>
              <a:rPr lang="fi-FI" b="1" dirty="0">
                <a:hlinkClick r:id="rId3"/>
              </a:rPr>
              <a:t>ENGLANTI</a:t>
            </a:r>
            <a:endParaRPr lang="fi-FI" b="1" dirty="0"/>
          </a:p>
          <a:p>
            <a:r>
              <a:rPr lang="fi-FI" b="1" dirty="0"/>
              <a:t>ENA11: Kertaus 1, (2op)</a:t>
            </a:r>
            <a:endParaRPr lang="fi-FI" dirty="0"/>
          </a:p>
          <a:p>
            <a:r>
              <a:rPr lang="fi-FI" dirty="0"/>
              <a:t>Opintojakso kertaa ensimmäisen lukuvuoden asioita ts. moduulien 1-3 kielioppiasiat sisältäen myös sanastoa, kuunteluita ja luetun ymmärtämistä.</a:t>
            </a:r>
          </a:p>
          <a:p>
            <a:r>
              <a:rPr lang="fi-FI" b="1" dirty="0"/>
              <a:t>ENA12: Kertaus 2, (2op)</a:t>
            </a:r>
            <a:endParaRPr lang="fi-FI" dirty="0"/>
          </a:p>
          <a:p>
            <a:r>
              <a:rPr lang="fi-FI" dirty="0"/>
              <a:t>Opintojakso kertaa toisen lukuvuoden asioista ts. moduulien 4-6 kielioppiasiat sisältäen myös sanastotehtäviä, kuunteluita ja luetun ymmärtämistä.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96805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7580</TotalTime>
  <Words>903</Words>
  <Application>Microsoft Office PowerPoint</Application>
  <PresentationFormat>Laajakuva</PresentationFormat>
  <Paragraphs>117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Tw Cen MT</vt:lpstr>
      <vt:lpstr>Tw Cen MT Condensed Extra Bold</vt:lpstr>
      <vt:lpstr>Wingdings</vt:lpstr>
      <vt:lpstr>Office-teema</vt:lpstr>
      <vt:lpstr>VALINNAT 2024-2025 24-ryhmät</vt:lpstr>
      <vt:lpstr>Huomioi valinnoissa</vt:lpstr>
      <vt:lpstr>Käytäntö</vt:lpstr>
      <vt:lpstr>PowerPoint-esitys</vt:lpstr>
      <vt:lpstr>KÄYTÄNTÖÄ</vt:lpstr>
      <vt:lpstr>HUOMIOI</vt:lpstr>
      <vt:lpstr>ERITYISTÄ</vt:lpstr>
      <vt:lpstr>24-ryhmät erityistä</vt:lpstr>
      <vt:lpstr>Tukikurssit</vt:lpstr>
      <vt:lpstr>PowerPoint-esitys</vt:lpstr>
      <vt:lpstr>Muuta</vt:lpstr>
      <vt:lpstr>WILMA 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Cihangir Nana</dc:creator>
  <cp:lastModifiedBy>Aho Lassi</cp:lastModifiedBy>
  <cp:revision>22</cp:revision>
  <dcterms:created xsi:type="dcterms:W3CDTF">2021-05-05T08:27:30Z</dcterms:created>
  <dcterms:modified xsi:type="dcterms:W3CDTF">2025-04-24T09:40:39Z</dcterms:modified>
</cp:coreProperties>
</file>