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441" r:id="rId4"/>
    <p:sldId id="442" r:id="rId5"/>
    <p:sldId id="443" r:id="rId6"/>
    <p:sldId id="430" r:id="rId7"/>
    <p:sldId id="429" r:id="rId8"/>
    <p:sldId id="431" r:id="rId9"/>
    <p:sldId id="260" r:id="rId10"/>
    <p:sldId id="262" r:id="rId11"/>
    <p:sldId id="432" r:id="rId12"/>
    <p:sldId id="434" r:id="rId13"/>
    <p:sldId id="435" r:id="rId14"/>
    <p:sldId id="439" r:id="rId15"/>
    <p:sldId id="279" r:id="rId16"/>
    <p:sldId id="436" r:id="rId17"/>
    <p:sldId id="438" r:id="rId18"/>
    <p:sldId id="289" r:id="rId19"/>
    <p:sldId id="269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9T15:44:33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1038 38 24575,'-165'2'0,"-179"-5"0,308-1 0,-40-10 0,51 8 0,1 1 0,-1 1 0,0 2 0,-31 0 0,49 4 0,-1 0 0,1 0 0,0 0 0,-1 1 0,1 0 0,1 0 0,-1 1 0,0 0 0,1 0 0,-7 6 0,-24 14 0,28-19 0,1 0 0,0 1 0,1 1 0,-1-1 0,1 1 0,1 1 0,-1-1 0,1 1 0,1 0 0,-1 0 0,1 1 0,1 0 0,0 0 0,0 0 0,-4 14 0,-1 7 0,2 0 0,1 0 0,-4 52 0,5-34 0,3 0 0,1 1 0,3-1 0,9 56 0,-10-98 0,1 1 0,0 0 0,0-1 0,1 0 0,-1 1 0,1-1 0,1 0 0,-1 0 0,1-1 0,0 1 0,0-1 0,1 0 0,-1 0 0,1 0 0,10 7 0,0-3 0,1 0 0,0-1 0,0 0 0,33 9 0,-16-8 0,0-1 0,0-1 0,1-2 0,41 1 0,141-7 0,-82-3 0,-30 3 0,122 3 0,-167 11 0,-53-11 0,0 1 0,0-2 0,0 1 0,0-1 0,1 0 0,-1 0 0,0 0 0,1-1 0,-1 0 0,0-1 0,1 1 0,-1-1 0,1 0 0,-1-1 0,0 1 0,6-4 0,-1 0 0,0 0 0,0-1 0,0-1 0,-1 0 0,0 0 0,15-16 0,-20 18 0,-1-1 0,0 1 0,-1-1 0,0 0 0,0 0 0,0-1 0,0 1 0,-1-1 0,0 1 0,-1-1 0,1 0 0,-1 1 0,0-14 0,-2-211 0,-3 90 0,5 135 0,-1 0 0,0 0 0,0 0 0,-1 0 0,0 0 0,0 1 0,0-1 0,-1 0 0,0 0 0,0 1 0,-1-1 0,1 1 0,-1 0 0,0 0 0,0 0 0,-1 0 0,0 0 0,1 1 0,-2-1 0,1 1 0,0 0 0,-1 1 0,0-1 0,0 1 0,0 0 0,-10-5 0,-76-46-1365,71 42-5461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9T15:44:36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1037 117 24575,'-8'-1'0,"0"0"0,0-1 0,0 0 0,0 0 0,-12-6 0,-26-5 0,-7 4 0,-1-1 0,-89-31 0,123 35 0,0 0 0,-1 1 0,0 1 0,0 1 0,-22 0 0,-109 4 0,68 2 0,67-3 0,0 0 0,1 2 0,-1 0 0,-29 7 0,37-5 0,0-1 0,0 1 0,0 1 0,0 0 0,0 0 0,1 1 0,0 0 0,1 0 0,-10 10 0,8-8 0,1 1 0,0 0 0,0 0 0,1 1 0,0-1 0,1 2 0,0-1 0,1 1 0,0 0 0,0 0 0,1 0 0,1 1 0,0 0 0,0-1 0,1 1 0,1 0 0,0 0 0,1 20 0,1 4 0,2-1 0,2 1 0,1-1 0,1-1 0,2 1 0,27 65 0,-33-95 0,0 1 0,0-1 0,1 0 0,0 0 0,0 0 0,0 0 0,0-1 0,1 1 0,0-1 0,0 0 0,0-1 0,0 1 0,1-1 0,-1 0 0,1 0 0,0-1 0,6 2 0,13 4 0,2-1 0,46 6 0,-17-4 0,16 2 0,1-4 0,0-3 0,90-6 0,-60 1 0,-83 0 0,-1-1 0,1-1 0,0 0 0,-1-1 0,1-2 0,-1 0 0,25-11 0,10-10 0,56-37 0,-106 62 0,1-1 0,-1 0 0,-1-1 0,1 1 0,0-1 0,-1 1 0,0-1 0,0 0 0,0 0 0,0-1 0,-1 1 0,0 0 0,0-1 0,0 0 0,0 1 0,-1-1 0,2-5 0,0-9 0,-1 1 0,-1 0 0,-1-27 0,-1 27 0,1 0 0,5-35 0,4 17 0,-5 20 0,0 0 0,0 0 0,-2 0 0,0-1 0,-1-20 0,-1 33 0,0 1 0,-1 0 0,1-1 0,-1 1 0,0 0 0,0 0 0,0 0 0,0 0 0,-1 0 0,1 0 0,-1 0 0,0 0 0,0 0 0,0 0 0,0 1 0,0-1 0,0 1 0,-1 0 0,1 0 0,-1 0 0,0 0 0,0 0 0,1 0 0,-1 1 0,0-1 0,0 1 0,-1 0 0,1 0 0,0 0 0,0 0 0,-5 0 0,-25-3-1365,2 3-5461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9T15:44:40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1186 114 24575,'-24'-2'0,"0"-1"0,0 0 0,-38-12 0,12 3 0,-66-23 0,90 25 0,-1 2 0,0 0 0,-1 2 0,-43-5 0,-217 10 0,133 3 0,144-1 0,1 0 0,-1 1 0,1 0 0,0 1 0,0 0 0,0 0 0,0 1 0,1 0 0,-1 1 0,-17 11 0,13-6 0,1 0 0,-1 1 0,2 1 0,-1 0 0,2 0 0,-13 17 0,19-22 0,1 0 0,0 0 0,1 1 0,-1-1 0,1 1 0,1 0 0,-1 0 0,1 0 0,1 0 0,-1 0 0,1 0 0,1 0 0,0 0 0,0 0 0,0 1 0,1-1 0,0 0 0,4 10 0,-4-12 0,1 0 0,0 0 0,1 0 0,-1-1 0,1 1 0,0-1 0,1 0 0,-1 0 0,1 0 0,0 0 0,0-1 0,1 0 0,-1 0 0,1 0 0,0 0 0,0 0 0,0-1 0,0 0 0,1 0 0,0-1 0,-1 1 0,1-1 0,0-1 0,10 3 0,204 36 0,-130-25 0,-44-7 0,75 5 0,358-14 0,-474 1 0,0 0 0,1 0 0,-1 0 0,0-1 0,1 1 0,-1-1 0,0-1 0,0 1 0,0-1 0,0 0 0,0 0 0,0 0 0,-1-1 0,9-5 0,-10 4 0,0 1 0,0-1 0,0 0 0,0-1 0,-1 1 0,0 0 0,0-1 0,0 1 0,0-1 0,-1 0 0,1 1 0,-1-1 0,-1 0 0,1 0 0,-1 0 0,0-6 0,2-42-75,-1 22-355,1-1 0,11-55 0,-7 62-6396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9T15:44:44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961 77 24575,'0'-1'0,"-1"0"0,1 0 0,-1-1 0,1 1 0,-1 0 0,1 0 0,-1-1 0,0 1 0,1 0 0,-1 0 0,0 0 0,0 0 0,0 0 0,0 0 0,0 0 0,0 1 0,0-1 0,0 0 0,0 0 0,-1 1 0,1-1 0,0 1 0,0-1 0,-1 1 0,1-1 0,0 1 0,-2 0 0,-41-8 0,41 8 0,-96-7 0,-46-6 0,67 1 0,0 4 0,-1 3 0,-143 10 0,215-5 0,0 1 0,-1 0 0,1 1 0,0 0 0,0 0 0,0 0 0,0 1 0,1 0 0,-1 1 0,1-1 0,0 1 0,0 0 0,0 1 0,-10 9 0,9-5 0,0-1 0,1 1 0,0 0 0,1 0 0,0 0 0,0 1 0,1 0 0,0 0 0,-3 14 0,0 16 0,1 1 0,2 1 0,1-1 0,5 52 0,-2-65 0,0-15 0,0 2 0,1 0 0,0 0 0,0-1 0,7 24 0,-7-34 0,0 0 0,1 0 0,0 0 0,0 0 0,0 0 0,0 0 0,0-1 0,1 1 0,0-1 0,0 0 0,0 0 0,0 0 0,0 0 0,0 0 0,1-1 0,-1 0 0,1 1 0,0-1 0,0-1 0,6 3 0,13 2 0,1-2 0,0 0 0,0-2 0,0-1 0,-1-1 0,1 0 0,28-6 0,27 2 0,113 5 0,92-4 0,-266 0 0,-1-1 0,0-1 0,0 0 0,0-1 0,-1-1 0,0-1 0,0 0 0,25-18 0,-18 12 0,1 1 0,44-18 0,-55 26 0,0 2 0,-1-2 0,0 1 0,0-2 0,18-10 0,-28 15 0,0 0 0,-1 0 0,1 0 0,-1 0 0,0 0 0,1 0 0,-1 0 0,0-1 0,0 1 0,0 0 0,0-1 0,0 1 0,0-1 0,0 0 0,0 1 0,0-1 0,-1 0 0,1 1 0,-1-1 0,1 0 0,-1 1 0,0-1 0,0 0 0,0 0 0,0 0 0,0 1 0,0-1 0,0 0 0,0 0 0,-1 1 0,1-1 0,-1 0 0,1 0 0,-1 1 0,0-1 0,0 1 0,1-1 0,-1 1 0,0-1 0,0 1 0,-3-3 0,-117-165 0,87 118-1365,23 27-5461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9T15:44:48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1505 192 24575,'-2'0'0,"1"0"0,0-1 0,0 1 0,0 0 0,0-1 0,0 1 0,0-1 0,0 1 0,0-1 0,0 0 0,0 1 0,0-1 0,0 0 0,0 0 0,0 0 0,1 1 0,-1-1 0,0 0 0,1 0 0,-1 0 0,1 0 0,-2-2 0,-11-30 0,7 17 0,2 8 0,0 0 0,-1 0 0,0 1 0,0 0 0,-1 0 0,1 0 0,-2 1 0,1 0 0,-1 0 0,0 0 0,0 1 0,0 0 0,-1 0 0,0 1 0,0 0 0,0 1 0,0-1 0,-1 2 0,1-1 0,-15-1 0,-13-1 0,0 1 0,-1 3 0,-65 4 0,27 1 0,-698-4 0,764 0 0,0 1 0,0 0 0,0 0 0,0 1 0,1 0 0,-1 1 0,0-1 0,1 2 0,0-1 0,-1 1 0,2 0 0,-1 1 0,0 0 0,1 0 0,0 1 0,-13 13 0,13-11 0,0 1 0,0 0 0,1 0 0,0 1 0,0 0 0,2 0 0,-1 0 0,1 1 0,0 0 0,1-1 0,1 1 0,-1 0 0,0 18 0,-11 54 0,9-59 0,1 1 0,0 0 0,1 48 0,3-67 0,1 0 0,-1-1 0,1 1 0,0 0 0,1-1 0,0 1 0,-1-1 0,2 1 0,-1-1 0,1 0 0,-1 0 0,1 0 0,1 0 0,-1 0 0,1-1 0,0 0 0,0 1 0,0-2 0,0 1 0,1 0 0,8 5 0,19 5 0,1 0 0,0-3 0,1 0 0,0-3 0,56 8 0,-47-8 0,32 1 0,0-3 0,143-7 0,-84-1 0,-34 3 0,108-3 0,-191-1 0,0 0 0,1-1 0,-1 0 0,0-2 0,-1 0 0,0 0 0,0-2 0,0 0 0,-1-1 0,0 0 0,0-1 0,-1-1 0,-1 0 0,21-23 0,-26 21 0,0 0 0,-2-1 0,0 1 0,0-1 0,-1-1 0,-1 1 0,0-1 0,-1 1 0,1-26 0,5-8 0,6-8-1365,-5 35-5461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9T15:44:51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1514 446 24575,'-77'-91'0,"-49"-45"0,51 51 0,63 72 0,-1 2 0,0-1 0,0 2 0,-1 0 0,-1 0 0,1 1 0,-2 1 0,1 0 0,-1 2 0,-17-6 0,6 5 0,-1 1 0,1 1 0,-1 1 0,0 2 0,-39 1 0,-492 6 0,540-5 0,1 1 0,-1 1 0,1 1 0,0 0 0,0 1 0,0 1 0,0 1 0,-23 11 0,34-14 0,0 1 0,0 0 0,1 0 0,-1 0 0,1 1 0,0 0 0,0 0 0,1 1 0,-1 0 0,1 0 0,0 0 0,1 0 0,0 1 0,0 0 0,0 0 0,1 0 0,0 0 0,0 0 0,0 1 0,1-1 0,-2 15 0,1 25 0,2 0 0,2 0 0,2 0 0,2-1 0,21 89 0,-24-130 0,-1 0 0,1-1 0,0 1 0,1-1 0,-1 1 0,1-1 0,0 0 0,0 0 0,0 0 0,1 0 0,-1-1 0,1 1 0,0-1 0,0 0 0,0 0 0,1 0 0,-1-1 0,0 1 0,6 1 0,10 4 0,1-1 0,0-1 0,26 4 0,-11-2 0,24 3 0,93 7 0,-92-13 0,26 12 0,-64-12 0,1 0 0,26 2 0,63-2 0,141-11 0,-239 4 0,1-1 0,-1-1 0,0 0 0,0-1 0,-1-1 0,0 0 0,0-1 0,18-12 0,5-6 0,55-47 0,-83 64-72,-1 0 1,0-1-1,0 0 0,-1 0 0,-1-1 0,1 0 0,-1 0 0,-1 0 1,0-1-1,0 0 0,-1 0 0,-1 0 0,0 0 0,0-1 0,-1 0 1,-1 1-1,0-1 0,0-15 0,-1-6-6754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9T15:44:54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1263 150 24575,'-9'-2'0,"-1"1"0,1-2 0,0 1 0,0-1 0,0-1 0,0 0 0,0 0 0,1 0 0,0-1 0,-9-7 0,-43-20 0,20 20 0,0 1 0,-1 3 0,-81-7 0,12 2 0,22 4 0,-1 4 0,-89 6 0,56 1 0,110-2 0,0 2 0,1-1 0,0 2 0,-1 0 0,1 0 0,0 0 0,0 2 0,0-1 0,1 2 0,0-1 0,0 1 0,0 1 0,1-1 0,0 2 0,0-1 0,1 1 0,-1 1 0,2 0 0,-1 0 0,2 0 0,-1 1 0,1 0 0,0 0 0,1 0 0,1 1 0,-1 0 0,2 0 0,-5 20 0,3-7 0,1-1 0,1 1 0,1 0 0,1 0 0,1 0 0,1 0 0,1 0 0,11 47 0,-10-65 0,-1-1 0,1 1 0,0-1 0,1 0 0,0 0 0,-1 0 0,1 0 0,1-1 0,-1 0 0,1 1 0,0-2 0,0 1 0,0 0 0,0-1 0,0 0 0,9 3 0,12 5 0,0-2 0,39 9 0,-23-7 0,0-2 0,1-2 0,0-2 0,0-2 0,0-1 0,59-7 0,3 2 0,337 3 0,-435 0 0,1 0 0,-1-1 0,1 0 0,-1 0 0,0-1 0,1 1 0,-1-2 0,0 1 0,0-1 0,0 0 0,-1-1 0,1 0 0,-1 0 0,0 0 0,0-1 0,0 1 0,5-7 0,-5 4 0,0 0 0,-1-1 0,1 0 0,-1 0 0,-1 0 0,0-1 0,0 0 0,-1 0 0,0 1 0,0-2 0,-1 1 0,0 0 0,0-13 0,-1-159 25,-3 104-1415,1 45-5436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9T15:45:38.4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563 75 24575,'-6'-2'0,"0"0"0,0 0 0,0 0 0,0-1 0,0 0 0,0 0 0,-9-8 0,1 3 0,3 2 0,0 0 0,0 1 0,-1 1 0,0 0 0,0 0 0,0 1 0,-1 1 0,1 0 0,-1 0 0,1 2 0,-24 0 0,10 3 0,1 1 0,0 1 0,0 2 0,-42 16 0,29-11 0,27-9 0,1 1 0,-1 0 0,1 0 0,-18 11 0,24-13 0,1 1 0,0-1 0,0 1 0,0 0 0,0 0 0,1 0 0,-1 1 0,1-1 0,0 1 0,0-1 0,0 1 0,0 0 0,0-1 0,1 1 0,0 0 0,0 0 0,-1 5 0,-2 31 0,1 1 0,2-1 0,7 60 0,-1 10 0,-5-100 0,0 0 0,1-1 0,0 1 0,0 0 0,1-1 0,1 1 0,3 9 0,-4-15 0,0 0 0,0 0 0,0 0 0,1-1 0,0 1 0,-1-1 0,1 1 0,1-1 0,-1 0 0,0 0 0,1 0 0,-1-1 0,1 0 0,0 1 0,0-1 0,0 0 0,7 2 0,184 57 0,-154-53 0,1-2 0,-1-2 0,1-2 0,0-1 0,67-9 0,-96 7 0,-1-1 0,0-1 0,0 1 0,0-2 0,0 0 0,0 0 0,13-8 0,-19 9 0,0-1 0,-1 1 0,0-1 0,1-1 0,-2 1 0,1-1 0,0 1 0,-1-1 0,0 0 0,0-1 0,0 1 0,-1-1 0,0 0 0,0 0 0,2-6 0,5-17 0,-2-1 0,0 0 0,-2-1 0,-2 1 0,-1-1 0,-1 0 0,-3-48 0,0 72-50,0 0-1,0 1 1,0-1-1,-1 0 0,0 0 1,0 1-1,-1 0 1,0-1-1,0 1 1,0 0-1,-1 0 0,0 0 1,0 1-1,0 0 1,-1-1-1,0 1 1,0 1-1,0-1 0,-1 1 1,1 0-1,-1 0 1,0 1-1,0-1 1,0 1-1,-1 1 1,-7-3-1,-13-1-6775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10:43:04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1374 230 24575,'1'-2'0,"1"1"0,-1-1 0,0-1 0,0 1 0,0 0 0,0 0 0,0 0 0,0-1 0,0 1 0,-1 0 0,1-1 0,-1 1 0,0 0 0,0-1 0,0 1 0,0-1 0,0 1 0,0-1 0,0 1 0,-1 0 0,0-1 0,1 1 0,-2-3 0,-1-3 0,0 1 0,-1-1 0,0 0 0,0 1 0,-7-9 0,4 8 0,-1-1 0,0 1 0,-1 1 0,1-1 0,-1 2 0,-1-1 0,0 1 0,1 0 0,-2 1 0,1 0 0,-1 1 0,1 0 0,-1 1 0,-13-3 0,-20-2 0,-1 2 0,-54-2 0,82 7 0,-437-3 0,244 6 0,195-2 0,-1 1 0,1 1 0,-1 0 0,1 1 0,0 0 0,0 1 0,0 1 0,0 1 0,1 0 0,0 0 0,-25 17 0,29-16 0,0 1 0,1 0 0,1 0 0,-1 0 0,1 1 0,1 1 0,0-1 0,0 1 0,1 1 0,0-1 0,0 1 0,1 0 0,1 0 0,0 0 0,1 1 0,-3 13 0,0 21 0,2 2 0,5 89 0,1-62 0,-2-57 0,1 0 0,1 0 0,1 0 0,0 0 0,1 0 0,1-1 0,1 0 0,0 0 0,16 29 0,-17-37 0,2 1 0,-1-1 0,1 0 0,1 0 0,0-1 0,0 0 0,1 0 0,-1-1 0,2 0 0,-1-1 0,1 0 0,0-1 0,0 1 0,0-2 0,1 0 0,18 5 0,9-2 0,-1-2 0,1-2 0,1-2 0,57-5 0,-18 2 0,94 2 0,93-2 0,-241 0 0,0 0 0,0-2 0,0 0 0,-1-2 0,1-1 0,-1 0 0,-1-2 0,0 0 0,22-14 0,-13 6 0,0-2 0,-1 0 0,-1-3 0,38-34 0,-58 46 0,1 0 0,-1-1 0,-1 0 0,0 0 0,0-1 0,-1 0 0,-1 0 0,0-1 0,-1 0 0,0 0 0,-1 0 0,0 0 0,-1-1 0,3-24 0,-5 15 57,-1 0 0,0-1 0,-2 1 0,-1 0 0,-10-41 0,11 56-147,0-1 0,-1 1 0,0 0 0,-1 0 0,0 0 1,0 0-1,-1 0 0,0 1 0,0 0 0,0 0 1,-1 1-1,0-1 0,-1 1 0,1 0 0,-1 1 0,0 0 1,-1 0-1,-9-5 0,-14-2-6736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0D6BE6-BFC9-C137-A17B-3B6B2AA6D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39F5617-21EA-CFEF-4D5E-BDC8977F9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2F34D9-9C90-16D2-5B29-CF01A20AB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28DF-A624-4CE4-9AF2-AE187AE7B213}" type="datetimeFigureOut">
              <a:rPr lang="fi-FI" smtClean="0"/>
              <a:t>31.5.2024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9086D80-0775-CD1F-4F53-43AFAC03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0575A4-502F-5099-9839-3BE21D8F2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1751-794B-479E-96AD-AA526B840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6641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24E314-3273-37FB-F00C-AD4EC1A4B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A1AB3D9-2D99-9EC3-84A5-774FE51AD0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61FB95E-A17C-8640-ACA1-EEED8F9B4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28DF-A624-4CE4-9AF2-AE187AE7B213}" type="datetimeFigureOut">
              <a:rPr lang="fi-FI" smtClean="0"/>
              <a:t>31.5.2024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09D6D9-6082-9F21-DCF7-6B21FE296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65B6FF7-ABC4-1C46-128F-078C8F12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1751-794B-479E-96AD-AA526B840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793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92D2717-C702-110B-499B-BEFCE4F29F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D586AD2-C903-7F40-0303-5E6CF7615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69E41B-F24A-2F61-A6BF-481DC80BC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28DF-A624-4CE4-9AF2-AE187AE7B213}" type="datetimeFigureOut">
              <a:rPr lang="fi-FI" smtClean="0"/>
              <a:t>31.5.2024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6B407C-AE73-3F4E-6083-9247DB808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3B65A6C-9693-90B2-E22C-90CCF1B3F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1751-794B-479E-96AD-AA526B840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397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8506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68F67E-7A84-74D8-0B0B-30E66511B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6C0F39-D651-F668-2A66-AE434D5E8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7802C7F-3DB5-F13B-47DF-9ED0991A9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28DF-A624-4CE4-9AF2-AE187AE7B213}" type="datetimeFigureOut">
              <a:rPr lang="fi-FI" smtClean="0"/>
              <a:t>31.5.2024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B534BEB-8E8D-0B52-6D5E-79BD76E0D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C3B348F-DE0E-897C-7F85-3A7CCB470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1751-794B-479E-96AD-AA526B840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51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9B521F-135B-1239-BAE0-5CEA62E41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7799E3-9EC1-B6D4-FF84-C18925B64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39B132D-4175-3F53-8215-FF475FEC1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28DF-A624-4CE4-9AF2-AE187AE7B213}" type="datetimeFigureOut">
              <a:rPr lang="fi-FI" smtClean="0"/>
              <a:t>31.5.2024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D326E4-6170-9C6A-9F2C-3A21275CF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4BCF9-9FC9-B4A0-7B1A-A4F42278D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1751-794B-479E-96AD-AA526B840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774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1CD7EF-A79F-38E7-8868-0B6F5634E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581C8B-DAF6-98C0-88C9-8C9FF33734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B18B830-A865-B53B-F496-D61334CC6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7723D1E-AB03-0A96-C27B-C3FE8C1A1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28DF-A624-4CE4-9AF2-AE187AE7B213}" type="datetimeFigureOut">
              <a:rPr lang="fi-FI" smtClean="0"/>
              <a:t>31.5.2024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99EFB5C-BBEA-9548-F887-4E4EE6471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220B5DE-7C56-73F9-068A-F1564F19A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1751-794B-479E-96AD-AA526B840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71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7EA0A5-DEDC-4D5C-1AA0-6A1A4FB46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6A244C9-1710-EF0D-815D-5A53B061C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009953C-D4EA-D264-09D5-1218FE85F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B5DA57C-B54A-AAE0-890F-8F3D8B479C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F217EBD-B37C-64D4-8F60-7D1336277D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2FF0277-320E-307D-9301-FE2B53CCD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28DF-A624-4CE4-9AF2-AE187AE7B213}" type="datetimeFigureOut">
              <a:rPr lang="fi-FI" smtClean="0"/>
              <a:t>31.5.2024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B19CC68-132B-4644-17CC-E68D1DF40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08D6940-DB66-DA51-872B-7B002F01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1751-794B-479E-96AD-AA526B840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2042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E2E4D7-2276-9B4E-68D7-41823A188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37F464-94E1-782B-8F12-3811F322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28DF-A624-4CE4-9AF2-AE187AE7B213}" type="datetimeFigureOut">
              <a:rPr lang="fi-FI" smtClean="0"/>
              <a:t>31.5.2024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391BA15-857A-CC2B-902C-08E94F651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AACBC74-A9B9-02DE-EC94-DFB3BFB73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1751-794B-479E-96AD-AA526B840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353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68D5221-DAFE-DD7F-A184-8746F6DFF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28DF-A624-4CE4-9AF2-AE187AE7B213}" type="datetimeFigureOut">
              <a:rPr lang="fi-FI" smtClean="0"/>
              <a:t>31.5.2024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EDDD276-9D54-BB14-1C74-C25A046BB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96B8DEC-518C-2845-8337-79BEAAD96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1751-794B-479E-96AD-AA526B840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865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7DEFFA-DD30-7C91-A1BD-745CE061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C7FDDE-3ED6-C901-3D80-3613CA6AE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074325E-74E2-B854-4EDE-1E5FBC88A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EC3C79A-7D90-5A98-003D-73EC45EBF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28DF-A624-4CE4-9AF2-AE187AE7B213}" type="datetimeFigureOut">
              <a:rPr lang="fi-FI" smtClean="0"/>
              <a:t>31.5.2024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7435AB-16A8-1C89-062F-1E4A7E0F8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DB421AC-F1B2-A102-2CAC-6ECACFA8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1751-794B-479E-96AD-AA526B840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3310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71F67D-D5C1-2F2B-1CE9-14155D5F8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DD89010-90C1-1EED-9ED2-0B2792D6B7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424EEF4-EB17-D488-DA6A-1B7DB400E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3AC0C03-29F2-EBCF-CB79-43C5DAAD1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28DF-A624-4CE4-9AF2-AE187AE7B213}" type="datetimeFigureOut">
              <a:rPr lang="fi-FI" smtClean="0"/>
              <a:t>31.5.2024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F9BF6E5-95D0-92D2-B983-0610BE7A2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924174F-CF03-831D-60B0-4B06A039D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1751-794B-479E-96AD-AA526B840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063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0E142F6-6445-AAD3-2B1C-1C1A5A52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DA93579-B152-5FE8-148E-B8D39C105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EF2E888-D3FA-A414-00D5-43A10C8AF8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DA28DF-A624-4CE4-9AF2-AE187AE7B213}" type="datetimeFigureOut">
              <a:rPr lang="fi-FI" smtClean="0"/>
              <a:t>31.5.2024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AAB0B8-AB9A-DDEB-01AA-999B2D1024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D8547F-439A-5833-4F99-EC9E2B977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951751-794B-479E-96AD-AA526B840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909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6.xml"/><Relationship Id="rId18" Type="http://schemas.openxmlformats.org/officeDocument/2006/relationships/image" Target="../media/image1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2.png"/><Relationship Id="rId17" Type="http://schemas.openxmlformats.org/officeDocument/2006/relationships/customXml" Target="../ink/ink8.xml"/><Relationship Id="rId2" Type="http://schemas.openxmlformats.org/officeDocument/2006/relationships/image" Target="../media/image4.emf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1.png"/><Relationship Id="rId19" Type="http://schemas.openxmlformats.org/officeDocument/2006/relationships/customXml" Target="../ink/ink9.xml"/><Relationship Id="rId4" Type="http://schemas.openxmlformats.org/officeDocument/2006/relationships/image" Target="../media/image8.png"/><Relationship Id="rId9" Type="http://schemas.openxmlformats.org/officeDocument/2006/relationships/customXml" Target="../ink/ink4.xml"/><Relationship Id="rId1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kouvola/kl/ky/lukuvuosi-2023-24/opintojaksotarjotin/tuntijako:file/download/d8a7462149d51d139db0546fc431a322da3fecaa/Tuntijako_1.pdf" TargetMode="External"/><Relationship Id="rId2" Type="http://schemas.openxmlformats.org/officeDocument/2006/relationships/hyperlink" Target="https://peda.net/kouvola/kl/ky/yhteislyseon-koko-opintojaksotarjonta-lukuvuodelle-2022-23:file/download/89fbd2c2267ec074171e1629fe9ecad4cc90bcc6/KYL_valintaopas_LOPS202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eda.net/kouvola/kl/ky/lukuvuosi-2023-24/opintojaksotarjotin/alustava-opintotarjotin-lv-24-25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51559" y="556459"/>
            <a:ext cx="9966960" cy="3035808"/>
          </a:xfrm>
        </p:spPr>
        <p:txBody>
          <a:bodyPr/>
          <a:lstStyle/>
          <a:p>
            <a:pPr algn="ctr"/>
            <a:r>
              <a:rPr lang="fi-FI" sz="6000"/>
              <a:t>OP1-OPINTOJAKSO</a:t>
            </a:r>
          </a:p>
        </p:txBody>
      </p:sp>
      <p:pic>
        <p:nvPicPr>
          <p:cNvPr id="1026" name="Picture 2" descr="pexels-photo-12829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059" y="2631962"/>
            <a:ext cx="6413959" cy="360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32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500" dirty="0"/>
              <a:t>LISÄKSI valinnaisia opintojaksoja SINULLE: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>
                <a:highlight>
                  <a:srgbClr val="FF33CC"/>
                </a:highlight>
              </a:rPr>
              <a:t>OP3</a:t>
            </a:r>
            <a:r>
              <a:rPr lang="fi-FI" sz="2400" dirty="0"/>
              <a:t> = TUTORIKSI (HAKU KEVÄÄLLÄ 2024)</a:t>
            </a:r>
          </a:p>
          <a:p>
            <a:r>
              <a:rPr lang="fi-FI" sz="2400" dirty="0">
                <a:highlight>
                  <a:srgbClr val="FF33CC"/>
                </a:highlight>
              </a:rPr>
              <a:t>OP4</a:t>
            </a:r>
            <a:r>
              <a:rPr lang="fi-FI" sz="2400" dirty="0"/>
              <a:t> = OPIN OPISKELEMAAN</a:t>
            </a:r>
          </a:p>
          <a:p>
            <a:r>
              <a:rPr lang="fi-FI" sz="2400" dirty="0">
                <a:highlight>
                  <a:srgbClr val="FF33CC"/>
                </a:highlight>
              </a:rPr>
              <a:t>OP5</a:t>
            </a:r>
            <a:r>
              <a:rPr lang="fi-FI" sz="2400" dirty="0"/>
              <a:t> = TYÖELÄMÄÄN (3.JAKSOSSA)</a:t>
            </a:r>
          </a:p>
          <a:p>
            <a:r>
              <a:rPr lang="fi-FI" sz="2400" dirty="0">
                <a:highlight>
                  <a:srgbClr val="FF33CC"/>
                </a:highlight>
              </a:rPr>
              <a:t>OP6 </a:t>
            </a:r>
            <a:r>
              <a:rPr lang="fi-FI" sz="2400" dirty="0"/>
              <a:t>= MAAILMALLE (5.JAKSOSSA)</a:t>
            </a:r>
          </a:p>
          <a:p>
            <a:r>
              <a:rPr lang="fi-FI" sz="2400" dirty="0">
                <a:highlight>
                  <a:srgbClr val="FF33CC"/>
                </a:highlight>
              </a:rPr>
              <a:t>OP7</a:t>
            </a:r>
            <a:r>
              <a:rPr lang="fi-FI" sz="2400" dirty="0"/>
              <a:t> = ENEMMÄN HYVÄÄ OLOA (4.JAKSOSSA)</a:t>
            </a:r>
          </a:p>
          <a:p>
            <a:r>
              <a:rPr lang="fi-FI" sz="2400" dirty="0">
                <a:highlight>
                  <a:srgbClr val="FF33CC"/>
                </a:highlight>
              </a:rPr>
              <a:t>OP8</a:t>
            </a:r>
            <a:r>
              <a:rPr lang="fi-FI" sz="2400" dirty="0"/>
              <a:t> = KORKEAKOULUUN(2.JAKSOSSA)</a:t>
            </a:r>
          </a:p>
          <a:p>
            <a:endParaRPr lang="fi-FI" sz="2400" dirty="0"/>
          </a:p>
          <a:p>
            <a:endParaRPr lang="fi-FI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sz="2400" dirty="0"/>
              <a:t>VOIT VALITA OPINTOJAKSOJA JO NYT!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3505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428627" y="458149"/>
            <a:ext cx="607218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i-FI" b="1">
                <a:latin typeface="Cambria" panose="02040503050406030204" pitchFamily="18" charset="0"/>
              </a:rPr>
              <a:t>Opinnot muualta ja Studies in English-opintojaksot</a:t>
            </a:r>
            <a:endParaRPr lang="fi-FI" b="1"/>
          </a:p>
        </p:txBody>
      </p:sp>
      <p:graphicFrame>
        <p:nvGraphicFramePr>
          <p:cNvPr id="6" name="Taulukko 5"/>
          <p:cNvGraphicFramePr>
            <a:graphicFrameLocks noGrp="1"/>
          </p:cNvGraphicFramePr>
          <p:nvPr/>
        </p:nvGraphicFramePr>
        <p:xfrm>
          <a:off x="428621" y="1071570"/>
          <a:ext cx="10972810" cy="5032946"/>
        </p:xfrm>
        <a:graphic>
          <a:graphicData uri="http://schemas.openxmlformats.org/drawingml/2006/table">
            <a:tbl>
              <a:tblPr/>
              <a:tblGrid>
                <a:gridCol w="3400021">
                  <a:extLst>
                    <a:ext uri="{9D8B030D-6E8A-4147-A177-3AD203B41FA5}">
                      <a16:colId xmlns:a16="http://schemas.microsoft.com/office/drawing/2014/main" val="393258532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4193157916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2045326670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2216154154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14860920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177573094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535217669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2692919534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258517834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635246995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3467092330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1382462752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890356196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844208620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4292700757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2482818304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4130929044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121148990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2256774359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1915781564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4186218889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1598445965"/>
                    </a:ext>
                  </a:extLst>
                </a:gridCol>
              </a:tblGrid>
              <a:tr h="54291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Opinnot muualta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3A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373791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Urheiluakatemia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914285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Musiikkiopisto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467812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Taiteen perusopetus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070093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Korkekouluopinnot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318196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Ajokortti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234001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Vaihto-opiskelijana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6668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Muut opinnot muualla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##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##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##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##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##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##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##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##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##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##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##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051349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Studies in English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3A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716395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962324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Geography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1334438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7001827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Chemistry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208688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Psychology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4192656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8589640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Religion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069558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272170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89520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Information</a:t>
                      </a:r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Technology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66367"/>
                  </a:ext>
                </a:extLst>
              </a:tr>
            </a:tbl>
          </a:graphicData>
        </a:graphic>
      </p:graphicFrame>
      <p:sp>
        <p:nvSpPr>
          <p:cNvPr id="10" name="Nuoli oikealle 9"/>
          <p:cNvSpPr/>
          <p:nvPr/>
        </p:nvSpPr>
        <p:spPr bwMode="auto">
          <a:xfrm>
            <a:off x="8443913" y="4986338"/>
            <a:ext cx="285750" cy="1143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3877377-947C-FFD2-E559-A1541112ACE4}"/>
              </a:ext>
            </a:extLst>
          </p:cNvPr>
          <p:cNvSpPr txBox="1"/>
          <p:nvPr/>
        </p:nvSpPr>
        <p:spPr>
          <a:xfrm>
            <a:off x="5396612" y="4304824"/>
            <a:ext cx="6094602" cy="14773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Pakolliset opinnot 94/102 op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Valinnaiset opinnot 20 op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+ muita opintoja (Yhteislyseon uusi OPS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valmistumassa)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= 150 op (lukion oppimäärä)</a:t>
            </a:r>
          </a:p>
        </p:txBody>
      </p:sp>
    </p:spTree>
    <p:extLst>
      <p:ext uri="{BB962C8B-B14F-4D97-AF65-F5344CB8AC3E}">
        <p14:creationId xmlns:p14="http://schemas.microsoft.com/office/powerpoint/2010/main" val="1221669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576B04-1501-C143-0141-80F16216A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233" y="196663"/>
            <a:ext cx="10058400" cy="1609344"/>
          </a:xfrm>
        </p:spPr>
        <p:txBody>
          <a:bodyPr/>
          <a:lstStyle/>
          <a:p>
            <a:r>
              <a:rPr lang="fi-FI" dirty="0"/>
              <a:t>KERTAUKSENA miten valitset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A3C322-232F-0856-D887-1CD49F5EB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527711"/>
            <a:ext cx="10058400" cy="556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i-FI" sz="2800" dirty="0"/>
              <a:t>Muista n. 6 opintojaksoa/periodi 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B570D2C-85A5-0428-72B3-AD1F3C82B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81" y="2293034"/>
            <a:ext cx="11098236" cy="39483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Käsinkirjoitus 5">
                <a:extLst>
                  <a:ext uri="{FF2B5EF4-FFF2-40B4-BE49-F238E27FC236}">
                    <a16:creationId xmlns:a16="http://schemas.microsoft.com/office/drawing/2014/main" id="{575A7118-A0A6-B592-8E09-90F7FACA2AA7}"/>
                  </a:ext>
                </a:extLst>
              </p14:cNvPr>
              <p14:cNvContentPartPr/>
              <p14:nvPr/>
            </p14:nvContentPartPr>
            <p14:xfrm>
              <a:off x="4317402" y="3617306"/>
              <a:ext cx="494640" cy="314280"/>
            </p14:xfrm>
          </p:contentPart>
        </mc:Choice>
        <mc:Fallback xmlns="">
          <p:pic>
            <p:nvPicPr>
              <p:cNvPr id="6" name="Käsinkirjoitus 5">
                <a:extLst>
                  <a:ext uri="{FF2B5EF4-FFF2-40B4-BE49-F238E27FC236}">
                    <a16:creationId xmlns:a16="http://schemas.microsoft.com/office/drawing/2014/main" id="{575A7118-A0A6-B592-8E09-90F7FACA2A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08402" y="3608316"/>
                <a:ext cx="512280" cy="331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Käsinkirjoitus 6">
                <a:extLst>
                  <a:ext uri="{FF2B5EF4-FFF2-40B4-BE49-F238E27FC236}">
                    <a16:creationId xmlns:a16="http://schemas.microsoft.com/office/drawing/2014/main" id="{0DA946FE-6079-61F2-F6D8-48F065C4867B}"/>
                  </a:ext>
                </a:extLst>
              </p14:cNvPr>
              <p14:cNvContentPartPr/>
              <p14:nvPr/>
            </p14:nvContentPartPr>
            <p14:xfrm>
              <a:off x="4344042" y="4185386"/>
              <a:ext cx="452520" cy="268560"/>
            </p14:xfrm>
          </p:contentPart>
        </mc:Choice>
        <mc:Fallback xmlns="">
          <p:pic>
            <p:nvPicPr>
              <p:cNvPr id="7" name="Käsinkirjoitus 6">
                <a:extLst>
                  <a:ext uri="{FF2B5EF4-FFF2-40B4-BE49-F238E27FC236}">
                    <a16:creationId xmlns:a16="http://schemas.microsoft.com/office/drawing/2014/main" id="{0DA946FE-6079-61F2-F6D8-48F065C486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35035" y="4176374"/>
                <a:ext cx="470174" cy="286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Käsinkirjoitus 7">
                <a:extLst>
                  <a:ext uri="{FF2B5EF4-FFF2-40B4-BE49-F238E27FC236}">
                    <a16:creationId xmlns:a16="http://schemas.microsoft.com/office/drawing/2014/main" id="{E6B14DFF-C0E4-98D7-4046-DD36890D2009}"/>
                  </a:ext>
                </a:extLst>
              </p14:cNvPr>
              <p14:cNvContentPartPr/>
              <p14:nvPr/>
            </p14:nvContentPartPr>
            <p14:xfrm>
              <a:off x="4317042" y="4478066"/>
              <a:ext cx="437760" cy="173880"/>
            </p14:xfrm>
          </p:contentPart>
        </mc:Choice>
        <mc:Fallback xmlns="">
          <p:pic>
            <p:nvPicPr>
              <p:cNvPr id="8" name="Käsinkirjoitus 7">
                <a:extLst>
                  <a:ext uri="{FF2B5EF4-FFF2-40B4-BE49-F238E27FC236}">
                    <a16:creationId xmlns:a16="http://schemas.microsoft.com/office/drawing/2014/main" id="{E6B14DFF-C0E4-98D7-4046-DD36890D200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08042" y="4469066"/>
                <a:ext cx="45540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Käsinkirjoitus 8">
                <a:extLst>
                  <a:ext uri="{FF2B5EF4-FFF2-40B4-BE49-F238E27FC236}">
                    <a16:creationId xmlns:a16="http://schemas.microsoft.com/office/drawing/2014/main" id="{DF2B2F6F-332A-C259-04AD-49A64DC86703}"/>
                  </a:ext>
                </a:extLst>
              </p14:cNvPr>
              <p14:cNvContentPartPr/>
              <p14:nvPr/>
            </p14:nvContentPartPr>
            <p14:xfrm>
              <a:off x="4318482" y="3934106"/>
              <a:ext cx="452160" cy="231120"/>
            </p14:xfrm>
          </p:contentPart>
        </mc:Choice>
        <mc:Fallback xmlns="">
          <p:pic>
            <p:nvPicPr>
              <p:cNvPr id="9" name="Käsinkirjoitus 8">
                <a:extLst>
                  <a:ext uri="{FF2B5EF4-FFF2-40B4-BE49-F238E27FC236}">
                    <a16:creationId xmlns:a16="http://schemas.microsoft.com/office/drawing/2014/main" id="{DF2B2F6F-332A-C259-04AD-49A64DC8670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09482" y="3925106"/>
                <a:ext cx="46980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Käsinkirjoitus 9">
                <a:extLst>
                  <a:ext uri="{FF2B5EF4-FFF2-40B4-BE49-F238E27FC236}">
                    <a16:creationId xmlns:a16="http://schemas.microsoft.com/office/drawing/2014/main" id="{67EA7724-5965-B3FE-A217-F1975A4D012D}"/>
                  </a:ext>
                </a:extLst>
              </p14:cNvPr>
              <p14:cNvContentPartPr/>
              <p14:nvPr/>
            </p14:nvContentPartPr>
            <p14:xfrm>
              <a:off x="4215882" y="4701266"/>
              <a:ext cx="547200" cy="243000"/>
            </p14:xfrm>
          </p:contentPart>
        </mc:Choice>
        <mc:Fallback xmlns="">
          <p:pic>
            <p:nvPicPr>
              <p:cNvPr id="10" name="Käsinkirjoitus 9">
                <a:extLst>
                  <a:ext uri="{FF2B5EF4-FFF2-40B4-BE49-F238E27FC236}">
                    <a16:creationId xmlns:a16="http://schemas.microsoft.com/office/drawing/2014/main" id="{67EA7724-5965-B3FE-A217-F1975A4D012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06882" y="4692253"/>
                <a:ext cx="564840" cy="260666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Ryhmä 12">
            <a:extLst>
              <a:ext uri="{FF2B5EF4-FFF2-40B4-BE49-F238E27FC236}">
                <a16:creationId xmlns:a16="http://schemas.microsoft.com/office/drawing/2014/main" id="{9B8A6CD4-B4AB-8A99-83FE-7BE3CF103D39}"/>
              </a:ext>
            </a:extLst>
          </p:cNvPr>
          <p:cNvGrpSpPr/>
          <p:nvPr/>
        </p:nvGrpSpPr>
        <p:grpSpPr>
          <a:xfrm>
            <a:off x="4238562" y="5179706"/>
            <a:ext cx="545400" cy="547560"/>
            <a:chOff x="4238562" y="5179706"/>
            <a:chExt cx="545400" cy="54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A38D6CCD-0ACD-E1DD-F8D9-C2088FC09A04}"/>
                    </a:ext>
                  </a:extLst>
                </p14:cNvPr>
                <p14:cNvContentPartPr/>
                <p14:nvPr/>
              </p14:nvContentPartPr>
              <p14:xfrm>
                <a:off x="4238562" y="5179706"/>
                <a:ext cx="545400" cy="268920"/>
              </p14:xfrm>
            </p:contentPart>
          </mc:Choice>
          <mc:Fallback xmlns=""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A38D6CCD-0ACD-E1DD-F8D9-C2088FC09A0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29562" y="5170706"/>
                  <a:ext cx="5630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CE4B90FF-F55F-8994-6829-707D4C843CB3}"/>
                    </a:ext>
                  </a:extLst>
                </p14:cNvPr>
                <p14:cNvContentPartPr/>
                <p14:nvPr/>
              </p14:nvContentPartPr>
              <p14:xfrm>
                <a:off x="4249722" y="5498306"/>
                <a:ext cx="468720" cy="228960"/>
              </p14:xfrm>
            </p:contentPart>
          </mc:Choice>
          <mc:Fallback xmlns=""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CE4B90FF-F55F-8994-6829-707D4C843CB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40722" y="5489306"/>
                  <a:ext cx="486360" cy="24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AF2CFD47-3AB7-21F7-BDCB-DFF16C09F23C}"/>
                  </a:ext>
                </a:extLst>
              </p14:cNvPr>
              <p14:cNvContentPartPr/>
              <p14:nvPr/>
            </p14:nvContentPartPr>
            <p14:xfrm>
              <a:off x="949962" y="4982426"/>
              <a:ext cx="296640" cy="254520"/>
            </p14:xfrm>
          </p:contentPart>
        </mc:Choice>
        <mc:Fallback xmlns=""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AF2CFD47-3AB7-21F7-BDCB-DFF16C09F23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40962" y="4973426"/>
                <a:ext cx="31428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" name="Käsinkirjoitus 3">
                <a:extLst>
                  <a:ext uri="{FF2B5EF4-FFF2-40B4-BE49-F238E27FC236}">
                    <a16:creationId xmlns:a16="http://schemas.microsoft.com/office/drawing/2014/main" id="{8280B114-3C85-575F-B285-AA75EAF0B97E}"/>
                  </a:ext>
                </a:extLst>
              </p14:cNvPr>
              <p14:cNvContentPartPr/>
              <p14:nvPr/>
            </p14:nvContentPartPr>
            <p14:xfrm>
              <a:off x="4231654" y="5978682"/>
              <a:ext cx="549000" cy="321840"/>
            </p14:xfrm>
          </p:contentPart>
        </mc:Choice>
        <mc:Fallback xmlns="">
          <p:pic>
            <p:nvPicPr>
              <p:cNvPr id="4" name="Käsinkirjoitus 3">
                <a:extLst>
                  <a:ext uri="{FF2B5EF4-FFF2-40B4-BE49-F238E27FC236}">
                    <a16:creationId xmlns:a16="http://schemas.microsoft.com/office/drawing/2014/main" id="{8280B114-3C85-575F-B285-AA75EAF0B97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222654" y="5969682"/>
                <a:ext cx="566640" cy="33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665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14ED10-F6BE-60B0-642C-59F5432D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tuntikaavio</a:t>
            </a:r>
          </a:p>
        </p:txBody>
      </p:sp>
      <p:pic>
        <p:nvPicPr>
          <p:cNvPr id="6" name="Content Placeholder 5" descr="A table with numbers and a blue line&#10;&#10;Description automatically generated">
            <a:extLst>
              <a:ext uri="{FF2B5EF4-FFF2-40B4-BE49-F238E27FC236}">
                <a16:creationId xmlns:a16="http://schemas.microsoft.com/office/drawing/2014/main" id="{FEB3B4B4-8629-D975-0275-38A00A60B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871" y="2101687"/>
            <a:ext cx="10762748" cy="3478629"/>
          </a:xfrm>
        </p:spPr>
      </p:pic>
    </p:spTree>
    <p:extLst>
      <p:ext uri="{BB962C8B-B14F-4D97-AF65-F5344CB8AC3E}">
        <p14:creationId xmlns:p14="http://schemas.microsoft.com/office/powerpoint/2010/main" val="2780368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665893-6525-2051-21B0-F4E134F2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364803"/>
            <a:ext cx="10058400" cy="1609344"/>
          </a:xfrm>
        </p:spPr>
        <p:txBody>
          <a:bodyPr/>
          <a:lstStyle/>
          <a:p>
            <a:pPr algn="ctr"/>
            <a:r>
              <a:rPr lang="fi-FI" dirty="0"/>
              <a:t>ISOIMMAT VALINNAT: </a:t>
            </a:r>
            <a:br>
              <a:rPr lang="fi-FI" dirty="0"/>
            </a:br>
            <a:r>
              <a:rPr lang="fi-FI" dirty="0"/>
              <a:t>KIELEN ALOITTAMINEN JA MATEMATIIKKA</a:t>
            </a:r>
          </a:p>
        </p:txBody>
      </p:sp>
    </p:spTree>
    <p:extLst>
      <p:ext uri="{BB962C8B-B14F-4D97-AF65-F5344CB8AC3E}">
        <p14:creationId xmlns:p14="http://schemas.microsoft.com/office/powerpoint/2010/main" val="4144445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39291" y="72037"/>
            <a:ext cx="10058400" cy="1609344"/>
          </a:xfrm>
        </p:spPr>
        <p:txBody>
          <a:bodyPr>
            <a:normAutofit/>
          </a:bodyPr>
          <a:lstStyle/>
          <a:p>
            <a:r>
              <a:rPr lang="fi-FI" sz="4000"/>
              <a:t>KIELTEN OPINTOJAKSOISTA: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41248" y="1285875"/>
            <a:ext cx="10058400" cy="42862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i-FI" sz="1400" b="1"/>
              <a:t>TARKISTA VALINNAISKIELIVALINNAT:</a:t>
            </a:r>
          </a:p>
          <a:p>
            <a:pPr marL="285750" indent="-285750">
              <a:buChar char="q"/>
            </a:pPr>
            <a:r>
              <a:rPr lang="fi-FI" sz="1400" b="1"/>
              <a:t>EAB31=</a:t>
            </a:r>
            <a:r>
              <a:rPr lang="fi-FI" sz="1400"/>
              <a:t> B3-espanja (2 ryhmää!)</a:t>
            </a:r>
          </a:p>
          <a:p>
            <a:pPr marL="285750" indent="-285750">
              <a:buChar char="q"/>
            </a:pPr>
            <a:r>
              <a:rPr lang="fi-FI" sz="1400" b="1"/>
              <a:t>VEB31</a:t>
            </a:r>
            <a:r>
              <a:rPr lang="fi-FI" sz="1400"/>
              <a:t>= B3-venäjä (Huom. B2-venäjä alkaa VEB21-opintojaksosta)</a:t>
            </a:r>
          </a:p>
          <a:p>
            <a:pPr marL="285750" indent="-285750">
              <a:buChar char="q"/>
            </a:pPr>
            <a:r>
              <a:rPr lang="fi-FI" sz="1400" b="1"/>
              <a:t>SAB3/SAA</a:t>
            </a:r>
            <a:r>
              <a:rPr lang="fi-FI" sz="1400"/>
              <a:t>= B2/B3 saksa (Huom. B2-saksa alkaa SAB21-opintojaksosta!)/ a-saksa</a:t>
            </a:r>
          </a:p>
          <a:p>
            <a:pPr marL="285750" indent="-285750">
              <a:buChar char="q"/>
            </a:pPr>
            <a:r>
              <a:rPr lang="fi-FI" sz="1400" b="1"/>
              <a:t>RAB3/RAA</a:t>
            </a:r>
            <a:r>
              <a:rPr lang="fi-FI" sz="1400"/>
              <a:t>=B2/B3-ranska, A-ranska</a:t>
            </a:r>
          </a:p>
          <a:p>
            <a:pPr marL="285750" indent="-285750">
              <a:buChar char="q"/>
            </a:pPr>
            <a:r>
              <a:rPr lang="fi-FI" sz="1400" b="1" dirty="0"/>
              <a:t>IAB31</a:t>
            </a:r>
            <a:r>
              <a:rPr lang="fi-FI" sz="1400"/>
              <a:t>= B3- italia </a:t>
            </a:r>
          </a:p>
          <a:p>
            <a:pPr marL="0" indent="0">
              <a:buNone/>
            </a:pPr>
            <a:endParaRPr lang="fi-FI" sz="1400"/>
          </a:p>
          <a:p>
            <a:pPr marL="0" indent="0">
              <a:buNone/>
            </a:pPr>
            <a:r>
              <a:rPr lang="fi-FI" sz="1400"/>
              <a:t>Jos osaat venäjää A-tasoisena ja haluat opiskella sitä pitkän tason mukaan, ota yhteys Tanja Laitiseen suoraan </a:t>
            </a:r>
            <a:r>
              <a:rPr lang="fi-FI" sz="1400" err="1"/>
              <a:t>Wilma-</a:t>
            </a:r>
            <a:r>
              <a:rPr lang="fi-FI" sz="1400"/>
              <a:t> viestillä! </a:t>
            </a:r>
          </a:p>
          <a:p>
            <a:pPr marL="0" indent="0">
              <a:buNone/>
            </a:pPr>
            <a:endParaRPr lang="fi-FI" sz="1400"/>
          </a:p>
          <a:p>
            <a:pPr marL="0" indent="0">
              <a:buNone/>
            </a:pPr>
            <a:r>
              <a:rPr lang="fi-FI" sz="1400" b="1"/>
              <a:t>KIELTEN TUTUSTUMISKURSSIT (ARVOSANA S):</a:t>
            </a:r>
          </a:p>
          <a:p>
            <a:pPr marL="285750" indent="-285750">
              <a:buChar char="q"/>
            </a:pPr>
            <a:r>
              <a:rPr lang="fi-FI" sz="1400" b="1"/>
              <a:t>VEB311</a:t>
            </a:r>
            <a:r>
              <a:rPr lang="fi-FI" sz="1400"/>
              <a:t>= venäjän tutustumiskurssi (huom. Ei b3-venäjä 4.jakson 5.tuntipaikka)</a:t>
            </a:r>
          </a:p>
          <a:p>
            <a:pPr marL="285750" indent="-285750">
              <a:buChar char="q"/>
            </a:pPr>
            <a:r>
              <a:rPr lang="fi-FI" sz="1400" b="1"/>
              <a:t>IAB311</a:t>
            </a:r>
            <a:r>
              <a:rPr lang="fi-FI" sz="1400"/>
              <a:t>= italian tutustumiskurssi, ei B3- italia (1.jaksossa 6. tuntipaikalla)</a:t>
            </a:r>
          </a:p>
          <a:p>
            <a:pPr marL="285750" indent="-285750">
              <a:buChar char="q"/>
            </a:pPr>
            <a:r>
              <a:rPr lang="fi-FI" sz="1400" b="1"/>
              <a:t>Viro1, Viro2</a:t>
            </a:r>
            <a:r>
              <a:rPr lang="fi-FI" sz="1400"/>
              <a:t>= viron kieli</a:t>
            </a:r>
          </a:p>
          <a:p>
            <a:pPr marL="285750" indent="-285750">
              <a:buChar char="q"/>
            </a:pPr>
            <a:r>
              <a:rPr lang="fi-FI" sz="1400" b="1"/>
              <a:t>LA1, LA2</a:t>
            </a:r>
            <a:r>
              <a:rPr lang="fi-FI" sz="1400"/>
              <a:t>=latina</a:t>
            </a:r>
          </a:p>
          <a:p>
            <a:pPr marL="285750" indent="-285750">
              <a:buChar char="q"/>
            </a:pPr>
            <a:r>
              <a:rPr lang="fi-FI" sz="1400" b="1"/>
              <a:t>RUB8 </a:t>
            </a:r>
            <a:r>
              <a:rPr lang="fi-FI" sz="1400"/>
              <a:t>= ruotsin kertaus</a:t>
            </a:r>
          </a:p>
          <a:p>
            <a:pPr marL="0" indent="0">
              <a:buNone/>
            </a:pPr>
            <a:endParaRPr lang="fi-FI" sz="1400"/>
          </a:p>
          <a:p>
            <a:pPr marL="0" indent="0">
              <a:buNone/>
            </a:pPr>
            <a:endParaRPr lang="fi-FI" sz="1400"/>
          </a:p>
        </p:txBody>
      </p:sp>
    </p:spTree>
    <p:extLst>
      <p:ext uri="{BB962C8B-B14F-4D97-AF65-F5344CB8AC3E}">
        <p14:creationId xmlns:p14="http://schemas.microsoft.com/office/powerpoint/2010/main" val="4006889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2E89-098F-4DC6-D9AC-BD6994B86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MATEMATIIKKA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AC6CFB6-EECC-CF69-6EB0-9F3AA5C529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PITKÄ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52B8011-48D8-BC39-B267-65F9162A9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751868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2. JAKSO 5. tp. 24ABCD</a:t>
            </a:r>
          </a:p>
          <a:p>
            <a:pPr marL="0" indent="0">
              <a:buNone/>
            </a:pPr>
            <a:r>
              <a:rPr lang="fi-FI" dirty="0"/>
              <a:t>24ABCD MAA- ryhmät, valitse tulevista jaksoista sama ryhmäkoodi (esim. Jos valitset esimerkiksi MAA3.24ABCD.2 sinun tulee valita jatkossa MAA2.24ABCD.2-MAA4.24ABCD.2)</a:t>
            </a:r>
          </a:p>
          <a:p>
            <a:pPr marL="0" indent="0">
              <a:buNone/>
            </a:pPr>
            <a:r>
              <a:rPr lang="fi-FI" dirty="0"/>
              <a:t>= sama opettaja koko vuoden</a:t>
            </a:r>
          </a:p>
          <a:p>
            <a:pPr marL="0" indent="0">
              <a:buNone/>
            </a:pPr>
            <a:r>
              <a:rPr lang="fi-FI" dirty="0"/>
              <a:t>Eli seuraa viimeistä numeroa</a:t>
            </a:r>
          </a:p>
          <a:p>
            <a:pPr marL="0" indent="0">
              <a:buNone/>
            </a:pPr>
            <a:r>
              <a:rPr lang="fi-FI" dirty="0"/>
              <a:t>2. JAKSO 3. tp. 24EFGH</a:t>
            </a:r>
          </a:p>
          <a:p>
            <a:pPr marL="0" indent="0">
              <a:buNone/>
            </a:pPr>
            <a:r>
              <a:rPr lang="fi-FI" dirty="0"/>
              <a:t>24EFGH MAA- ryhmät, valitse tulevista jaksoista sama ryhmäkoodi (esim. MAA3.24EFGH.2-MAA2.24EFGH.2-MAA4.24EFGH.2)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BA4A55F-207D-71A2-306C-627E0E0E03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LYHYT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1E52986-E3FD-E9D2-3180-E9FC3C19E48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1. vuoden aikana käytävä MAB2 ja MAB3</a:t>
            </a:r>
          </a:p>
          <a:p>
            <a:r>
              <a:rPr lang="fi-FI" dirty="0"/>
              <a:t>Voit valita eri opettajan opintojaksoja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5535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3B11A8-A4EA-C609-BE9A-538355659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TARVITSET TÄNÄÄN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9F26D3-8187-2E87-1AB9-97C95FC02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fi-FI" b="1" dirty="0"/>
              <a:t>PAPERISEN OPINTOJAKSOTARJOTTIMEN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SIIHEN ENSIN VALINNAT ENSIN YHDESSÄ YMPYRÖIDEN</a:t>
            </a:r>
          </a:p>
          <a:p>
            <a:pPr marL="0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2. </a:t>
            </a:r>
            <a:r>
              <a:rPr lang="fi-FI" b="1" dirty="0">
                <a:sym typeface="Wingdings" panose="05000000000000000000" pitchFamily="2" charset="2"/>
              </a:rPr>
              <a:t>WILMAN OPINTOJAKSOTARJOTTIMEN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SINNE VALINNAT YHDESSÄ KLIKATEN</a:t>
            </a:r>
          </a:p>
          <a:p>
            <a:pPr marL="0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3. </a:t>
            </a:r>
            <a:r>
              <a:rPr lang="fi-FI" b="1" dirty="0">
                <a:sym typeface="Wingdings" panose="05000000000000000000" pitchFamily="2" charset="2"/>
              </a:rPr>
              <a:t>WILMAN OPETUSSUUNNITELMAN OPPIAINEITTAIN</a:t>
            </a:r>
          </a:p>
          <a:p>
            <a:pPr marL="0" indent="0">
              <a:buNone/>
            </a:pPr>
            <a:r>
              <a:rPr lang="fi-FI" b="1" dirty="0">
                <a:sym typeface="Wingdings" panose="05000000000000000000" pitchFamily="2" charset="2"/>
              </a:rPr>
              <a:t> </a:t>
            </a:r>
            <a:r>
              <a:rPr lang="fi-FI" dirty="0">
                <a:sym typeface="Wingdings" panose="05000000000000000000" pitchFamily="2" charset="2"/>
              </a:rPr>
              <a:t>SIELTÄ NÄET MITÄ OPINTOJAKSOT SISÄLTÄVÄT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4150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7A40B5-7D61-094A-8B6E-C1B40471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MISTÄ LÖYDÄN YHTEISLYSEON OPINTOTARJONNAN?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503390-B649-6CE7-0C5A-1C3E9D3DB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589088"/>
            <a:ext cx="10058400" cy="35831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 dirty="0">
              <a:solidFill>
                <a:srgbClr val="6B9F25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i-FI" sz="2400" dirty="0">
                <a:solidFill>
                  <a:srgbClr val="6B9F2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Valintaopas</a:t>
            </a:r>
          </a:p>
          <a:p>
            <a:r>
              <a:rPr lang="fi-FI" sz="2400">
                <a:solidFill>
                  <a:srgbClr val="6B9F25"/>
                </a:solidFill>
                <a:hlinkClick r:id="rId3"/>
              </a:rPr>
              <a:t>Lukion </a:t>
            </a:r>
            <a:r>
              <a:rPr lang="fi-FI" sz="2400" dirty="0">
                <a:solidFill>
                  <a:srgbClr val="6B9F25"/>
                </a:solidFill>
                <a:hlinkClick r:id="rId3"/>
              </a:rPr>
              <a:t>tuntijako</a:t>
            </a:r>
            <a:endParaRPr lang="fi-FI" sz="2400" dirty="0">
              <a:solidFill>
                <a:srgbClr val="6B9F25"/>
              </a:solidFill>
            </a:endParaRPr>
          </a:p>
          <a:p>
            <a:r>
              <a:rPr lang="fi-FI" sz="2400" dirty="0">
                <a:solidFill>
                  <a:srgbClr val="6B9F25"/>
                </a:solidFill>
                <a:hlinkClick r:id="rId4"/>
              </a:rPr>
              <a:t>Tarjotin ja etenemätaulukko</a:t>
            </a:r>
            <a:endParaRPr lang="fi-FI" dirty="0">
              <a:solidFill>
                <a:srgbClr val="6B9F25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102146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VALINTASI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fi-FI" sz="2800" dirty="0"/>
              <a:t>Tutustu 2-5. jaksojen tarjontaan. </a:t>
            </a:r>
          </a:p>
          <a:p>
            <a:pPr marL="457200" indent="-457200">
              <a:buAutoNum type="arabicPeriod"/>
            </a:pPr>
            <a:r>
              <a:rPr lang="fi-FI" sz="2800" dirty="0"/>
              <a:t>Tee yhdessä 2-5. jaksojen pakolliset valinnat paperille. </a:t>
            </a:r>
          </a:p>
          <a:p>
            <a:pPr marL="457200" indent="-457200">
              <a:buAutoNum type="arabicPeriod"/>
            </a:pPr>
            <a:r>
              <a:rPr lang="fi-FI" sz="2800" dirty="0"/>
              <a:t>Siirrä valinnat Wilman opintojaksotarjottimelle (muista ottaa avuksi ryhmäsi hakutoiminto esim. 24A)</a:t>
            </a:r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r>
              <a:rPr lang="fi-FI" sz="2800" b="1" dirty="0"/>
              <a:t>&gt; Muista pakolliset opintojaksot oman ryhmän kanssa!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117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95450" y="1730268"/>
            <a:ext cx="10058400" cy="4892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 sz="3600" dirty="0"/>
          </a:p>
          <a:p>
            <a:pPr marL="0" indent="0">
              <a:buNone/>
            </a:pPr>
            <a:r>
              <a:rPr lang="fi-FI" sz="3600" b="1" dirty="0">
                <a:latin typeface="Rockwell Condensed"/>
              </a:rPr>
              <a:t>TÄNÄÄN:</a:t>
            </a:r>
            <a:endParaRPr lang="fi-FI" sz="3600" b="1" dirty="0"/>
          </a:p>
          <a:p>
            <a:pPr marL="0" indent="0">
              <a:buNone/>
            </a:pPr>
            <a:endParaRPr lang="fi-FI" sz="2400" b="1" dirty="0">
              <a:latin typeface="Rockwell Condensed"/>
            </a:endParaRPr>
          </a:p>
          <a:p>
            <a:pPr marL="0" indent="0">
              <a:buNone/>
            </a:pPr>
            <a:r>
              <a:rPr lang="fi-FI" sz="2400" dirty="0">
                <a:latin typeface="Rockwell Condensed"/>
              </a:rPr>
              <a:t>- </a:t>
            </a:r>
            <a:r>
              <a:rPr lang="fi-FI" sz="3200" dirty="0">
                <a:latin typeface="Rockwell Condensed"/>
              </a:rPr>
              <a:t>Opon valintainfo </a:t>
            </a:r>
          </a:p>
          <a:p>
            <a:pPr>
              <a:buFontTx/>
              <a:buChar char="-"/>
            </a:pPr>
            <a:r>
              <a:rPr lang="fi-FI" sz="3200" dirty="0">
                <a:latin typeface="Rockwell Condensed"/>
              </a:rPr>
              <a:t>Tällä tunnilla tavoitteena saada tämän vuoden </a:t>
            </a:r>
          </a:p>
          <a:p>
            <a:pPr marL="0" indent="0">
              <a:buNone/>
            </a:pPr>
            <a:r>
              <a:rPr lang="fi-FI" sz="3200" dirty="0">
                <a:latin typeface="Rockwell Condensed"/>
              </a:rPr>
              <a:t>valinnat tehtyä valmiiksi (2-5 PERIODIT)</a:t>
            </a:r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5" name="Kuvaselitepilvi 4"/>
          <p:cNvSpPr/>
          <p:nvPr/>
        </p:nvSpPr>
        <p:spPr>
          <a:xfrm>
            <a:off x="7697999" y="298612"/>
            <a:ext cx="3485944" cy="163677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b="1">
                <a:solidFill>
                  <a:srgbClr val="FF0066"/>
                </a:solidFill>
              </a:rPr>
              <a:t>Muistathan, että opo auttaa aina</a:t>
            </a:r>
            <a:r>
              <a:rPr lang="fi-FI" sz="2400">
                <a:solidFill>
                  <a:srgbClr val="FF0066"/>
                </a:solidFill>
              </a:rPr>
              <a:t>!</a:t>
            </a:r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CB53ED4-2940-0195-A602-F27383811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08" y="2464246"/>
            <a:ext cx="3682630" cy="3489875"/>
          </a:xfrm>
          <a:prstGeom prst="rect">
            <a:avLst/>
          </a:prstGeom>
        </p:spPr>
      </p:pic>
      <p:sp>
        <p:nvSpPr>
          <p:cNvPr id="8" name="Sydän 7">
            <a:extLst>
              <a:ext uri="{FF2B5EF4-FFF2-40B4-BE49-F238E27FC236}">
                <a16:creationId xmlns:a16="http://schemas.microsoft.com/office/drawing/2014/main" id="{A32F9AC7-9602-EC98-446A-4F941EA2F1C2}"/>
              </a:ext>
            </a:extLst>
          </p:cNvPr>
          <p:cNvSpPr/>
          <p:nvPr/>
        </p:nvSpPr>
        <p:spPr>
          <a:xfrm>
            <a:off x="5984246" y="1830075"/>
            <a:ext cx="386294" cy="352337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5412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rgbClr val="0070C0"/>
                </a:solidFill>
              </a:rPr>
              <a:t>1. </a:t>
            </a:r>
            <a:r>
              <a:rPr lang="fi-FI" err="1">
                <a:solidFill>
                  <a:srgbClr val="0070C0"/>
                </a:solidFill>
              </a:rPr>
              <a:t>jaksoN</a:t>
            </a:r>
            <a:r>
              <a:rPr lang="fi-FI">
                <a:solidFill>
                  <a:srgbClr val="0070C0"/>
                </a:solidFill>
              </a:rPr>
              <a:t> OPO-TUNTIEN SISÄLTÖ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34" y="2121408"/>
            <a:ext cx="10331414" cy="4050792"/>
          </a:xfrm>
        </p:spPr>
        <p:txBody>
          <a:bodyPr/>
          <a:lstStyle/>
          <a:p>
            <a:pPr marL="0" indent="0">
              <a:buNone/>
            </a:pPr>
            <a:r>
              <a:rPr lang="fi-FI" sz="2400" u="sng" dirty="0"/>
              <a:t>Rentoa yhdessäoloa, käyden yhdessä läpi mm.</a:t>
            </a:r>
          </a:p>
          <a:p>
            <a:pPr marL="0" indent="0">
              <a:buNone/>
            </a:pPr>
            <a:r>
              <a:rPr lang="fi-FI" sz="2400" u="sng" dirty="0"/>
              <a:t>seuraavia teemoja: </a:t>
            </a:r>
          </a:p>
          <a:p>
            <a:pPr marL="0" indent="0">
              <a:buNone/>
            </a:pPr>
            <a:r>
              <a:rPr lang="fi-FI" sz="2400"/>
              <a:t>Lukio-opinnot </a:t>
            </a:r>
          </a:p>
          <a:p>
            <a:pPr marL="0" indent="0">
              <a:buNone/>
            </a:pPr>
            <a:r>
              <a:rPr lang="fi-FI" sz="2400">
                <a:sym typeface="Wingdings" panose="05000000000000000000" pitchFamily="2" charset="2"/>
              </a:rPr>
              <a:t>Opiskelusuunnitelmani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Opiskelutaidot</a:t>
            </a:r>
          </a:p>
          <a:p>
            <a:pPr marL="0" indent="0">
              <a:buNone/>
            </a:pPr>
            <a:r>
              <a:rPr lang="fi-FI" sz="2400" dirty="0"/>
              <a:t>Koeviikko ja siihen valmistautuminen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600" y="2214765"/>
            <a:ext cx="3779347" cy="283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55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136024"/>
            <a:ext cx="11222182" cy="1609344"/>
          </a:xfrm>
        </p:spPr>
        <p:txBody>
          <a:bodyPr/>
          <a:lstStyle/>
          <a:p>
            <a:r>
              <a:rPr lang="fi-FI" dirty="0"/>
              <a:t>Kouvolan yhteislyseo/ OPOT LV 2025-2025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4133" y="1043189"/>
            <a:ext cx="11222182" cy="56473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2300" dirty="0"/>
          </a:p>
          <a:p>
            <a:pPr lvl="1"/>
            <a:r>
              <a:rPr lang="fi-FI" sz="2300" u="sng" dirty="0"/>
              <a:t>Lassi Aho</a:t>
            </a:r>
          </a:p>
          <a:p>
            <a:pPr marL="274320" lvl="1" indent="0">
              <a:buNone/>
            </a:pPr>
            <a:r>
              <a:rPr lang="fi-FI" sz="2300" dirty="0"/>
              <a:t>   Ohjausryhmät: 24AB, 23ABH, 22AB</a:t>
            </a:r>
          </a:p>
          <a:p>
            <a:pPr lvl="1"/>
            <a:endParaRPr lang="fi-FI" sz="2300" dirty="0"/>
          </a:p>
          <a:p>
            <a:pPr lvl="1"/>
            <a:r>
              <a:rPr lang="fi-FI" sz="2300" u="sng" dirty="0"/>
              <a:t>Terhi </a:t>
            </a:r>
            <a:r>
              <a:rPr lang="fi-FI" sz="2300" u="sng" dirty="0" err="1"/>
              <a:t>Lavikka</a:t>
            </a:r>
            <a:endParaRPr lang="fi-FI" sz="2300" u="sng" dirty="0"/>
          </a:p>
          <a:p>
            <a:pPr marL="274320" lvl="1" indent="0">
              <a:buNone/>
            </a:pPr>
            <a:r>
              <a:rPr lang="fi-FI" sz="2300" dirty="0"/>
              <a:t>   Ohjausryhmä: 24GU, 23GU, 22GH</a:t>
            </a:r>
          </a:p>
          <a:p>
            <a:pPr marL="274320" lvl="1" indent="0">
              <a:buNone/>
            </a:pPr>
            <a:endParaRPr lang="fi-FI" sz="2300" dirty="0"/>
          </a:p>
          <a:p>
            <a:pPr lvl="1"/>
            <a:r>
              <a:rPr lang="fi-FI" sz="2300" u="sng" dirty="0"/>
              <a:t>Maiju Vepsäläinen</a:t>
            </a:r>
          </a:p>
          <a:p>
            <a:pPr marL="274320" lvl="1" indent="0">
              <a:buNone/>
            </a:pPr>
            <a:r>
              <a:rPr lang="fi-FI" sz="2300" dirty="0"/>
              <a:t>   Ohjausryhmät: 24CDF, 23EF, 22EF, 21CD,</a:t>
            </a:r>
          </a:p>
          <a:p>
            <a:pPr marL="274320" lvl="1" indent="0">
              <a:buNone/>
            </a:pPr>
            <a:r>
              <a:rPr lang="fi-FI" sz="2300" dirty="0">
                <a:sym typeface="Wingdings" panose="05000000000000000000" pitchFamily="2" charset="2"/>
              </a:rPr>
              <a:t>   </a:t>
            </a:r>
            <a:endParaRPr lang="fi-FI" sz="2300" dirty="0"/>
          </a:p>
          <a:p>
            <a:pPr lvl="1"/>
            <a:r>
              <a:rPr lang="fi-FI" sz="2300" u="sng" dirty="0"/>
              <a:t>Hanna Pölönen: </a:t>
            </a:r>
          </a:p>
          <a:p>
            <a:pPr marL="274320" lvl="1" indent="0">
              <a:buNone/>
            </a:pPr>
            <a:r>
              <a:rPr lang="fi-FI" sz="2300" dirty="0"/>
              <a:t>   Ohjausryhmät: 24EG, 23CD, 22CD</a:t>
            </a:r>
          </a:p>
          <a:p>
            <a:pPr marL="274320" lvl="1" indent="0">
              <a:buNone/>
            </a:pPr>
            <a:endParaRPr lang="fi-FI" sz="2300" dirty="0"/>
          </a:p>
        </p:txBody>
      </p:sp>
    </p:spTree>
    <p:extLst>
      <p:ext uri="{BB962C8B-B14F-4D97-AF65-F5344CB8AC3E}">
        <p14:creationId xmlns:p14="http://schemas.microsoft.com/office/powerpoint/2010/main" val="3978074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OPON AJANVARAUS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	</a:t>
            </a:r>
            <a:r>
              <a:rPr lang="fi-FI" dirty="0">
                <a:solidFill>
                  <a:srgbClr val="0070C0"/>
                </a:solidFill>
              </a:rPr>
              <a:t>www.vello.fi/opolassiaho</a:t>
            </a:r>
          </a:p>
          <a:p>
            <a:pPr marL="0" indent="0">
              <a:buNone/>
            </a:pPr>
            <a:r>
              <a:rPr lang="fi-FI" dirty="0">
                <a:solidFill>
                  <a:srgbClr val="0070C0"/>
                </a:solidFill>
              </a:rPr>
              <a:t>	www.vello.fi/opoterhila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>
                <a:solidFill>
                  <a:srgbClr val="0070C0"/>
                </a:solidFill>
              </a:rPr>
              <a:t>www.vello.fi/opomaijuvepsalainen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>
                <a:solidFill>
                  <a:srgbClr val="0070C0"/>
                </a:solidFill>
              </a:rPr>
              <a:t>www.vello.fi/hanna-opo</a:t>
            </a:r>
            <a:endParaRPr lang="fi-FI" dirty="0"/>
          </a:p>
          <a:p>
            <a:pPr marL="274320" lvl="1" indent="0">
              <a:buNone/>
            </a:pPr>
            <a:endParaRPr lang="fi-FI" b="1" dirty="0">
              <a:solidFill>
                <a:srgbClr val="FF0066"/>
              </a:solidFill>
            </a:endParaRPr>
          </a:p>
          <a:p>
            <a:pPr marL="274320" lvl="1" indent="0">
              <a:buNone/>
            </a:pPr>
            <a:endParaRPr lang="fi-FI" dirty="0"/>
          </a:p>
          <a:p>
            <a:pPr lvl="1"/>
            <a:r>
              <a:rPr lang="fi-FI" dirty="0"/>
              <a:t>HIHASTA SAA NYKÄISTÄ AINA!</a:t>
            </a:r>
          </a:p>
        </p:txBody>
      </p:sp>
    </p:spTree>
    <p:extLst>
      <p:ext uri="{BB962C8B-B14F-4D97-AF65-F5344CB8AC3E}">
        <p14:creationId xmlns:p14="http://schemas.microsoft.com/office/powerpoint/2010/main" val="2341142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574158" y="589951"/>
            <a:ext cx="9994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i-FI"/>
          </a:p>
        </p:txBody>
      </p:sp>
      <p:sp>
        <p:nvSpPr>
          <p:cNvPr id="6" name="TextBox 9"/>
          <p:cNvSpPr txBox="1"/>
          <p:nvPr/>
        </p:nvSpPr>
        <p:spPr>
          <a:xfrm>
            <a:off x="548596" y="511018"/>
            <a:ext cx="9379970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spc="200">
                <a:latin typeface="Rockwell Condensed"/>
                <a:ea typeface="Titillium" charset="0"/>
                <a:cs typeface="Titillium" charset="0"/>
              </a:rPr>
              <a:t>KOUVOLAN YHTEISLYSEON OPINTOTARJONTA</a:t>
            </a:r>
          </a:p>
          <a:p>
            <a:pPr algn="ctr">
              <a:lnSpc>
                <a:spcPct val="80000"/>
              </a:lnSpc>
            </a:pPr>
            <a:endParaRPr lang="en-US" sz="2000" b="1" spc="200">
              <a:latin typeface="Cambria" panose="02040503050406030204" pitchFamily="18" charset="0"/>
              <a:ea typeface="Titillium" charset="0"/>
              <a:cs typeface="Titillium" charset="0"/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491446" y="772474"/>
            <a:ext cx="4605813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i-FI" b="1" dirty="0">
                <a:latin typeface="Rockwell Condensed"/>
              </a:rPr>
              <a:t>Äidinkieli, suomi toisena kielenä ja kielet </a:t>
            </a:r>
            <a:endParaRPr lang="fi-FI" b="1" dirty="0"/>
          </a:p>
        </p:txBody>
      </p:sp>
      <p:graphicFrame>
        <p:nvGraphicFramePr>
          <p:cNvPr id="8" name="Taulukko 7"/>
          <p:cNvGraphicFramePr>
            <a:graphicFrameLocks noGrp="1"/>
          </p:cNvGraphicFramePr>
          <p:nvPr/>
        </p:nvGraphicFramePr>
        <p:xfrm>
          <a:off x="419111" y="1147765"/>
          <a:ext cx="11692850" cy="5396261"/>
        </p:xfrm>
        <a:graphic>
          <a:graphicData uri="http://schemas.openxmlformats.org/drawingml/2006/table">
            <a:tbl>
              <a:tblPr/>
              <a:tblGrid>
                <a:gridCol w="2374548">
                  <a:extLst>
                    <a:ext uri="{9D8B030D-6E8A-4147-A177-3AD203B41FA5}">
                      <a16:colId xmlns:a16="http://schemas.microsoft.com/office/drawing/2014/main" val="1846001991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1756443117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1659859312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3457660858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3049734608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576317313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2165455270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4270670230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4160839507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2053774416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172441748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1987045236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3491062938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3163089185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2265447503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906855774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4009347563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2109523750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79091300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4240859331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2841993875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497766012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921141816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2300257659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4099337347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499707688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2037479132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4070799292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4134985612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2352354955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1311385824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2767087629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607552831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2906624336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3500942652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907167552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361121303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4112994411"/>
                    </a:ext>
                  </a:extLst>
                </a:gridCol>
              </a:tblGrid>
              <a:tr h="1204997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10.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11.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12.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13.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14.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15.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16.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17.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18.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19.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20.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21.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22.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23.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24.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25.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26.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27.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28.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29.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30.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31.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32.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33.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34.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35.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36.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37.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233755"/>
                  </a:ext>
                </a:extLst>
              </a:tr>
              <a:tr h="34927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Pakolliset opinnot ja kielet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3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758672"/>
                  </a:ext>
                </a:extLst>
              </a:tr>
              <a:tr h="34927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Äidinkieli ja kirjallisuus ÄI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1-3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5/7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6/8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353262"/>
                  </a:ext>
                </a:extLst>
              </a:tr>
              <a:tr h="34927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Suomi toisena kielenä S2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1-3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5/7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6/8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50395"/>
                  </a:ext>
                </a:extLst>
              </a:tr>
              <a:tr h="34927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A-kieli  RU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616571"/>
                  </a:ext>
                </a:extLst>
              </a:tr>
              <a:tr h="34927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B1-kieli  ruotsi RU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515203"/>
                  </a:ext>
                </a:extLst>
              </a:tr>
              <a:tr h="34927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A-kieli  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112959"/>
                  </a:ext>
                </a:extLst>
              </a:tr>
              <a:tr h="34927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A-kieli  RA/SA/VE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967065"/>
                  </a:ext>
                </a:extLst>
              </a:tr>
              <a:tr h="34927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B2-kieli RA/</a:t>
                      </a:r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SA/VE</a:t>
                      </a:r>
                      <a:endParaRPr lang="fi-FI" sz="1200" b="1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469209"/>
                  </a:ext>
                </a:extLst>
              </a:tr>
              <a:tr h="34927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B3-kieli </a:t>
                      </a:r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EA/IA/RA/RU/SA/VE</a:t>
                      </a:r>
                      <a:endParaRPr lang="fi-FI" sz="1200" b="1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7841267"/>
                  </a:ext>
                </a:extLst>
              </a:tr>
              <a:tr h="34927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ABC-kurssit IA/VE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5217714"/>
                  </a:ext>
                </a:extLst>
              </a:tr>
              <a:tr h="34927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Latina 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086800"/>
                  </a:ext>
                </a:extLst>
              </a:tr>
              <a:tr h="34927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Viro 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1961075"/>
                  </a:ext>
                </a:extLst>
              </a:tr>
            </a:tbl>
          </a:graphicData>
        </a:graphic>
      </p:graphicFrame>
      <p:graphicFrame>
        <p:nvGraphicFramePr>
          <p:cNvPr id="10" name="Taulukko 9"/>
          <p:cNvGraphicFramePr>
            <a:graphicFrameLocks noGrp="1"/>
          </p:cNvGraphicFramePr>
          <p:nvPr/>
        </p:nvGraphicFramePr>
        <p:xfrm>
          <a:off x="8301042" y="5137824"/>
          <a:ext cx="3536948" cy="1367632"/>
        </p:xfrm>
        <a:graphic>
          <a:graphicData uri="http://schemas.openxmlformats.org/drawingml/2006/table">
            <a:tbl>
              <a:tblPr/>
              <a:tblGrid>
                <a:gridCol w="1061084">
                  <a:extLst>
                    <a:ext uri="{9D8B030D-6E8A-4147-A177-3AD203B41FA5}">
                      <a16:colId xmlns:a16="http://schemas.microsoft.com/office/drawing/2014/main" val="724463992"/>
                    </a:ext>
                  </a:extLst>
                </a:gridCol>
                <a:gridCol w="275096">
                  <a:extLst>
                    <a:ext uri="{9D8B030D-6E8A-4147-A177-3AD203B41FA5}">
                      <a16:colId xmlns:a16="http://schemas.microsoft.com/office/drawing/2014/main" val="1391011907"/>
                    </a:ext>
                  </a:extLst>
                </a:gridCol>
                <a:gridCol w="275096">
                  <a:extLst>
                    <a:ext uri="{9D8B030D-6E8A-4147-A177-3AD203B41FA5}">
                      <a16:colId xmlns:a16="http://schemas.microsoft.com/office/drawing/2014/main" val="1189382060"/>
                    </a:ext>
                  </a:extLst>
                </a:gridCol>
                <a:gridCol w="275096">
                  <a:extLst>
                    <a:ext uri="{9D8B030D-6E8A-4147-A177-3AD203B41FA5}">
                      <a16:colId xmlns:a16="http://schemas.microsoft.com/office/drawing/2014/main" val="3137154767"/>
                    </a:ext>
                  </a:extLst>
                </a:gridCol>
                <a:gridCol w="275096">
                  <a:extLst>
                    <a:ext uri="{9D8B030D-6E8A-4147-A177-3AD203B41FA5}">
                      <a16:colId xmlns:a16="http://schemas.microsoft.com/office/drawing/2014/main" val="2812316527"/>
                    </a:ext>
                  </a:extLst>
                </a:gridCol>
                <a:gridCol w="275096">
                  <a:extLst>
                    <a:ext uri="{9D8B030D-6E8A-4147-A177-3AD203B41FA5}">
                      <a16:colId xmlns:a16="http://schemas.microsoft.com/office/drawing/2014/main" val="796711115"/>
                    </a:ext>
                  </a:extLst>
                </a:gridCol>
                <a:gridCol w="275096">
                  <a:extLst>
                    <a:ext uri="{9D8B030D-6E8A-4147-A177-3AD203B41FA5}">
                      <a16:colId xmlns:a16="http://schemas.microsoft.com/office/drawing/2014/main" val="1953898400"/>
                    </a:ext>
                  </a:extLst>
                </a:gridCol>
                <a:gridCol w="275096">
                  <a:extLst>
                    <a:ext uri="{9D8B030D-6E8A-4147-A177-3AD203B41FA5}">
                      <a16:colId xmlns:a16="http://schemas.microsoft.com/office/drawing/2014/main" val="66489254"/>
                    </a:ext>
                  </a:extLst>
                </a:gridCol>
                <a:gridCol w="275096">
                  <a:extLst>
                    <a:ext uri="{9D8B030D-6E8A-4147-A177-3AD203B41FA5}">
                      <a16:colId xmlns:a16="http://schemas.microsoft.com/office/drawing/2014/main" val="1267802717"/>
                    </a:ext>
                  </a:extLst>
                </a:gridCol>
                <a:gridCol w="275096">
                  <a:extLst>
                    <a:ext uri="{9D8B030D-6E8A-4147-A177-3AD203B41FA5}">
                      <a16:colId xmlns:a16="http://schemas.microsoft.com/office/drawing/2014/main" val="2527090307"/>
                    </a:ext>
                  </a:extLst>
                </a:gridCol>
              </a:tblGrid>
              <a:tr h="22403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Selitteet: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A3A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A3A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A3A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A3A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A3A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A3A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A3A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A3A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A3A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118797"/>
                  </a:ext>
                </a:extLst>
              </a:tr>
              <a:tr h="381199">
                <a:tc gridSpan="5"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Pakollinen opintojakso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664104"/>
                  </a:ext>
                </a:extLst>
              </a:tr>
              <a:tr h="381199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Valtakunnallinen valinnainen opintojakso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609966"/>
                  </a:ext>
                </a:extLst>
              </a:tr>
              <a:tr h="381199">
                <a:tc gridSpan="10"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Koulukohtainen valinnainen opintojakso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136082"/>
                  </a:ext>
                </a:extLst>
              </a:tr>
            </a:tbl>
          </a:graphicData>
        </a:graphic>
      </p:graphicFrame>
      <p:sp>
        <p:nvSpPr>
          <p:cNvPr id="9" name="Nuoli oikealle 8"/>
          <p:cNvSpPr/>
          <p:nvPr/>
        </p:nvSpPr>
        <p:spPr bwMode="auto">
          <a:xfrm>
            <a:off x="7346034" y="5829300"/>
            <a:ext cx="814387" cy="29277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lIns="0" tIns="0" rIns="0" bIns="0"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9055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548594" y="873535"/>
            <a:ext cx="749526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i-FI" b="1">
                <a:latin typeface="Cambria" panose="02040503050406030204" pitchFamily="18" charset="0"/>
              </a:rPr>
              <a:t>Matematiikka ja reaaliaineet</a:t>
            </a:r>
            <a:endParaRPr lang="fi-FI" b="1"/>
          </a:p>
        </p:txBody>
      </p:sp>
      <p:graphicFrame>
        <p:nvGraphicFramePr>
          <p:cNvPr id="6" name="Taulukko 5"/>
          <p:cNvGraphicFramePr>
            <a:graphicFrameLocks noGrp="1"/>
          </p:cNvGraphicFramePr>
          <p:nvPr/>
        </p:nvGraphicFramePr>
        <p:xfrm>
          <a:off x="548594" y="1428750"/>
          <a:ext cx="11224303" cy="4929184"/>
        </p:xfrm>
        <a:graphic>
          <a:graphicData uri="http://schemas.openxmlformats.org/drawingml/2006/table">
            <a:tbl>
              <a:tblPr/>
              <a:tblGrid>
                <a:gridCol w="2532664">
                  <a:extLst>
                    <a:ext uri="{9D8B030D-6E8A-4147-A177-3AD203B41FA5}">
                      <a16:colId xmlns:a16="http://schemas.microsoft.com/office/drawing/2014/main" val="908737468"/>
                    </a:ext>
                  </a:extLst>
                </a:gridCol>
                <a:gridCol w="518045">
                  <a:extLst>
                    <a:ext uri="{9D8B030D-6E8A-4147-A177-3AD203B41FA5}">
                      <a16:colId xmlns:a16="http://schemas.microsoft.com/office/drawing/2014/main" val="1701867191"/>
                    </a:ext>
                  </a:extLst>
                </a:gridCol>
                <a:gridCol w="518045">
                  <a:extLst>
                    <a:ext uri="{9D8B030D-6E8A-4147-A177-3AD203B41FA5}">
                      <a16:colId xmlns:a16="http://schemas.microsoft.com/office/drawing/2014/main" val="3677529296"/>
                    </a:ext>
                  </a:extLst>
                </a:gridCol>
                <a:gridCol w="259022">
                  <a:extLst>
                    <a:ext uri="{9D8B030D-6E8A-4147-A177-3AD203B41FA5}">
                      <a16:colId xmlns:a16="http://schemas.microsoft.com/office/drawing/2014/main" val="4142767084"/>
                    </a:ext>
                  </a:extLst>
                </a:gridCol>
                <a:gridCol w="259022">
                  <a:extLst>
                    <a:ext uri="{9D8B030D-6E8A-4147-A177-3AD203B41FA5}">
                      <a16:colId xmlns:a16="http://schemas.microsoft.com/office/drawing/2014/main" val="16759044"/>
                    </a:ext>
                  </a:extLst>
                </a:gridCol>
                <a:gridCol w="259022">
                  <a:extLst>
                    <a:ext uri="{9D8B030D-6E8A-4147-A177-3AD203B41FA5}">
                      <a16:colId xmlns:a16="http://schemas.microsoft.com/office/drawing/2014/main" val="4253344927"/>
                    </a:ext>
                  </a:extLst>
                </a:gridCol>
                <a:gridCol w="259022">
                  <a:extLst>
                    <a:ext uri="{9D8B030D-6E8A-4147-A177-3AD203B41FA5}">
                      <a16:colId xmlns:a16="http://schemas.microsoft.com/office/drawing/2014/main" val="4222997819"/>
                    </a:ext>
                  </a:extLst>
                </a:gridCol>
                <a:gridCol w="518045">
                  <a:extLst>
                    <a:ext uri="{9D8B030D-6E8A-4147-A177-3AD203B41FA5}">
                      <a16:colId xmlns:a16="http://schemas.microsoft.com/office/drawing/2014/main" val="3144406451"/>
                    </a:ext>
                  </a:extLst>
                </a:gridCol>
                <a:gridCol w="268616">
                  <a:extLst>
                    <a:ext uri="{9D8B030D-6E8A-4147-A177-3AD203B41FA5}">
                      <a16:colId xmlns:a16="http://schemas.microsoft.com/office/drawing/2014/main" val="2977272758"/>
                    </a:ext>
                  </a:extLst>
                </a:gridCol>
                <a:gridCol w="268616">
                  <a:extLst>
                    <a:ext uri="{9D8B030D-6E8A-4147-A177-3AD203B41FA5}">
                      <a16:colId xmlns:a16="http://schemas.microsoft.com/office/drawing/2014/main" val="2288003233"/>
                    </a:ext>
                  </a:extLst>
                </a:gridCol>
                <a:gridCol w="259022">
                  <a:extLst>
                    <a:ext uri="{9D8B030D-6E8A-4147-A177-3AD203B41FA5}">
                      <a16:colId xmlns:a16="http://schemas.microsoft.com/office/drawing/2014/main" val="3655359452"/>
                    </a:ext>
                  </a:extLst>
                </a:gridCol>
                <a:gridCol w="259022">
                  <a:extLst>
                    <a:ext uri="{9D8B030D-6E8A-4147-A177-3AD203B41FA5}">
                      <a16:colId xmlns:a16="http://schemas.microsoft.com/office/drawing/2014/main" val="2092228569"/>
                    </a:ext>
                  </a:extLst>
                </a:gridCol>
                <a:gridCol w="259022">
                  <a:extLst>
                    <a:ext uri="{9D8B030D-6E8A-4147-A177-3AD203B41FA5}">
                      <a16:colId xmlns:a16="http://schemas.microsoft.com/office/drawing/2014/main" val="270706375"/>
                    </a:ext>
                  </a:extLst>
                </a:gridCol>
                <a:gridCol w="259022">
                  <a:extLst>
                    <a:ext uri="{9D8B030D-6E8A-4147-A177-3AD203B41FA5}">
                      <a16:colId xmlns:a16="http://schemas.microsoft.com/office/drawing/2014/main" val="1327862454"/>
                    </a:ext>
                  </a:extLst>
                </a:gridCol>
                <a:gridCol w="259022">
                  <a:extLst>
                    <a:ext uri="{9D8B030D-6E8A-4147-A177-3AD203B41FA5}">
                      <a16:colId xmlns:a16="http://schemas.microsoft.com/office/drawing/2014/main" val="3308998236"/>
                    </a:ext>
                  </a:extLst>
                </a:gridCol>
                <a:gridCol w="259022">
                  <a:extLst>
                    <a:ext uri="{9D8B030D-6E8A-4147-A177-3AD203B41FA5}">
                      <a16:colId xmlns:a16="http://schemas.microsoft.com/office/drawing/2014/main" val="2791375820"/>
                    </a:ext>
                  </a:extLst>
                </a:gridCol>
                <a:gridCol w="259022">
                  <a:extLst>
                    <a:ext uri="{9D8B030D-6E8A-4147-A177-3AD203B41FA5}">
                      <a16:colId xmlns:a16="http://schemas.microsoft.com/office/drawing/2014/main" val="953011788"/>
                    </a:ext>
                  </a:extLst>
                </a:gridCol>
                <a:gridCol w="259022">
                  <a:extLst>
                    <a:ext uri="{9D8B030D-6E8A-4147-A177-3AD203B41FA5}">
                      <a16:colId xmlns:a16="http://schemas.microsoft.com/office/drawing/2014/main" val="1650622587"/>
                    </a:ext>
                  </a:extLst>
                </a:gridCol>
                <a:gridCol w="268616">
                  <a:extLst>
                    <a:ext uri="{9D8B030D-6E8A-4147-A177-3AD203B41FA5}">
                      <a16:colId xmlns:a16="http://schemas.microsoft.com/office/drawing/2014/main" val="81168525"/>
                    </a:ext>
                  </a:extLst>
                </a:gridCol>
                <a:gridCol w="268616">
                  <a:extLst>
                    <a:ext uri="{9D8B030D-6E8A-4147-A177-3AD203B41FA5}">
                      <a16:colId xmlns:a16="http://schemas.microsoft.com/office/drawing/2014/main" val="2259772766"/>
                    </a:ext>
                  </a:extLst>
                </a:gridCol>
                <a:gridCol w="268616">
                  <a:extLst>
                    <a:ext uri="{9D8B030D-6E8A-4147-A177-3AD203B41FA5}">
                      <a16:colId xmlns:a16="http://schemas.microsoft.com/office/drawing/2014/main" val="1503376186"/>
                    </a:ext>
                  </a:extLst>
                </a:gridCol>
                <a:gridCol w="268616">
                  <a:extLst>
                    <a:ext uri="{9D8B030D-6E8A-4147-A177-3AD203B41FA5}">
                      <a16:colId xmlns:a16="http://schemas.microsoft.com/office/drawing/2014/main" val="42070832"/>
                    </a:ext>
                  </a:extLst>
                </a:gridCol>
                <a:gridCol w="268616">
                  <a:extLst>
                    <a:ext uri="{9D8B030D-6E8A-4147-A177-3AD203B41FA5}">
                      <a16:colId xmlns:a16="http://schemas.microsoft.com/office/drawing/2014/main" val="2567915790"/>
                    </a:ext>
                  </a:extLst>
                </a:gridCol>
                <a:gridCol w="268616">
                  <a:extLst>
                    <a:ext uri="{9D8B030D-6E8A-4147-A177-3AD203B41FA5}">
                      <a16:colId xmlns:a16="http://schemas.microsoft.com/office/drawing/2014/main" val="584205506"/>
                    </a:ext>
                  </a:extLst>
                </a:gridCol>
                <a:gridCol w="268616">
                  <a:extLst>
                    <a:ext uri="{9D8B030D-6E8A-4147-A177-3AD203B41FA5}">
                      <a16:colId xmlns:a16="http://schemas.microsoft.com/office/drawing/2014/main" val="1123720017"/>
                    </a:ext>
                  </a:extLst>
                </a:gridCol>
                <a:gridCol w="268616">
                  <a:extLst>
                    <a:ext uri="{9D8B030D-6E8A-4147-A177-3AD203B41FA5}">
                      <a16:colId xmlns:a16="http://schemas.microsoft.com/office/drawing/2014/main" val="3812628416"/>
                    </a:ext>
                  </a:extLst>
                </a:gridCol>
                <a:gridCol w="268616">
                  <a:extLst>
                    <a:ext uri="{9D8B030D-6E8A-4147-A177-3AD203B41FA5}">
                      <a16:colId xmlns:a16="http://schemas.microsoft.com/office/drawing/2014/main" val="1888010941"/>
                    </a:ext>
                  </a:extLst>
                </a:gridCol>
                <a:gridCol w="268616">
                  <a:extLst>
                    <a:ext uri="{9D8B030D-6E8A-4147-A177-3AD203B41FA5}">
                      <a16:colId xmlns:a16="http://schemas.microsoft.com/office/drawing/2014/main" val="2754207087"/>
                    </a:ext>
                  </a:extLst>
                </a:gridCol>
                <a:gridCol w="268616">
                  <a:extLst>
                    <a:ext uri="{9D8B030D-6E8A-4147-A177-3AD203B41FA5}">
                      <a16:colId xmlns:a16="http://schemas.microsoft.com/office/drawing/2014/main" val="2919924349"/>
                    </a:ext>
                  </a:extLst>
                </a:gridCol>
                <a:gridCol w="268616">
                  <a:extLst>
                    <a:ext uri="{9D8B030D-6E8A-4147-A177-3AD203B41FA5}">
                      <a16:colId xmlns:a16="http://schemas.microsoft.com/office/drawing/2014/main" val="3339114241"/>
                    </a:ext>
                  </a:extLst>
                </a:gridCol>
                <a:gridCol w="268616">
                  <a:extLst>
                    <a:ext uri="{9D8B030D-6E8A-4147-A177-3AD203B41FA5}">
                      <a16:colId xmlns:a16="http://schemas.microsoft.com/office/drawing/2014/main" val="1732573044"/>
                    </a:ext>
                  </a:extLst>
                </a:gridCol>
              </a:tblGrid>
              <a:tr h="37916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MA Lyhyt oppimäärä MAB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300993"/>
                  </a:ext>
                </a:extLst>
              </a:tr>
              <a:tr h="37916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MA Pitkä oppimäärä MAA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2053820"/>
                  </a:ext>
                </a:extLst>
              </a:tr>
              <a:tr h="37916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Biologia BI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2-3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099838"/>
                  </a:ext>
                </a:extLst>
              </a:tr>
              <a:tr h="37916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Maantiede 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5760260"/>
                  </a:ext>
                </a:extLst>
              </a:tr>
              <a:tr h="37916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Fysiikka FY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447442"/>
                  </a:ext>
                </a:extLst>
              </a:tr>
              <a:tr h="37916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Kemia KE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074074"/>
                  </a:ext>
                </a:extLst>
              </a:tr>
              <a:tr h="37916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Filosofia FI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058542"/>
                  </a:ext>
                </a:extLst>
              </a:tr>
              <a:tr h="37916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Psykologia 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507351"/>
                  </a:ext>
                </a:extLst>
              </a:tr>
              <a:tr h="37916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Historia HI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090559"/>
                  </a:ext>
                </a:extLst>
              </a:tr>
              <a:tr h="37916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Yhteiskuntaoppi YH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156267"/>
                  </a:ext>
                </a:extLst>
              </a:tr>
              <a:tr h="37916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Uskonto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771040"/>
                  </a:ext>
                </a:extLst>
              </a:tr>
              <a:tr h="37916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Elämänkatsomustieto 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848682"/>
                  </a:ext>
                </a:extLst>
              </a:tr>
              <a:tr h="37916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Terveystieto 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017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545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257189" y="894376"/>
            <a:ext cx="460581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i-FI" b="1">
                <a:latin typeface="Cambria" panose="02040503050406030204" pitchFamily="18" charset="0"/>
              </a:rPr>
              <a:t>Taito- ja taideaineet ja muut valinnaiset </a:t>
            </a:r>
            <a:endParaRPr lang="fi-FI" b="1"/>
          </a:p>
        </p:txBody>
      </p:sp>
      <p:graphicFrame>
        <p:nvGraphicFramePr>
          <p:cNvPr id="4" name="Taulukko 3"/>
          <p:cNvGraphicFramePr>
            <a:graphicFrameLocks noGrp="1"/>
          </p:cNvGraphicFramePr>
          <p:nvPr/>
        </p:nvGraphicFramePr>
        <p:xfrm>
          <a:off x="257189" y="1485905"/>
          <a:ext cx="11429976" cy="4829165"/>
        </p:xfrm>
        <a:graphic>
          <a:graphicData uri="http://schemas.openxmlformats.org/drawingml/2006/table">
            <a:tbl>
              <a:tblPr/>
              <a:tblGrid>
                <a:gridCol w="2245176">
                  <a:extLst>
                    <a:ext uri="{9D8B030D-6E8A-4147-A177-3AD203B41FA5}">
                      <a16:colId xmlns:a16="http://schemas.microsoft.com/office/drawing/2014/main" val="434658490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2198057635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4258088539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1738845581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3996635912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3014586466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3486221544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3039814157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3468952286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3216214016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2773016395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3481461226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1856347889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3351590345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4243690649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1001683564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2406635694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2646131226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1385729807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4017269725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2183880877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3149362048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1025458684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3866915672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2570241007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537504599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3608222312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1663046109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2783779808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4253360996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3668022593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3638863007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905915895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3120432731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309933069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1198213202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3445497965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1551998769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2717620608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2701878660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4012205655"/>
                    </a:ext>
                  </a:extLst>
                </a:gridCol>
              </a:tblGrid>
              <a:tr h="27239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Liikunta 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94422"/>
                  </a:ext>
                </a:extLst>
              </a:tr>
              <a:tr h="37973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Musiikki 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3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133962"/>
                  </a:ext>
                </a:extLst>
              </a:tr>
              <a:tr h="37973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Kuvataide KU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3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752376"/>
                  </a:ext>
                </a:extLst>
              </a:tr>
              <a:tr h="37973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Opinto-ohjaus OP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5364317"/>
                  </a:ext>
                </a:extLst>
              </a:tr>
              <a:tr h="37973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sng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Muut valinnaiset aineet: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3A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078264"/>
                  </a:ext>
                </a:extLst>
              </a:tr>
              <a:tr h="37973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Lukiodiplomit LD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KULD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KÄLD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LILD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MELD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MULD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TALD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ÄI19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21893"/>
                  </a:ext>
                </a:extLst>
              </a:tr>
              <a:tr h="37973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Digitaidot DG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984673"/>
                  </a:ext>
                </a:extLst>
              </a:tr>
              <a:tr h="37973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Yrittäjyys- ja työelämätaidot YR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472105"/>
                  </a:ext>
                </a:extLst>
              </a:tr>
              <a:tr h="37973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Valmennuskurssit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035109"/>
                  </a:ext>
                </a:extLst>
              </a:tr>
              <a:tr h="37973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Tekstiilityö 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118166"/>
                  </a:ext>
                </a:extLst>
              </a:tr>
              <a:tr h="37973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Kansainvälisyyskurssi KV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444987"/>
                  </a:ext>
                </a:extLst>
              </a:tr>
              <a:tr h="37973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Viittomakieli VII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001716"/>
                  </a:ext>
                </a:extLst>
              </a:tr>
              <a:tr h="37973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Temaattiset opinnot 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643129"/>
                  </a:ext>
                </a:extLst>
              </a:tr>
            </a:tbl>
          </a:graphicData>
        </a:graphic>
      </p:graphicFrame>
      <p:graphicFrame>
        <p:nvGraphicFramePr>
          <p:cNvPr id="5" name="Taulukko 4"/>
          <p:cNvGraphicFramePr>
            <a:graphicFrameLocks noGrp="1"/>
          </p:cNvGraphicFramePr>
          <p:nvPr/>
        </p:nvGraphicFramePr>
        <p:xfrm>
          <a:off x="8322157" y="3744545"/>
          <a:ext cx="3194054" cy="1341804"/>
        </p:xfrm>
        <a:graphic>
          <a:graphicData uri="http://schemas.openxmlformats.org/drawingml/2006/table">
            <a:tbl>
              <a:tblPr/>
              <a:tblGrid>
                <a:gridCol w="1469989">
                  <a:extLst>
                    <a:ext uri="{9D8B030D-6E8A-4147-A177-3AD203B41FA5}">
                      <a16:colId xmlns:a16="http://schemas.microsoft.com/office/drawing/2014/main" val="2576176548"/>
                    </a:ext>
                  </a:extLst>
                </a:gridCol>
                <a:gridCol w="244999">
                  <a:extLst>
                    <a:ext uri="{9D8B030D-6E8A-4147-A177-3AD203B41FA5}">
                      <a16:colId xmlns:a16="http://schemas.microsoft.com/office/drawing/2014/main" val="3901669619"/>
                    </a:ext>
                  </a:extLst>
                </a:gridCol>
                <a:gridCol w="244999">
                  <a:extLst>
                    <a:ext uri="{9D8B030D-6E8A-4147-A177-3AD203B41FA5}">
                      <a16:colId xmlns:a16="http://schemas.microsoft.com/office/drawing/2014/main" val="3691119403"/>
                    </a:ext>
                  </a:extLst>
                </a:gridCol>
                <a:gridCol w="244999">
                  <a:extLst>
                    <a:ext uri="{9D8B030D-6E8A-4147-A177-3AD203B41FA5}">
                      <a16:colId xmlns:a16="http://schemas.microsoft.com/office/drawing/2014/main" val="1174797248"/>
                    </a:ext>
                  </a:extLst>
                </a:gridCol>
                <a:gridCol w="244999">
                  <a:extLst>
                    <a:ext uri="{9D8B030D-6E8A-4147-A177-3AD203B41FA5}">
                      <a16:colId xmlns:a16="http://schemas.microsoft.com/office/drawing/2014/main" val="4150101825"/>
                    </a:ext>
                  </a:extLst>
                </a:gridCol>
                <a:gridCol w="244999">
                  <a:extLst>
                    <a:ext uri="{9D8B030D-6E8A-4147-A177-3AD203B41FA5}">
                      <a16:colId xmlns:a16="http://schemas.microsoft.com/office/drawing/2014/main" val="109174043"/>
                    </a:ext>
                  </a:extLst>
                </a:gridCol>
                <a:gridCol w="244999">
                  <a:extLst>
                    <a:ext uri="{9D8B030D-6E8A-4147-A177-3AD203B41FA5}">
                      <a16:colId xmlns:a16="http://schemas.microsoft.com/office/drawing/2014/main" val="2602257124"/>
                    </a:ext>
                  </a:extLst>
                </a:gridCol>
                <a:gridCol w="254071">
                  <a:extLst>
                    <a:ext uri="{9D8B030D-6E8A-4147-A177-3AD203B41FA5}">
                      <a16:colId xmlns:a16="http://schemas.microsoft.com/office/drawing/2014/main" val="1107515733"/>
                    </a:ext>
                  </a:extLst>
                </a:gridCol>
              </a:tblGrid>
              <a:tr h="447268">
                <a:tc gridSpan="7"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Toinen pakollinen valittava KU2/MU2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A3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023255"/>
                  </a:ext>
                </a:extLst>
              </a:tr>
              <a:tr h="447268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Polkuopinnot KU/LI/MU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7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7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7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7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7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255808"/>
                  </a:ext>
                </a:extLst>
              </a:tr>
              <a:tr h="447268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Edustuskuoro MU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7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7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7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7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7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7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7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7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467577"/>
                  </a:ext>
                </a:extLst>
              </a:tr>
            </a:tbl>
          </a:graphicData>
        </a:graphic>
      </p:graphicFrame>
      <p:sp>
        <p:nvSpPr>
          <p:cNvPr id="9" name="Alanuoli 8"/>
          <p:cNvSpPr/>
          <p:nvPr/>
        </p:nvSpPr>
        <p:spPr bwMode="auto">
          <a:xfrm>
            <a:off x="9286875" y="2828925"/>
            <a:ext cx="514350" cy="67151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lIns="0" tIns="0" rIns="0" bIns="0"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1836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rgbClr val="0070C0"/>
                </a:solidFill>
              </a:rPr>
              <a:t>OPINTOJAKSOT: OP1 JA OP2 PAKOLLISIA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400" b="1" dirty="0"/>
              <a:t>OP1 = MINÄ OPISKELIJANA</a:t>
            </a:r>
          </a:p>
          <a:p>
            <a:pPr lvl="1"/>
            <a:r>
              <a:rPr lang="fi-FI" dirty="0"/>
              <a:t>TUNNIT  KAHDESSA JAKSOSSA 1X75MIN/VIIKKO</a:t>
            </a:r>
          </a:p>
          <a:p>
            <a:pPr marL="0" indent="0">
              <a:buNone/>
            </a:pPr>
            <a:endParaRPr lang="fi-FI" dirty="0"/>
          </a:p>
          <a:p>
            <a:pPr lvl="1"/>
            <a:r>
              <a:rPr lang="fi-FI" dirty="0"/>
              <a:t>LUKIO-OPINTOJEN RAKENTEET JA KÄYTÄNNÖT, OPISKELU, YO-TUTKINTO, JATKO-OPINNOT…</a:t>
            </a:r>
          </a:p>
          <a:p>
            <a:pPr marL="274320" lvl="1" indent="0">
              <a:buNone/>
            </a:pPr>
            <a:endParaRPr lang="fi-FI" sz="2400" dirty="0"/>
          </a:p>
          <a:p>
            <a:r>
              <a:rPr lang="fi-FI" sz="2400" b="1" dirty="0"/>
              <a:t>OP2 = JATKO-OPINNOT JA TYÖELÄMÄ</a:t>
            </a:r>
          </a:p>
          <a:p>
            <a:pPr lvl="1"/>
            <a:r>
              <a:rPr lang="fi-FI" dirty="0"/>
              <a:t>JAETTU 2. JA 3. VUODELLE</a:t>
            </a:r>
          </a:p>
          <a:p>
            <a:pPr marL="0" indent="0">
              <a:buNone/>
            </a:pPr>
            <a:endParaRPr lang="fi-FI" dirty="0"/>
          </a:p>
          <a:p>
            <a:pPr lvl="1"/>
            <a:r>
              <a:rPr lang="fi-FI" dirty="0"/>
              <a:t>OPPITUNTEJA, VIERAILUJA, VIERAILIJOITA</a:t>
            </a:r>
          </a:p>
          <a:p>
            <a:pPr lvl="1"/>
            <a:r>
              <a:rPr lang="fi-FI" dirty="0"/>
              <a:t>JATKO-OPINNOT, TYÖELÄMÄ…</a:t>
            </a:r>
          </a:p>
        </p:txBody>
      </p:sp>
    </p:spTree>
    <p:extLst>
      <p:ext uri="{BB962C8B-B14F-4D97-AF65-F5344CB8AC3E}">
        <p14:creationId xmlns:p14="http://schemas.microsoft.com/office/powerpoint/2010/main" val="724089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1247</Words>
  <Application>Microsoft Office PowerPoint</Application>
  <PresentationFormat>Laajakuva</PresentationFormat>
  <Paragraphs>628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Cambria</vt:lpstr>
      <vt:lpstr>Rockwell Condensed</vt:lpstr>
      <vt:lpstr>Titillium</vt:lpstr>
      <vt:lpstr>Wingdings</vt:lpstr>
      <vt:lpstr>Office-teema</vt:lpstr>
      <vt:lpstr>OP1-OPINTOJAKSO</vt:lpstr>
      <vt:lpstr>PowerPoint-esitys</vt:lpstr>
      <vt:lpstr>1. jaksoN OPO-TUNTIEN SISÄLTÖ</vt:lpstr>
      <vt:lpstr>Kouvolan yhteislyseo/ OPOT LV 2025-2025</vt:lpstr>
      <vt:lpstr>OPON AJANVARAUS</vt:lpstr>
      <vt:lpstr>PowerPoint-esitys</vt:lpstr>
      <vt:lpstr>PowerPoint-esitys</vt:lpstr>
      <vt:lpstr>PowerPoint-esitys</vt:lpstr>
      <vt:lpstr>OPINTOJAKSOT: OP1 JA OP2 PAKOLLISIA</vt:lpstr>
      <vt:lpstr>LISÄKSI valinnaisia opintojaksoja SINULLE: </vt:lpstr>
      <vt:lpstr>PowerPoint-esitys</vt:lpstr>
      <vt:lpstr>KERTAUKSENA miten valitset</vt:lpstr>
      <vt:lpstr>tuntikaavio</vt:lpstr>
      <vt:lpstr>ISOIMMAT VALINNAT:  KIELEN ALOITTAMINEN JA MATEMATIIKKA</vt:lpstr>
      <vt:lpstr>KIELTEN OPINTOJAKSOISTA:</vt:lpstr>
      <vt:lpstr>MATEMATIIKKA</vt:lpstr>
      <vt:lpstr>MITÄ TARVITSET TÄNÄÄN</vt:lpstr>
      <vt:lpstr>MISTÄ LÖYDÄN YHTEISLYSEON OPINTOTARJONNAN?</vt:lpstr>
      <vt:lpstr>VALINTASI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OP1-OPINTOJAKSO</dc:title>
  <dc:creator>Aho Lassi</dc:creator>
  <cp:lastModifiedBy>Aho Lassi</cp:lastModifiedBy>
  <cp:revision>1</cp:revision>
  <dcterms:created xsi:type="dcterms:W3CDTF">2024-05-31T14:46:17Z</dcterms:created>
  <dcterms:modified xsi:type="dcterms:W3CDTF">2024-05-31T14:49:04Z</dcterms:modified>
</cp:coreProperties>
</file>