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4" r:id="rId5"/>
    <p:sldId id="275" r:id="rId6"/>
    <p:sldId id="258" r:id="rId7"/>
    <p:sldId id="277" r:id="rId8"/>
    <p:sldId id="280" r:id="rId9"/>
    <p:sldId id="278" r:id="rId10"/>
    <p:sldId id="279" r:id="rId11"/>
    <p:sldId id="281" r:id="rId12"/>
    <p:sldId id="267" r:id="rId13"/>
    <p:sldId id="261" r:id="rId14"/>
    <p:sldId id="272" r:id="rId15"/>
    <p:sldId id="262" r:id="rId16"/>
    <p:sldId id="259" r:id="rId17"/>
    <p:sldId id="270" r:id="rId18"/>
    <p:sldId id="276" r:id="rId19"/>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BA88C58-0F63-4C15-8ADB-2271972A48F8}" type="datetimeFigureOut">
              <a:rPr lang="fi-FI" smtClean="0"/>
              <a:t>4.9.2023</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8EE2C1C-576F-4A7D-B2AF-3C52435C3652}" type="slidenum">
              <a:rPr lang="fi-FI" smtClean="0"/>
              <a:t>‹#›</a:t>
            </a:fld>
            <a:endParaRPr lang="fi-FI"/>
          </a:p>
        </p:txBody>
      </p:sp>
    </p:spTree>
    <p:extLst>
      <p:ext uri="{BB962C8B-B14F-4D97-AF65-F5344CB8AC3E}">
        <p14:creationId xmlns:p14="http://schemas.microsoft.com/office/powerpoint/2010/main" val="103320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Zoomaa kohteita</a:t>
            </a:r>
          </a:p>
        </p:txBody>
      </p:sp>
      <p:sp>
        <p:nvSpPr>
          <p:cNvPr id="4" name="Dian numeron paikkamerkki 3"/>
          <p:cNvSpPr>
            <a:spLocks noGrp="1"/>
          </p:cNvSpPr>
          <p:nvPr>
            <p:ph type="sldNum" sz="quarter" idx="10"/>
          </p:nvPr>
        </p:nvSpPr>
        <p:spPr/>
        <p:txBody>
          <a:bodyPr/>
          <a:lstStyle/>
          <a:p>
            <a:fld id="{28EE2C1C-576F-4A7D-B2AF-3C52435C3652}" type="slidenum">
              <a:rPr lang="fi-FI" smtClean="0"/>
              <a:t>2</a:t>
            </a:fld>
            <a:endParaRPr lang="fi-FI"/>
          </a:p>
        </p:txBody>
      </p:sp>
    </p:spTree>
    <p:extLst>
      <p:ext uri="{BB962C8B-B14F-4D97-AF65-F5344CB8AC3E}">
        <p14:creationId xmlns:p14="http://schemas.microsoft.com/office/powerpoint/2010/main" val="209607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Tee oma </a:t>
            </a:r>
            <a:r>
              <a:rPr lang="fi-FI" err="1"/>
              <a:t>Padlet</a:t>
            </a:r>
            <a:r>
              <a:rPr lang="fi-FI"/>
              <a:t>-pohja.</a:t>
            </a:r>
          </a:p>
        </p:txBody>
      </p:sp>
      <p:sp>
        <p:nvSpPr>
          <p:cNvPr id="4" name="Dian numeron paikkamerkki 3"/>
          <p:cNvSpPr>
            <a:spLocks noGrp="1"/>
          </p:cNvSpPr>
          <p:nvPr>
            <p:ph type="sldNum" sz="quarter" idx="10"/>
          </p:nvPr>
        </p:nvSpPr>
        <p:spPr/>
        <p:txBody>
          <a:bodyPr/>
          <a:lstStyle/>
          <a:p>
            <a:fld id="{28EE2C1C-576F-4A7D-B2AF-3C52435C3652}" type="slidenum">
              <a:rPr lang="fi-FI" smtClean="0"/>
              <a:t>11</a:t>
            </a:fld>
            <a:endParaRPr lang="fi-FI"/>
          </a:p>
        </p:txBody>
      </p:sp>
    </p:spTree>
    <p:extLst>
      <p:ext uri="{BB962C8B-B14F-4D97-AF65-F5344CB8AC3E}">
        <p14:creationId xmlns:p14="http://schemas.microsoft.com/office/powerpoint/2010/main" val="34629333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a:t>Muokkaa perustyyl. napsautt.</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52961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24194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3835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706033" y="685800"/>
            <a:ext cx="9448800" cy="731838"/>
          </a:xfrm>
          <a:prstGeom prst="rect">
            <a:avLst/>
          </a:prstGeom>
        </p:spPr>
        <p:txBody>
          <a:bodyPr/>
          <a:lstStyle/>
          <a:p>
            <a:r>
              <a:rPr lang="fi-FI"/>
              <a:t>Muokkaa perustyyl. napsautt.</a:t>
            </a:r>
          </a:p>
        </p:txBody>
      </p:sp>
      <p:sp>
        <p:nvSpPr>
          <p:cNvPr id="3" name="Tekstin paikkamerkki 2"/>
          <p:cNvSpPr>
            <a:spLocks noGrp="1"/>
          </p:cNvSpPr>
          <p:nvPr>
            <p:ph type="body" sz="half" idx="1"/>
          </p:nvPr>
        </p:nvSpPr>
        <p:spPr>
          <a:xfrm>
            <a:off x="1706033" y="1600201"/>
            <a:ext cx="3403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312833" y="1600201"/>
            <a:ext cx="3403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609600" y="6429375"/>
            <a:ext cx="2844800" cy="323850"/>
          </a:xfrm>
          <a:prstGeom prst="rect">
            <a:avLst/>
          </a:prstGeom>
        </p:spPr>
        <p:txBody>
          <a:bodyPr/>
          <a:lstStyle>
            <a:lvl1pPr>
              <a:defRPr/>
            </a:lvl1pPr>
          </a:lstStyle>
          <a:p>
            <a:pPr>
              <a:defRPr/>
            </a:pPr>
            <a:endParaRPr lang="en-US">
              <a:solidFill>
                <a:srgbClr val="373545"/>
              </a:solidFill>
            </a:endParaRPr>
          </a:p>
        </p:txBody>
      </p:sp>
      <p:sp>
        <p:nvSpPr>
          <p:cNvPr id="6" name="Alatunnisteen paikkamerkki 5"/>
          <p:cNvSpPr>
            <a:spLocks noGrp="1"/>
          </p:cNvSpPr>
          <p:nvPr>
            <p:ph type="ftr" sz="quarter" idx="11"/>
          </p:nvPr>
        </p:nvSpPr>
        <p:spPr>
          <a:xfrm>
            <a:off x="4165600" y="6429375"/>
            <a:ext cx="3860800" cy="323850"/>
          </a:xfrm>
          <a:prstGeom prst="rect">
            <a:avLst/>
          </a:prstGeom>
        </p:spPr>
        <p:txBody>
          <a:bodyPr/>
          <a:lstStyle>
            <a:lvl1pPr>
              <a:defRPr/>
            </a:lvl1pPr>
          </a:lstStyle>
          <a:p>
            <a:pPr>
              <a:defRPr/>
            </a:pPr>
            <a:endParaRPr lang="en-US">
              <a:solidFill>
                <a:srgbClr val="373545"/>
              </a:solidFill>
            </a:endParaRPr>
          </a:p>
        </p:txBody>
      </p:sp>
      <p:sp>
        <p:nvSpPr>
          <p:cNvPr id="7" name="Dian numeron paikkamerkki 6"/>
          <p:cNvSpPr>
            <a:spLocks noGrp="1"/>
          </p:cNvSpPr>
          <p:nvPr>
            <p:ph type="sldNum" sz="quarter" idx="12"/>
          </p:nvPr>
        </p:nvSpPr>
        <p:spPr>
          <a:xfrm>
            <a:off x="8737600" y="6429375"/>
            <a:ext cx="2844800" cy="323850"/>
          </a:xfrm>
          <a:prstGeom prst="rect">
            <a:avLst/>
          </a:prstGeom>
        </p:spPr>
        <p:txBody>
          <a:bodyPr/>
          <a:lstStyle>
            <a:lvl1pPr>
              <a:defRPr/>
            </a:lvl1pPr>
          </a:lstStyle>
          <a:p>
            <a:pPr>
              <a:defRPr/>
            </a:pPr>
            <a:fld id="{7DC19C57-A8F7-4D68-80F7-37353014DC75}" type="slidenum">
              <a:rPr lang="en-US"/>
              <a:pPr>
                <a:defRPr/>
              </a:pPr>
              <a:t>‹#›</a:t>
            </a:fld>
            <a:endParaRPr lang="en-US"/>
          </a:p>
        </p:txBody>
      </p:sp>
    </p:spTree>
    <p:extLst>
      <p:ext uri="{BB962C8B-B14F-4D97-AF65-F5344CB8AC3E}">
        <p14:creationId xmlns:p14="http://schemas.microsoft.com/office/powerpoint/2010/main" val="267149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53312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a:t>Muokkaa perustyyl. napsautt.</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8593667" y="6272784"/>
            <a:ext cx="2644309" cy="365125"/>
          </a:xfrm>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fi-FI">
              <a:solidFill>
                <a:srgbClr val="373545"/>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412445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6" name="Footer Placeholder 5"/>
          <p:cNvSpPr>
            <a:spLocks noGrp="1"/>
          </p:cNvSpPr>
          <p:nvPr>
            <p:ph type="ftr" sz="quarter" idx="11"/>
          </p:nvPr>
        </p:nvSpPr>
        <p:spPr/>
        <p:txBody>
          <a:bodyPr/>
          <a:lstStyle/>
          <a:p>
            <a:endParaRPr lang="fi-FI">
              <a:solidFill>
                <a:srgbClr val="373545"/>
              </a:solidFill>
            </a:endParaRPr>
          </a:p>
        </p:txBody>
      </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4391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8" name="Footer Placeholder 7"/>
          <p:cNvSpPr>
            <a:spLocks noGrp="1"/>
          </p:cNvSpPr>
          <p:nvPr>
            <p:ph type="ftr" sz="quarter" idx="11"/>
          </p:nvPr>
        </p:nvSpPr>
        <p:spPr/>
        <p:txBody>
          <a:bodyPr/>
          <a:lstStyle/>
          <a:p>
            <a:endParaRPr lang="fi-FI">
              <a:solidFill>
                <a:srgbClr val="373545"/>
              </a:solidFill>
            </a:endParaRPr>
          </a:p>
        </p:txBody>
      </p:sp>
      <p:sp>
        <p:nvSpPr>
          <p:cNvPr id="9" name="Slide Number Placeholder 8"/>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3487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4" name="Footer Placeholder 3"/>
          <p:cNvSpPr>
            <a:spLocks noGrp="1"/>
          </p:cNvSpPr>
          <p:nvPr>
            <p:ph type="ftr" sz="quarter" idx="11"/>
          </p:nvPr>
        </p:nvSpPr>
        <p:spPr/>
        <p:txBody>
          <a:bodyPr/>
          <a:lstStyle/>
          <a:p>
            <a:endParaRPr lang="fi-FI">
              <a:solidFill>
                <a:srgbClr val="373545"/>
              </a:solidFill>
            </a:endParaRPr>
          </a:p>
        </p:txBody>
      </p:sp>
      <p:sp>
        <p:nvSpPr>
          <p:cNvPr id="5" name="Slide Number Placeholder 4"/>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45827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3" name="Footer Placeholder 2"/>
          <p:cNvSpPr>
            <a:spLocks noGrp="1"/>
          </p:cNvSpPr>
          <p:nvPr>
            <p:ph type="ftr" sz="quarter" idx="11"/>
          </p:nvPr>
        </p:nvSpPr>
        <p:spPr/>
        <p:txBody>
          <a:bodyPr/>
          <a:lstStyle/>
          <a:p>
            <a:endParaRPr lang="fi-FI">
              <a:solidFill>
                <a:srgbClr val="373545"/>
              </a:solidFill>
            </a:endParaRPr>
          </a:p>
        </p:txBody>
      </p:sp>
      <p:sp>
        <p:nvSpPr>
          <p:cNvPr id="4" name="Slide Number Placeholder 3"/>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0188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sp>
        <p:nvSpPr>
          <p:cNvPr id="6" name="Footer Placeholder 5"/>
          <p:cNvSpPr>
            <a:spLocks noGrp="1"/>
          </p:cNvSpPr>
          <p:nvPr>
            <p:ph type="ftr" sz="quarter" idx="11"/>
          </p:nvPr>
        </p:nvSpPr>
        <p:spPr/>
        <p:txBody>
          <a:bodyPr/>
          <a:lstStyle/>
          <a:p>
            <a:endParaRPr lang="fi-FI">
              <a:solidFill>
                <a:srgbClr val="373545"/>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94719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4.9.2023</a:t>
            </a:fld>
            <a:endParaRPr lang="fi-FI">
              <a:solidFill>
                <a:srgbClr val="373545"/>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0586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9666598-6298-423A-BBFD-8075E92786EB}" type="datetimeFigureOut">
              <a:rPr lang="fi-FI" smtClean="0">
                <a:solidFill>
                  <a:srgbClr val="373545"/>
                </a:solidFill>
              </a:rPr>
              <a:pPr/>
              <a:t>4.9.2023</a:t>
            </a:fld>
            <a:endParaRPr lang="fi-FI">
              <a:solidFill>
                <a:srgbClr val="373545"/>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i-FI">
              <a:solidFill>
                <a:srgbClr val="373545"/>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408186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rly.fi/11m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a:latin typeface="Cambria" panose="02040503050406030204" pitchFamily="18" charset="0"/>
              </a:rPr>
              <a:t>Op1 Opiskelutaidot</a:t>
            </a:r>
          </a:p>
        </p:txBody>
      </p:sp>
      <p:sp>
        <p:nvSpPr>
          <p:cNvPr id="3" name="Sisällön paikkamerkki 2"/>
          <p:cNvSpPr>
            <a:spLocks noGrp="1"/>
          </p:cNvSpPr>
          <p:nvPr>
            <p:ph idx="1"/>
          </p:nvPr>
        </p:nvSpPr>
        <p:spPr/>
        <p:txBody>
          <a:bodyPr>
            <a:normAutofit/>
          </a:bodyPr>
          <a:lstStyle/>
          <a:p>
            <a:r>
              <a:rPr lang="fi-FI">
                <a:latin typeface="Cambria" panose="02040503050406030204" pitchFamily="18" charset="0"/>
              </a:rPr>
              <a:t>OPISKELUTAIDOT, MITÄ NE ON?</a:t>
            </a:r>
          </a:p>
          <a:p>
            <a:r>
              <a:rPr lang="fi-FI">
                <a:latin typeface="Cambria" panose="02040503050406030204" pitchFamily="18" charset="0"/>
              </a:rPr>
              <a:t>KOEAIKATAULU</a:t>
            </a:r>
          </a:p>
          <a:p>
            <a:r>
              <a:rPr lang="fi-FI">
                <a:latin typeface="Cambria" panose="02040503050406030204" pitchFamily="18" charset="0"/>
              </a:rPr>
              <a:t>MILLAINEN OPISKELIJA OLEN? -TESTI</a:t>
            </a:r>
          </a:p>
          <a:p>
            <a:r>
              <a:rPr lang="fi-FI">
                <a:latin typeface="Cambria" panose="02040503050406030204" pitchFamily="18" charset="0"/>
              </a:rPr>
              <a:t>OMAT TAVOITTEENI 1.JAKSOLLE</a:t>
            </a:r>
          </a:p>
          <a:p>
            <a:r>
              <a:rPr lang="fi-FI">
                <a:latin typeface="Cambria" panose="02040503050406030204" pitchFamily="18" charset="0"/>
              </a:rPr>
              <a:t>OMA OPISKELUSUUNNITELMA</a:t>
            </a:r>
          </a:p>
          <a:p>
            <a:pPr marL="0" indent="0">
              <a:buNone/>
            </a:pPr>
            <a:r>
              <a:rPr lang="fi-FI">
                <a:latin typeface="Cambria" panose="02040503050406030204" pitchFamily="18" charset="0"/>
              </a:rPr>
              <a:t> ARVIOINTIVIIKKOA VARTEN</a:t>
            </a:r>
          </a:p>
          <a:p>
            <a:r>
              <a:rPr lang="fi-FI">
                <a:latin typeface="Cambria" panose="02040503050406030204" pitchFamily="18" charset="0"/>
              </a:rPr>
              <a:t>OPISKELUTEKNIIKKA-HARJOITUS</a:t>
            </a:r>
          </a:p>
          <a:p>
            <a:endParaRPr lang="fi-FI">
              <a:latin typeface="Cambria" panose="02040503050406030204" pitchFamily="18" charset="0"/>
            </a:endParaRPr>
          </a:p>
          <a:p>
            <a:r>
              <a:rPr lang="fi-FI">
                <a:latin typeface="Cambria" panose="02040503050406030204" pitchFamily="18" charset="0"/>
              </a:rPr>
              <a:t>&gt; ENSI VIIKOLLA TUTOREIDEN ARVIOINTIVIIKKO-INFO &lt;3</a:t>
            </a:r>
          </a:p>
          <a:p>
            <a:pPr marL="0" indent="0">
              <a:buNone/>
            </a:pPr>
            <a:endParaRPr lang="fi-FI"/>
          </a:p>
        </p:txBody>
      </p:sp>
      <p:pic>
        <p:nvPicPr>
          <p:cNvPr id="4" name="Picture 2" descr="flowers-desk-office-vint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2397" y="2511288"/>
            <a:ext cx="4058431" cy="270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9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a:t>   </a:t>
            </a:r>
            <a:br>
              <a:rPr lang="fi-FI"/>
            </a:br>
            <a:endParaRPr lang="fi-FI"/>
          </a:p>
        </p:txBody>
      </p:sp>
      <p:sp>
        <p:nvSpPr>
          <p:cNvPr id="3" name="Sisällön paikkamerkki 2"/>
          <p:cNvSpPr>
            <a:spLocks noGrp="1"/>
          </p:cNvSpPr>
          <p:nvPr>
            <p:ph idx="1"/>
          </p:nvPr>
        </p:nvSpPr>
        <p:spPr/>
        <p:txBody>
          <a:bodyPr/>
          <a:lstStyle/>
          <a:p>
            <a:pPr marL="0" indent="0">
              <a:buNone/>
            </a:pPr>
            <a:r>
              <a:rPr lang="fi-FI">
                <a:latin typeface="Cambria" panose="02040503050406030204" pitchFamily="18" charset="0"/>
              </a:rPr>
              <a:t>”Ei työ meitä väsytä, </a:t>
            </a:r>
          </a:p>
          <a:p>
            <a:pPr marL="0" indent="0">
              <a:buNone/>
            </a:pPr>
            <a:r>
              <a:rPr lang="fi-FI">
                <a:latin typeface="Cambria" panose="02040503050406030204" pitchFamily="18" charset="0"/>
              </a:rPr>
              <a:t>vaan kaikki se mikä vielä on tekemättä.”</a:t>
            </a:r>
          </a:p>
          <a:p>
            <a:pPr marL="0" indent="0">
              <a:buNone/>
            </a:pPr>
            <a:r>
              <a:rPr lang="fi-FI" i="1" err="1">
                <a:latin typeface="Cambria" panose="02040503050406030204" pitchFamily="18" charset="0"/>
              </a:rPr>
              <a:t>Friedrik</a:t>
            </a:r>
            <a:r>
              <a:rPr lang="fi-FI" i="1">
                <a:latin typeface="Cambria" panose="02040503050406030204" pitchFamily="18" charset="0"/>
              </a:rPr>
              <a:t> </a:t>
            </a:r>
            <a:r>
              <a:rPr lang="fi-FI" i="1" err="1">
                <a:latin typeface="Cambria" panose="02040503050406030204" pitchFamily="18" charset="0"/>
              </a:rPr>
              <a:t>Wislöff</a:t>
            </a:r>
            <a:endParaRPr lang="fi-FI">
              <a:latin typeface="Cambria" panose="02040503050406030204" pitchFamily="18" charset="0"/>
            </a:endParaRPr>
          </a:p>
          <a:p>
            <a:pPr marL="0" indent="0">
              <a:buNone/>
            </a:pPr>
            <a:endParaRPr lang="fi-FI">
              <a:solidFill>
                <a:schemeClr val="accent1"/>
              </a:solidFill>
            </a:endParaRPr>
          </a:p>
          <a:p>
            <a:pPr marL="0" indent="0">
              <a:buNone/>
            </a:pPr>
            <a:r>
              <a:rPr lang="fi-FI">
                <a:solidFill>
                  <a:schemeClr val="accent1"/>
                </a:solidFill>
              </a:rPr>
              <a:t> </a:t>
            </a:r>
          </a:p>
          <a:p>
            <a:pPr marL="0" indent="0">
              <a:buNone/>
            </a:pPr>
            <a:r>
              <a:rPr lang="fi-FI">
                <a:solidFill>
                  <a:schemeClr val="accent1"/>
                </a:solidFill>
              </a:rPr>
              <a:t> </a:t>
            </a:r>
          </a:p>
          <a:p>
            <a:pPr marL="0" indent="0">
              <a:buNone/>
            </a:pPr>
            <a:endParaRPr lang="fi-FI">
              <a:solidFill>
                <a:schemeClr val="accent1"/>
              </a:solidFill>
            </a:endParaRPr>
          </a:p>
          <a:p>
            <a:pPr marL="0" indent="0">
              <a:buNone/>
            </a:pPr>
            <a:endParaRPr lang="fi-FI">
              <a:solidFill>
                <a:schemeClr val="accent1"/>
              </a:solidFill>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2093976"/>
            <a:ext cx="5246896" cy="3935172"/>
          </a:xfrm>
          <a:prstGeom prst="rect">
            <a:avLst/>
          </a:prstGeom>
        </p:spPr>
      </p:pic>
    </p:spTree>
    <p:extLst>
      <p:ext uri="{BB962C8B-B14F-4D97-AF65-F5344CB8AC3E}">
        <p14:creationId xmlns:p14="http://schemas.microsoft.com/office/powerpoint/2010/main" val="226750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a:latin typeface="Cambria" panose="02040503050406030204" pitchFamily="18" charset="0"/>
              </a:rPr>
              <a:t>OPISKELUVINKIT MUILLE</a:t>
            </a:r>
          </a:p>
        </p:txBody>
      </p:sp>
      <p:sp>
        <p:nvSpPr>
          <p:cNvPr id="3" name="Sisällön paikkamerkki 2"/>
          <p:cNvSpPr>
            <a:spLocks noGrp="1"/>
          </p:cNvSpPr>
          <p:nvPr>
            <p:ph idx="1"/>
          </p:nvPr>
        </p:nvSpPr>
        <p:spPr>
          <a:xfrm>
            <a:off x="1069848" y="1953491"/>
            <a:ext cx="10058400" cy="4218709"/>
          </a:xfrm>
        </p:spPr>
        <p:txBody>
          <a:bodyPr/>
          <a:lstStyle/>
          <a:p>
            <a:r>
              <a:rPr lang="fi-FI" u="sng">
                <a:latin typeface="Cambria" panose="02040503050406030204" pitchFamily="18" charset="0"/>
              </a:rPr>
              <a:t>Pariporina: </a:t>
            </a:r>
          </a:p>
          <a:p>
            <a:pPr marL="0" indent="0">
              <a:buNone/>
            </a:pPr>
            <a:endParaRPr lang="fi-FI">
              <a:latin typeface="Cambria" panose="02040503050406030204" pitchFamily="18" charset="0"/>
            </a:endParaRPr>
          </a:p>
          <a:p>
            <a:pPr marL="457200" indent="-457200">
              <a:buAutoNum type="arabicPeriod"/>
            </a:pPr>
            <a:r>
              <a:rPr lang="fi-FI">
                <a:latin typeface="Cambria" panose="02040503050406030204" pitchFamily="18" charset="0"/>
              </a:rPr>
              <a:t>Keskustelkaa hyvistä opiskelutekniikoista ja millä tavalla valmistaudutte eri aineiden kokeisiin</a:t>
            </a:r>
          </a:p>
          <a:p>
            <a:pPr marL="457200" indent="-457200">
              <a:buAutoNum type="arabicPeriod"/>
            </a:pPr>
            <a:r>
              <a:rPr lang="fi-FI">
                <a:latin typeface="Cambria" panose="02040503050406030204" pitchFamily="18" charset="0"/>
              </a:rPr>
              <a:t>Lähettäkää 1-2 parasta (myös omaperäisintä) oppimiseen ja opiskeluun liittyvää vinkkiä ja oivallusta </a:t>
            </a:r>
            <a:r>
              <a:rPr lang="fi-FI" err="1">
                <a:latin typeface="Cambria" panose="02040503050406030204" pitchFamily="18" charset="0"/>
              </a:rPr>
              <a:t>Padlettiin</a:t>
            </a:r>
            <a:r>
              <a:rPr lang="fi-FI">
                <a:latin typeface="Cambria" panose="02040503050406030204" pitchFamily="18" charset="0"/>
              </a:rPr>
              <a:t>:</a:t>
            </a:r>
          </a:p>
          <a:p>
            <a:pPr marL="0" indent="0">
              <a:buNone/>
            </a:pPr>
            <a:endParaRPr lang="fi-FI">
              <a:latin typeface="Cambria" panose="02040503050406030204" pitchFamily="18" charset="0"/>
            </a:endParaRPr>
          </a:p>
          <a:p>
            <a:pPr marL="0" indent="0">
              <a:buNone/>
            </a:pPr>
            <a:r>
              <a:rPr lang="fi-FI">
                <a:latin typeface="Cambria" panose="02040503050406030204" pitchFamily="18" charset="0"/>
              </a:rPr>
              <a:t>HUOM! SAA KEKSIÄ MYÖS UUSIA VINKKEJÄ!</a:t>
            </a:r>
          </a:p>
        </p:txBody>
      </p:sp>
    </p:spTree>
    <p:extLst>
      <p:ext uri="{BB962C8B-B14F-4D97-AF65-F5344CB8AC3E}">
        <p14:creationId xmlns:p14="http://schemas.microsoft.com/office/powerpoint/2010/main" val="30290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a:latin typeface="Cambria" panose="02040503050406030204" pitchFamily="18" charset="0"/>
              </a:rPr>
              <a:t>LISÄTEHTÄVÄ 6: MITEN KÄYTÄN AIKAANI?</a:t>
            </a:r>
          </a:p>
        </p:txBody>
      </p:sp>
      <p:sp>
        <p:nvSpPr>
          <p:cNvPr id="3" name="Sisällön paikkamerkki 2"/>
          <p:cNvSpPr>
            <a:spLocks noGrp="1"/>
          </p:cNvSpPr>
          <p:nvPr>
            <p:ph idx="1"/>
          </p:nvPr>
        </p:nvSpPr>
        <p:spPr/>
        <p:txBody>
          <a:bodyPr>
            <a:normAutofit/>
          </a:bodyPr>
          <a:lstStyle/>
          <a:p>
            <a:pPr marL="0" indent="0">
              <a:spcBef>
                <a:spcPts val="0"/>
              </a:spcBef>
              <a:spcAft>
                <a:spcPts val="0"/>
              </a:spcAft>
              <a:buNone/>
            </a:pPr>
            <a:r>
              <a:rPr lang="fi-FI"/>
              <a:t> </a:t>
            </a:r>
          </a:p>
          <a:p>
            <a:pPr>
              <a:spcBef>
                <a:spcPts val="0"/>
              </a:spcBef>
              <a:spcAft>
                <a:spcPts val="0"/>
              </a:spcAft>
            </a:pPr>
            <a:r>
              <a:rPr lang="fi-FI">
                <a:latin typeface="Cambria" panose="02040503050406030204" pitchFamily="18" charset="0"/>
              </a:rPr>
              <a:t>Mieti, mitkä ovat nukkumisen ja koulussa käynnin lisäksi viisi asiaa, joihin käytät eniten aikaasi ja tee lista näistä asioista.</a:t>
            </a:r>
          </a:p>
          <a:p>
            <a:pPr>
              <a:spcBef>
                <a:spcPts val="0"/>
              </a:spcBef>
              <a:spcAft>
                <a:spcPts val="0"/>
              </a:spcAft>
            </a:pPr>
            <a:endParaRPr lang="fi-FI">
              <a:latin typeface="Cambria" panose="02040503050406030204" pitchFamily="18" charset="0"/>
            </a:endParaRPr>
          </a:p>
          <a:p>
            <a:pPr>
              <a:spcBef>
                <a:spcPts val="0"/>
              </a:spcBef>
              <a:spcAft>
                <a:spcPts val="0"/>
              </a:spcAft>
            </a:pPr>
            <a:r>
              <a:rPr lang="fi-FI">
                <a:latin typeface="Cambria" panose="02040503050406030204" pitchFamily="18" charset="0"/>
              </a:rPr>
              <a:t>Mieti tämän jälkeen, kuinka tärkeitä nuo asiat sinulle ovat. Kirjoita kunkin asian jälkeen numero, joka kuvaa parhaiten mielipidettäsi:</a:t>
            </a:r>
          </a:p>
          <a:p>
            <a:pPr>
              <a:spcBef>
                <a:spcPts val="0"/>
              </a:spcBef>
              <a:spcAft>
                <a:spcPts val="0"/>
              </a:spcAft>
            </a:pPr>
            <a:endParaRPr lang="fi-FI">
              <a:latin typeface="Cambria" panose="02040503050406030204" pitchFamily="18" charset="0"/>
            </a:endParaRPr>
          </a:p>
          <a:p>
            <a:pPr marL="0" indent="0">
              <a:spcBef>
                <a:spcPts val="0"/>
              </a:spcBef>
              <a:spcAft>
                <a:spcPts val="0"/>
              </a:spcAft>
              <a:buNone/>
            </a:pPr>
            <a:r>
              <a:rPr lang="fi-FI">
                <a:latin typeface="Cambria" panose="02040503050406030204" pitchFamily="18" charset="0"/>
              </a:rPr>
              <a:t>1 = erittäin tärkeä, tähän voisin käyttää enemmänkin aikaani</a:t>
            </a:r>
          </a:p>
          <a:p>
            <a:pPr marL="0" indent="0">
              <a:spcBef>
                <a:spcPts val="0"/>
              </a:spcBef>
              <a:spcAft>
                <a:spcPts val="0"/>
              </a:spcAft>
              <a:buNone/>
            </a:pPr>
            <a:r>
              <a:rPr lang="fi-FI">
                <a:latin typeface="Cambria" panose="02040503050406030204" pitchFamily="18" charset="0"/>
              </a:rPr>
              <a:t>2 = tärkeä, käytän tähän sopivasti aikaani</a:t>
            </a:r>
          </a:p>
          <a:p>
            <a:pPr marL="0" indent="0">
              <a:spcBef>
                <a:spcPts val="0"/>
              </a:spcBef>
              <a:spcAft>
                <a:spcPts val="0"/>
              </a:spcAft>
              <a:buNone/>
            </a:pPr>
            <a:r>
              <a:rPr lang="fi-FI">
                <a:latin typeface="Cambria" panose="02040503050406030204" pitchFamily="18" charset="0"/>
              </a:rPr>
              <a:t>3 = ei kovin tärkeä, haluan vähentää tähän käyttämääni aikaa.</a:t>
            </a:r>
          </a:p>
          <a:p>
            <a:pPr marL="0" indent="0">
              <a:spcBef>
                <a:spcPts val="0"/>
              </a:spcBef>
              <a:spcAft>
                <a:spcPts val="0"/>
              </a:spcAft>
              <a:buNone/>
            </a:pPr>
            <a:r>
              <a:rPr lang="fi-FI">
                <a:latin typeface="Cambria" panose="02040503050406030204" pitchFamily="18" charset="0"/>
              </a:rPr>
              <a:t> </a:t>
            </a:r>
          </a:p>
          <a:p>
            <a:pPr>
              <a:spcBef>
                <a:spcPts val="0"/>
              </a:spcBef>
              <a:spcAft>
                <a:spcPts val="0"/>
              </a:spcAft>
            </a:pPr>
            <a:r>
              <a:rPr lang="fi-FI">
                <a:latin typeface="Cambria" panose="02040503050406030204" pitchFamily="18" charset="0"/>
              </a:rPr>
              <a:t>Mieti sitten, miten lähdet korjaamaan aikataulujasi? Mitkä ovat ensimmäiset konkreettiset askeleet kohti tavoitettasi?</a:t>
            </a:r>
          </a:p>
          <a:p>
            <a:endParaRPr lang="fi-FI">
              <a:latin typeface="Cambria" panose="02040503050406030204" pitchFamily="18" charset="0"/>
            </a:endParaRPr>
          </a:p>
        </p:txBody>
      </p:sp>
    </p:spTree>
    <p:extLst>
      <p:ext uri="{BB962C8B-B14F-4D97-AF65-F5344CB8AC3E}">
        <p14:creationId xmlns:p14="http://schemas.microsoft.com/office/powerpoint/2010/main" val="136025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jankäytön nelikentt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4868" y="336627"/>
            <a:ext cx="5254580" cy="4551602"/>
          </a:xfrm>
          <a:prstGeom prst="rect">
            <a:avLst/>
          </a:prstGeom>
          <a:noFill/>
          <a:extLst>
            <a:ext uri="{909E8E84-426E-40DD-AFC4-6F175D3DCCD1}">
              <a14:hiddenFill xmlns:a14="http://schemas.microsoft.com/office/drawing/2010/main">
                <a:solidFill>
                  <a:srgbClr val="FFFFFF"/>
                </a:solidFill>
              </a14:hiddenFill>
            </a:ext>
          </a:extLst>
        </p:spPr>
      </p:pic>
      <p:sp>
        <p:nvSpPr>
          <p:cNvPr id="4" name="Suorakulmio 3"/>
          <p:cNvSpPr/>
          <p:nvPr/>
        </p:nvSpPr>
        <p:spPr>
          <a:xfrm>
            <a:off x="2532845" y="5079470"/>
            <a:ext cx="6096000" cy="1015663"/>
          </a:xfrm>
          <a:prstGeom prst="rect">
            <a:avLst/>
          </a:prstGeom>
        </p:spPr>
        <p:txBody>
          <a:bodyPr>
            <a:spAutoFit/>
          </a:bodyPr>
          <a:lstStyle/>
          <a:p>
            <a:r>
              <a:rPr lang="fi-FI" sz="2000" b="1">
                <a:solidFill>
                  <a:srgbClr val="000000"/>
                </a:solidFill>
                <a:latin typeface="Cambria" panose="02040503050406030204" pitchFamily="18" charset="0"/>
              </a:rPr>
              <a:t>Voit käyttää tätä nelikenttää apuna, kun suunnittelet ajankäyttöäsi. Sijoita tehtävälistasi asiat oikeisiin kohtiin ja toimi sen mukaan.  </a:t>
            </a:r>
            <a:endParaRPr lang="fi-FI" sz="2000" b="1">
              <a:solidFill>
                <a:prstClr val="black"/>
              </a:solidFill>
              <a:latin typeface="Cambria" panose="02040503050406030204" pitchFamily="18" charset="0"/>
            </a:endParaRPr>
          </a:p>
        </p:txBody>
      </p:sp>
    </p:spTree>
    <p:extLst>
      <p:ext uri="{BB962C8B-B14F-4D97-AF65-F5344CB8AC3E}">
        <p14:creationId xmlns:p14="http://schemas.microsoft.com/office/powerpoint/2010/main" val="306461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err="1">
                <a:latin typeface="Cambria" panose="02040503050406030204" pitchFamily="18" charset="0"/>
              </a:rPr>
              <a:t>Prokrastinaatio</a:t>
            </a:r>
            <a:r>
              <a:rPr lang="fi-FI" sz="4000">
                <a:latin typeface="Cambria" panose="02040503050406030204" pitchFamily="18" charset="0"/>
              </a:rPr>
              <a:t>=asioiden lykkääminen</a:t>
            </a:r>
          </a:p>
        </p:txBody>
      </p:sp>
      <p:sp>
        <p:nvSpPr>
          <p:cNvPr id="3" name="Sisällön paikkamerkki 2"/>
          <p:cNvSpPr>
            <a:spLocks noGrp="1"/>
          </p:cNvSpPr>
          <p:nvPr>
            <p:ph idx="1"/>
          </p:nvPr>
        </p:nvSpPr>
        <p:spPr/>
        <p:txBody>
          <a:bodyPr/>
          <a:lstStyle/>
          <a:p>
            <a:endParaRPr lang="fi-FI"/>
          </a:p>
          <a:p>
            <a:endParaRPr lang="fi-FI"/>
          </a:p>
          <a:p>
            <a:r>
              <a:rPr lang="fi-FI" sz="3200">
                <a:latin typeface="Cambria" panose="02040503050406030204" pitchFamily="18" charset="0"/>
              </a:rPr>
              <a:t>Mieti, mitä teet, kun lykkäät esim. kokeisiin valmistautumista tai koulutehtävien tekemistä?</a:t>
            </a:r>
          </a:p>
        </p:txBody>
      </p:sp>
    </p:spTree>
    <p:extLst>
      <p:ext uri="{BB962C8B-B14F-4D97-AF65-F5344CB8AC3E}">
        <p14:creationId xmlns:p14="http://schemas.microsoft.com/office/powerpoint/2010/main" val="95818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243563"/>
            <a:ext cx="10058400" cy="1609344"/>
          </a:xfrm>
        </p:spPr>
        <p:txBody>
          <a:bodyPr>
            <a:normAutofit/>
          </a:bodyPr>
          <a:lstStyle/>
          <a:p>
            <a:pPr algn="ctr"/>
            <a:r>
              <a:rPr lang="fi-FI" sz="4000">
                <a:latin typeface="Cambria" panose="02040503050406030204" pitchFamily="18" charset="0"/>
              </a:rPr>
              <a:t>Tehtävä: Minä opiskelijana -essee</a:t>
            </a:r>
          </a:p>
        </p:txBody>
      </p:sp>
      <p:sp>
        <p:nvSpPr>
          <p:cNvPr id="3" name="Sisällön paikkamerkki 2"/>
          <p:cNvSpPr>
            <a:spLocks noGrp="1"/>
          </p:cNvSpPr>
          <p:nvPr>
            <p:ph idx="1"/>
          </p:nvPr>
        </p:nvSpPr>
        <p:spPr>
          <a:xfrm>
            <a:off x="914400" y="1620982"/>
            <a:ext cx="10213848" cy="4551218"/>
          </a:xfrm>
        </p:spPr>
        <p:txBody>
          <a:bodyPr>
            <a:normAutofit fontScale="92500" lnSpcReduction="20000"/>
          </a:bodyPr>
          <a:lstStyle/>
          <a:p>
            <a:r>
              <a:rPr lang="fi-FI">
                <a:latin typeface="Cambria" panose="02040503050406030204" pitchFamily="18" charset="0"/>
              </a:rPr>
              <a:t>1. Motivaation rakentaminen: Miten tavoitteiden asettaminen ja kiinnostuksen ylläpito sinulta onnistuu? Miten voisit niitä parantaa? Uskotko omiin taitoihisi ja kykyihisi selviytyä tehtävistä?</a:t>
            </a:r>
          </a:p>
          <a:p>
            <a:r>
              <a:rPr lang="fi-FI">
                <a:latin typeface="Cambria" panose="02040503050406030204" pitchFamily="18" charset="0"/>
              </a:rPr>
              <a:t>2. Oppimistaidot: </a:t>
            </a:r>
            <a:r>
              <a:rPr lang="fi-FI">
                <a:solidFill>
                  <a:srgbClr val="FF3399"/>
                </a:solidFill>
                <a:latin typeface="Cambria" panose="02040503050406030204" pitchFamily="18" charset="0"/>
              </a:rPr>
              <a:t>Millaisia opiskelustrategioita tai -tekniikoita hyödynnät uuden asian oppimisessa? </a:t>
            </a:r>
            <a:r>
              <a:rPr lang="fi-FI">
                <a:latin typeface="Cambria" panose="02040503050406030204" pitchFamily="18" charset="0"/>
              </a:rPr>
              <a:t>Millaiset tiedonhaun taidot sinulla ovat? Miten tietotekniikan käyttö onnistuu (esim. koulussa käytettävät ohjelmat)? Miten voisit niitä parantaa? Keneltä voisit pyytää apua tarvittaessa? Miten pystyt analysoimaan lukemaasi? Pystytkö tarvittaessa tarkastelemaan tekstiä kriittisesti ja tulkitsemaan sitä omien kokemustesi ja tietojesi valossa? Mikä auttaisi näiden taitojen harjaannuttamisessa?</a:t>
            </a:r>
          </a:p>
          <a:p>
            <a:r>
              <a:rPr lang="fi-FI">
                <a:latin typeface="Cambria" panose="02040503050406030204" pitchFamily="18" charset="0"/>
              </a:rPr>
              <a:t>3. Opiskelukunnon ylläpito: Miten rentoudut? Mitkä asiat antavat sinulle voimia? Voisiko niiden määrää lisätä tulevaisuudessa? Miten? Nukuthan riittävästi ja syöt tasaisin väliajoin, jotta verensokeri pysyy tasaisena? Olisiko tässä parantamisen varaa?</a:t>
            </a:r>
          </a:p>
          <a:p>
            <a:r>
              <a:rPr lang="fi-FI">
                <a:latin typeface="Cambria" panose="02040503050406030204" pitchFamily="18" charset="0"/>
              </a:rPr>
              <a:t>4. Sosiaaliset taidot: Millaiset ryhmätyöskentelytaidot sinulla ovat? Opiskeletko mieluummin yksin vai ryhmässä? Pidätkö esiintymisestä? Jollet, mikä on suurin pelkosi liittyen esiintymiseen? Miten sitä voisi helpottaa?</a:t>
            </a:r>
          </a:p>
          <a:p>
            <a:r>
              <a:rPr lang="fi-FI">
                <a:latin typeface="Cambria" panose="02040503050406030204" pitchFamily="18" charset="0"/>
              </a:rPr>
              <a:t>5. Metakognitiiviset taidot: Millaiset käsitykset sinulla on itsestäsi oppijana? Arvioitko oppimistuloksiasi ja suunnitelmien toteutumista? Miten? Ovatko ne toimivia? </a:t>
            </a:r>
          </a:p>
          <a:p>
            <a:r>
              <a:rPr lang="fi-FI">
                <a:latin typeface="Cambria" panose="02040503050406030204" pitchFamily="18" charset="0"/>
              </a:rPr>
              <a:t>6. Ajanhallinnan taidot: Miten suunnittelet ja aikataulutat opiskeluasi? Miten niitä voisi parantaa? </a:t>
            </a:r>
          </a:p>
          <a:p>
            <a:endParaRPr lang="fi-FI">
              <a:latin typeface="Cambria" panose="02040503050406030204" pitchFamily="18" charset="0"/>
            </a:endParaRPr>
          </a:p>
        </p:txBody>
      </p:sp>
    </p:spTree>
    <p:extLst>
      <p:ext uri="{BB962C8B-B14F-4D97-AF65-F5344CB8AC3E}">
        <p14:creationId xmlns:p14="http://schemas.microsoft.com/office/powerpoint/2010/main" val="101438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80902" y="0"/>
            <a:ext cx="10058400" cy="1609344"/>
          </a:xfrm>
        </p:spPr>
        <p:txBody>
          <a:bodyPr>
            <a:normAutofit/>
          </a:bodyPr>
          <a:lstStyle/>
          <a:p>
            <a:r>
              <a:rPr lang="fi-FI" sz="4000">
                <a:latin typeface="Cambria" panose="02040503050406030204" pitchFamily="18" charset="0"/>
              </a:rPr>
              <a:t>Opiskelutaidot, mitä ne on?</a:t>
            </a:r>
          </a:p>
        </p:txBody>
      </p:sp>
      <p:pic>
        <p:nvPicPr>
          <p:cNvPr id="4" name="Sisällön paikkamerkki 3"/>
          <p:cNvPicPr>
            <a:picLocks noGrp="1" noChangeAspect="1"/>
          </p:cNvPicPr>
          <p:nvPr>
            <p:ph idx="1"/>
          </p:nvPr>
        </p:nvPicPr>
        <p:blipFill rotWithShape="1">
          <a:blip r:embed="rId3"/>
          <a:srcRect l="50463" t="20108" r="9748" b="16107"/>
          <a:stretch/>
        </p:blipFill>
        <p:spPr>
          <a:xfrm>
            <a:off x="555351" y="1083427"/>
            <a:ext cx="10483951" cy="5210386"/>
          </a:xfrm>
          <a:prstGeom prst="rect">
            <a:avLst/>
          </a:prstGeom>
        </p:spPr>
      </p:pic>
      <p:sp>
        <p:nvSpPr>
          <p:cNvPr id="3" name="Pyöristetty kuvatekstisuorakulmio 2"/>
          <p:cNvSpPr/>
          <p:nvPr/>
        </p:nvSpPr>
        <p:spPr>
          <a:xfrm>
            <a:off x="9302261" y="262011"/>
            <a:ext cx="2620108" cy="2261381"/>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a:latin typeface="Cambria" panose="02040503050406030204" pitchFamily="18" charset="0"/>
              </a:rPr>
              <a:t>Millaiset opiskelutaidot sinulla on? </a:t>
            </a:r>
          </a:p>
        </p:txBody>
      </p:sp>
    </p:spTree>
    <p:extLst>
      <p:ext uri="{BB962C8B-B14F-4D97-AF65-F5344CB8AC3E}">
        <p14:creationId xmlns:p14="http://schemas.microsoft.com/office/powerpoint/2010/main" val="1362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a:latin typeface="Cambria" panose="02040503050406030204" pitchFamily="18" charset="0"/>
              </a:rPr>
              <a:t>Suunnittele ajankäyttösi</a:t>
            </a:r>
          </a:p>
        </p:txBody>
      </p:sp>
      <p:sp>
        <p:nvSpPr>
          <p:cNvPr id="3" name="Sisällön paikkamerkki 2"/>
          <p:cNvSpPr>
            <a:spLocks noGrp="1"/>
          </p:cNvSpPr>
          <p:nvPr>
            <p:ph idx="1"/>
          </p:nvPr>
        </p:nvSpPr>
        <p:spPr/>
        <p:txBody>
          <a:bodyPr/>
          <a:lstStyle/>
          <a:p>
            <a:pPr marL="0" indent="0" fontAlgn="base">
              <a:buNone/>
            </a:pPr>
            <a:endParaRPr lang="fi-FI"/>
          </a:p>
          <a:p>
            <a:pPr fontAlgn="base"/>
            <a:r>
              <a:rPr lang="fi-FI">
                <a:latin typeface="Cambria" panose="02040503050406030204" pitchFamily="18" charset="0"/>
              </a:rPr>
              <a:t>Opettele kalenterin käyttö.</a:t>
            </a:r>
          </a:p>
          <a:p>
            <a:pPr fontAlgn="base"/>
            <a:r>
              <a:rPr lang="fi-FI">
                <a:latin typeface="Cambria" panose="02040503050406030204" pitchFamily="18" charset="0"/>
              </a:rPr>
              <a:t>Tunnista “aikarosvot” elämässäsi.</a:t>
            </a:r>
          </a:p>
          <a:p>
            <a:pPr fontAlgn="base"/>
            <a:r>
              <a:rPr lang="fi-FI">
                <a:latin typeface="Cambria" panose="02040503050406030204" pitchFamily="18" charset="0"/>
              </a:rPr>
              <a:t>Kun opiskelet, keskity opiskeluun ja </a:t>
            </a:r>
          </a:p>
          <a:p>
            <a:pPr marL="0" indent="0" fontAlgn="base">
              <a:buNone/>
            </a:pPr>
            <a:r>
              <a:rPr lang="fi-FI">
                <a:latin typeface="Cambria" panose="02040503050406030204" pitchFamily="18" charset="0"/>
              </a:rPr>
              <a:t>   minimoi häiriötekijät.</a:t>
            </a:r>
          </a:p>
          <a:p>
            <a:pPr fontAlgn="base"/>
            <a:r>
              <a:rPr lang="fi-FI">
                <a:latin typeface="Cambria" panose="02040503050406030204" pitchFamily="18" charset="0"/>
              </a:rPr>
              <a:t>Älä lykkää tehtävien tekemistä.</a:t>
            </a:r>
          </a:p>
          <a:p>
            <a:pPr fontAlgn="base"/>
            <a:r>
              <a:rPr lang="fi-FI" u="sng">
                <a:latin typeface="Cambria" panose="02040503050406030204" pitchFamily="18" charset="0"/>
              </a:rPr>
              <a:t>Priorisoi. </a:t>
            </a:r>
          </a:p>
          <a:p>
            <a:pPr fontAlgn="base"/>
            <a:r>
              <a:rPr lang="fi-FI">
                <a:latin typeface="Cambria" panose="02040503050406030204" pitchFamily="18" charset="0"/>
              </a:rPr>
              <a:t>Muista rentoutua!</a:t>
            </a:r>
          </a:p>
          <a:p>
            <a:pPr fontAlgn="base"/>
            <a:endParaRPr lang="fi-FI"/>
          </a:p>
          <a:p>
            <a:pPr fontAlgn="base"/>
            <a:endParaRPr lang="fi-FI"/>
          </a:p>
          <a:p>
            <a:endParaRPr lang="fi-FI"/>
          </a:p>
        </p:txBody>
      </p:sp>
      <p:pic>
        <p:nvPicPr>
          <p:cNvPr id="1026" name="Picture 2" descr="flowers-desk-office-vint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4826" y="2215167"/>
            <a:ext cx="4058431" cy="270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1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a:latin typeface="Cambria" panose="02040503050406030204" pitchFamily="18" charset="0"/>
              </a:rPr>
              <a:t>Op1-kurssin peda.net</a:t>
            </a:r>
          </a:p>
        </p:txBody>
      </p:sp>
      <p:sp>
        <p:nvSpPr>
          <p:cNvPr id="3" name="Sisällön paikkamerkki 2"/>
          <p:cNvSpPr>
            <a:spLocks noGrp="1"/>
          </p:cNvSpPr>
          <p:nvPr>
            <p:ph idx="1"/>
          </p:nvPr>
        </p:nvSpPr>
        <p:spPr/>
        <p:txBody>
          <a:bodyPr/>
          <a:lstStyle/>
          <a:p>
            <a:pPr marL="0" indent="0">
              <a:buNone/>
            </a:pPr>
            <a:endParaRPr lang="fi-FI"/>
          </a:p>
          <a:p>
            <a:r>
              <a:rPr lang="fi-FI">
                <a:latin typeface="Cambria" panose="02040503050406030204" pitchFamily="18" charset="0"/>
              </a:rPr>
              <a:t>Kouvolan Yhteislyseo &gt; Oppiaineet &gt; Opinto-ohjaus &gt; OP1 23ABCDEFGHU</a:t>
            </a:r>
          </a:p>
          <a:p>
            <a:r>
              <a:rPr lang="fi-FI">
                <a:latin typeface="Cambria" panose="02040503050406030204" pitchFamily="18" charset="0"/>
              </a:rPr>
              <a:t>Liittymisavain:</a:t>
            </a:r>
          </a:p>
          <a:p>
            <a:r>
              <a:rPr lang="fi-FI">
                <a:latin typeface="Cambria" panose="02040503050406030204" pitchFamily="18" charset="0"/>
              </a:rPr>
              <a:t>Avaa opiskelutaidot-tehtäväpaketti</a:t>
            </a:r>
          </a:p>
          <a:p>
            <a:pPr>
              <a:buFont typeface="Wingdings" panose="05000000000000000000" pitchFamily="2" charset="2"/>
              <a:buChar char="Ø"/>
            </a:pPr>
            <a:r>
              <a:rPr lang="fi-FI">
                <a:latin typeface="Cambria" panose="02040503050406030204" pitchFamily="18" charset="0"/>
              </a:rPr>
              <a:t>Tee OP1 opintojaksolle oma kansio koneellesi</a:t>
            </a:r>
          </a:p>
          <a:p>
            <a:pPr>
              <a:buFont typeface="Wingdings" panose="05000000000000000000" pitchFamily="2" charset="2"/>
              <a:buChar char="Ø"/>
            </a:pPr>
            <a:r>
              <a:rPr lang="fi-FI">
                <a:latin typeface="Cambria" panose="02040503050406030204" pitchFamily="18" charset="0"/>
              </a:rPr>
              <a:t>Tallenna tehtävä koneellesi muodossa op1-opiskelutaidot.etunimi.sukunimi</a:t>
            </a:r>
          </a:p>
          <a:p>
            <a:pPr>
              <a:buFont typeface="Wingdings" panose="05000000000000000000" pitchFamily="2" charset="2"/>
              <a:buChar char="Ø"/>
            </a:pPr>
            <a:endParaRPr lang="fi-FI">
              <a:latin typeface="Cambria" panose="02040503050406030204" pitchFamily="18" charset="0"/>
            </a:endParaRPr>
          </a:p>
        </p:txBody>
      </p:sp>
    </p:spTree>
    <p:extLst>
      <p:ext uri="{BB962C8B-B14F-4D97-AF65-F5344CB8AC3E}">
        <p14:creationId xmlns:p14="http://schemas.microsoft.com/office/powerpoint/2010/main" val="131870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a:br>
            <a:r>
              <a:rPr lang="fi-FI" sz="4400">
                <a:latin typeface="Cambria" panose="02040503050406030204" pitchFamily="18" charset="0"/>
              </a:rPr>
              <a:t>TEHTÄVÄ 1</a:t>
            </a:r>
            <a:br>
              <a:rPr lang="fi-FI" sz="4400">
                <a:latin typeface="Cambria" panose="02040503050406030204" pitchFamily="18" charset="0"/>
              </a:rPr>
            </a:br>
            <a:r>
              <a:rPr lang="fi-FI" sz="4400">
                <a:latin typeface="Cambria" panose="02040503050406030204" pitchFamily="18" charset="0"/>
              </a:rPr>
              <a:t>KOEAIKATAULU</a:t>
            </a:r>
            <a:br>
              <a:rPr lang="fi-FI" sz="4400">
                <a:latin typeface="Cambria" panose="02040503050406030204" pitchFamily="18" charset="0"/>
              </a:rPr>
            </a:br>
            <a:endParaRPr lang="fi-FI" sz="4400">
              <a:latin typeface="Cambria" panose="02040503050406030204" pitchFamily="18" charset="0"/>
            </a:endParaRPr>
          </a:p>
        </p:txBody>
      </p:sp>
      <p:sp>
        <p:nvSpPr>
          <p:cNvPr id="6" name="Suorakulmio 5"/>
          <p:cNvSpPr/>
          <p:nvPr/>
        </p:nvSpPr>
        <p:spPr>
          <a:xfrm>
            <a:off x="1084619" y="2093976"/>
            <a:ext cx="3704492" cy="4031873"/>
          </a:xfrm>
          <a:prstGeom prst="rect">
            <a:avLst/>
          </a:prstGeom>
        </p:spPr>
        <p:txBody>
          <a:bodyPr wrap="square">
            <a:spAutoFit/>
          </a:bodyPr>
          <a:lstStyle/>
          <a:p>
            <a:pPr lvl="0" eaLnBrk="0" fontAlgn="base" hangingPunct="0">
              <a:spcBef>
                <a:spcPct val="0"/>
              </a:spcBef>
              <a:spcAft>
                <a:spcPct val="0"/>
              </a:spcAft>
              <a:tabLst>
                <a:tab pos="1095375" algn="l"/>
              </a:tabLst>
            </a:pPr>
            <a:endParaRPr lang="fi-FI" altLang="fi-FI">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endParaRPr lang="fi-FI" altLang="fi-FI">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r>
              <a:rPr lang="fi-FI" altLang="fi-FI" sz="2000">
                <a:solidFill>
                  <a:srgbClr val="000000"/>
                </a:solidFill>
                <a:latin typeface="Cambria" panose="02040503050406030204" pitchFamily="18" charset="0"/>
                <a:ea typeface="Times New Roman" panose="02020603050405020304" pitchFamily="18" charset="0"/>
                <a:cs typeface="Times New Roman" panose="02020603050405020304" pitchFamily="18" charset="0"/>
              </a:rPr>
              <a:t>Täydennä 1. periodin arviointiviikon aikataulu Wilman työjärjestyksen avulla.</a:t>
            </a:r>
            <a:r>
              <a:rPr lang="fi-FI" altLang="fi-FI" sz="2000">
                <a:ea typeface="Times New Roman" panose="02020603050405020304" pitchFamily="18" charset="0"/>
              </a:rPr>
              <a:t> </a:t>
            </a:r>
          </a:p>
          <a:p>
            <a:pPr lvl="0" eaLnBrk="0" fontAlgn="base" hangingPunct="0">
              <a:spcBef>
                <a:spcPct val="0"/>
              </a:spcBef>
              <a:spcAft>
                <a:spcPct val="0"/>
              </a:spcAft>
              <a:tabLst>
                <a:tab pos="1095375" algn="l"/>
              </a:tabLst>
            </a:pPr>
            <a:endParaRPr lang="fi-FI" altLang="fi-FI" sz="2000" b="1">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r>
              <a:rPr lang="fi-FI" altLang="fi-FI" sz="2000" b="1" err="1">
                <a:solidFill>
                  <a:srgbClr val="000000"/>
                </a:solidFill>
                <a:latin typeface="Cambria" panose="02040503050406030204" pitchFamily="18" charset="0"/>
                <a:ea typeface="Times New Roman" panose="02020603050405020304" pitchFamily="18" charset="0"/>
                <a:cs typeface="Times New Roman" panose="02020603050405020304" pitchFamily="18" charset="0"/>
              </a:rPr>
              <a:t>Huom</a:t>
            </a:r>
            <a:r>
              <a:rPr lang="fi-FI" altLang="fi-FI" sz="2000" b="1">
                <a:solidFill>
                  <a:srgbClr val="000000"/>
                </a:solidFill>
                <a:latin typeface="Cambria" panose="02040503050406030204" pitchFamily="18" charset="0"/>
                <a:ea typeface="Times New Roman" panose="02020603050405020304" pitchFamily="18" charset="0"/>
                <a:cs typeface="Times New Roman" panose="02020603050405020304" pitchFamily="18" charset="0"/>
              </a:rPr>
              <a:t>!</a:t>
            </a:r>
            <a:r>
              <a:rPr lang="fi-FI" altLang="fi-FI" sz="200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Wilmassa kokeet ovat monessa osassa:</a:t>
            </a:r>
            <a:endParaRPr lang="fi-FI" altLang="fi-FI" sz="2000">
              <a:ea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a:solidFill>
                  <a:srgbClr val="000000"/>
                </a:solidFill>
                <a:latin typeface="Cambria" panose="02040503050406030204" pitchFamily="18" charset="0"/>
                <a:ea typeface="Times New Roman" panose="02020603050405020304" pitchFamily="18" charset="0"/>
                <a:cs typeface="Times New Roman" panose="02020603050405020304" pitchFamily="18" charset="0"/>
              </a:rPr>
              <a:t>Työjärjestys </a:t>
            </a: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a:solidFill>
                  <a:srgbClr val="000000"/>
                </a:solidFill>
                <a:latin typeface="Cambria" panose="02040503050406030204" pitchFamily="18" charset="0"/>
                <a:ea typeface="Times New Roman" panose="02020603050405020304" pitchFamily="18" charset="0"/>
                <a:cs typeface="Times New Roman" panose="02020603050405020304" pitchFamily="18" charset="0"/>
              </a:rPr>
              <a:t>Valitse jakso </a:t>
            </a:r>
            <a:r>
              <a:rPr lang="fi-FI" altLang="fi-FI" sz="2000" b="1">
                <a:solidFill>
                  <a:srgbClr val="000000"/>
                </a:solidFill>
                <a:latin typeface="Cambria" panose="02040503050406030204" pitchFamily="18" charset="0"/>
                <a:ea typeface="Times New Roman" panose="02020603050405020304" pitchFamily="18" charset="0"/>
                <a:cs typeface="Times New Roman" panose="02020603050405020304" pitchFamily="18" charset="0"/>
              </a:rPr>
              <a:t>”J1_Koeviikko 1” </a:t>
            </a: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a:solidFill>
                  <a:srgbClr val="000000"/>
                </a:solidFill>
                <a:latin typeface="Cambria" panose="02040503050406030204" pitchFamily="18" charset="0"/>
                <a:ea typeface="Times New Roman" panose="02020603050405020304" pitchFamily="18" charset="0"/>
                <a:cs typeface="Times New Roman" panose="02020603050405020304" pitchFamily="18" charset="0"/>
              </a:rPr>
              <a:t>Valitse jakso </a:t>
            </a:r>
            <a:r>
              <a:rPr lang="fi-FI" altLang="fi-FI" sz="2000" b="1">
                <a:solidFill>
                  <a:srgbClr val="000000"/>
                </a:solidFill>
                <a:latin typeface="Cambria" panose="02040503050406030204" pitchFamily="18" charset="0"/>
                <a:ea typeface="Times New Roman" panose="02020603050405020304" pitchFamily="18" charset="0"/>
                <a:cs typeface="Times New Roman" panose="02020603050405020304" pitchFamily="18" charset="0"/>
              </a:rPr>
              <a:t>”J2_Koeviikko 2”</a:t>
            </a:r>
            <a:endParaRPr lang="fi-FI" altLang="fi-FI" sz="2000" b="1">
              <a:latin typeface="Arial" panose="020B0604020202020204" pitchFamily="34" charset="0"/>
            </a:endParaRPr>
          </a:p>
        </p:txBody>
      </p:sp>
      <p:sp>
        <p:nvSpPr>
          <p:cNvPr id="3" name="Pyöristetty kuvatekstisuorakulmio 2"/>
          <p:cNvSpPr/>
          <p:nvPr/>
        </p:nvSpPr>
        <p:spPr>
          <a:xfrm>
            <a:off x="8660725" y="166915"/>
            <a:ext cx="2567354" cy="1767254"/>
          </a:xfrm>
          <a:prstGeom prst="wedgeRoundRectCallou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tx1"/>
                </a:solidFill>
                <a:latin typeface="Cambria" panose="02040503050406030204" pitchFamily="18" charset="0"/>
              </a:rPr>
              <a:t>Kaipaatko paperiversiota tästä? </a:t>
            </a:r>
          </a:p>
          <a:p>
            <a:pPr algn="ctr"/>
            <a:r>
              <a:rPr lang="fi-FI">
                <a:solidFill>
                  <a:schemeClr val="tx1"/>
                </a:solidFill>
                <a:latin typeface="Cambria" panose="02040503050406030204" pitchFamily="18" charset="0"/>
              </a:rPr>
              <a:t>Hae opolta </a:t>
            </a:r>
            <a:r>
              <a:rPr lang="fi-FI">
                <a:solidFill>
                  <a:schemeClr val="tx1"/>
                </a:solidFill>
                <a:latin typeface="Cambria" panose="02040503050406030204" pitchFamily="18" charset="0"/>
                <a:sym typeface="Wingdings" panose="05000000000000000000" pitchFamily="2" charset="2"/>
              </a:rPr>
              <a:t></a:t>
            </a:r>
            <a:endParaRPr lang="fi-FI">
              <a:solidFill>
                <a:schemeClr val="tx1"/>
              </a:solidFill>
              <a:latin typeface="Cambria" panose="02040503050406030204" pitchFamily="18" charset="0"/>
            </a:endParaRPr>
          </a:p>
        </p:txBody>
      </p:sp>
      <p:graphicFrame>
        <p:nvGraphicFramePr>
          <p:cNvPr id="11" name="Taulukko 10">
            <a:extLst>
              <a:ext uri="{FF2B5EF4-FFF2-40B4-BE49-F238E27FC236}">
                <a16:creationId xmlns:a16="http://schemas.microsoft.com/office/drawing/2014/main" id="{BBCEE0B8-3242-754A-A88E-F4C9F954BD11}"/>
              </a:ext>
            </a:extLst>
          </p:cNvPr>
          <p:cNvGraphicFramePr>
            <a:graphicFrameLocks noGrp="1"/>
          </p:cNvGraphicFramePr>
          <p:nvPr>
            <p:extLst>
              <p:ext uri="{D42A27DB-BD31-4B8C-83A1-F6EECF244321}">
                <p14:modId xmlns:p14="http://schemas.microsoft.com/office/powerpoint/2010/main" val="3030452773"/>
              </p:ext>
            </p:extLst>
          </p:nvPr>
        </p:nvGraphicFramePr>
        <p:xfrm>
          <a:off x="5228948" y="2411693"/>
          <a:ext cx="6119902" cy="3449127"/>
        </p:xfrm>
        <a:graphic>
          <a:graphicData uri="http://schemas.openxmlformats.org/drawingml/2006/table">
            <a:tbl>
              <a:tblPr firstRow="1" firstCol="1" bandRow="1"/>
              <a:tblGrid>
                <a:gridCol w="1924070">
                  <a:extLst>
                    <a:ext uri="{9D8B030D-6E8A-4147-A177-3AD203B41FA5}">
                      <a16:colId xmlns:a16="http://schemas.microsoft.com/office/drawing/2014/main" val="314291729"/>
                    </a:ext>
                  </a:extLst>
                </a:gridCol>
                <a:gridCol w="1767068">
                  <a:extLst>
                    <a:ext uri="{9D8B030D-6E8A-4147-A177-3AD203B41FA5}">
                      <a16:colId xmlns:a16="http://schemas.microsoft.com/office/drawing/2014/main" val="3427452498"/>
                    </a:ext>
                  </a:extLst>
                </a:gridCol>
                <a:gridCol w="1261737">
                  <a:extLst>
                    <a:ext uri="{9D8B030D-6E8A-4147-A177-3AD203B41FA5}">
                      <a16:colId xmlns:a16="http://schemas.microsoft.com/office/drawing/2014/main" val="2397615659"/>
                    </a:ext>
                  </a:extLst>
                </a:gridCol>
                <a:gridCol w="1167027">
                  <a:extLst>
                    <a:ext uri="{9D8B030D-6E8A-4147-A177-3AD203B41FA5}">
                      <a16:colId xmlns:a16="http://schemas.microsoft.com/office/drawing/2014/main" val="3187935632"/>
                    </a:ext>
                  </a:extLst>
                </a:gridCol>
              </a:tblGrid>
              <a:tr h="550276">
                <a:tc gridSpan="4">
                  <a:txBody>
                    <a:bodyPr/>
                    <a:lstStyle/>
                    <a:p>
                      <a:pPr marL="342900" lvl="0" indent="-342900" algn="ctr">
                        <a:lnSpc>
                          <a:spcPct val="90000"/>
                        </a:lnSpc>
                        <a:spcBef>
                          <a:spcPts val="600"/>
                        </a:spcBef>
                        <a:buFont typeface="+mj-lt"/>
                        <a:buAutoNum type="arabicPeriod"/>
                      </a:pPr>
                      <a:r>
                        <a:rPr lang="fi-FI" sz="14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periodin kokeet</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pPr marL="453390">
                        <a:lnSpc>
                          <a:spcPct val="90000"/>
                        </a:lnSpc>
                        <a:spcBef>
                          <a:spcPts val="600"/>
                        </a:spcBef>
                      </a:pPr>
                      <a:r>
                        <a:rPr lang="fi-FI" sz="14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884490181"/>
                  </a:ext>
                </a:extLst>
              </a:tr>
              <a:tr h="451882">
                <a:tc>
                  <a:txBody>
                    <a:bodyPr/>
                    <a:lstStyle/>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Koepäivä</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Oppiaine</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Kellonaika</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Luokkatila</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spcBef>
                          <a:spcPts val="600"/>
                        </a:spcBef>
                      </a:pPr>
                      <a:r>
                        <a:rPr lang="fi-FI" sz="11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38257188"/>
                  </a:ext>
                </a:extLst>
              </a:tr>
              <a:tr h="343467">
                <a:tc>
                  <a:txBody>
                    <a:bodyPr/>
                    <a:lstStyle/>
                    <a:p>
                      <a:pPr>
                        <a:lnSpc>
                          <a:spcPct val="200000"/>
                        </a:lnSpc>
                        <a:spcBef>
                          <a:spcPts val="600"/>
                        </a:spcBef>
                      </a:pPr>
                      <a:r>
                        <a:rPr lang="fi-FI" sz="1100">
                          <a:effectLst/>
                          <a:latin typeface="Cambria" panose="02040503050406030204" pitchFamily="18" charset="0"/>
                          <a:ea typeface="Times New Roman" panose="02020603050405020304" pitchFamily="18" charset="0"/>
                          <a:cs typeface="Times New Roman" panose="02020603050405020304" pitchFamily="18" charset="0"/>
                        </a:rPr>
                        <a:t>Perjantai 22.9.</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366492"/>
                  </a:ext>
                </a:extLst>
              </a:tr>
              <a:tr h="386167">
                <a:tc>
                  <a:txBody>
                    <a:bodyPr/>
                    <a:lstStyle/>
                    <a:p>
                      <a:pPr>
                        <a:lnSpc>
                          <a:spcPct val="200000"/>
                        </a:lnSpc>
                        <a:spcBef>
                          <a:spcPts val="600"/>
                        </a:spcBef>
                      </a:pPr>
                      <a:r>
                        <a:rPr lang="fi-FI" sz="1100">
                          <a:effectLst/>
                          <a:latin typeface="Cambria" panose="02040503050406030204" pitchFamily="18" charset="0"/>
                          <a:ea typeface="Times New Roman" panose="02020603050405020304" pitchFamily="18" charset="0"/>
                          <a:cs typeface="Times New Roman" panose="02020603050405020304" pitchFamily="18" charset="0"/>
                        </a:rPr>
                        <a:t>Maanantai 25.9.</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951820"/>
                  </a:ext>
                </a:extLst>
              </a:tr>
              <a:tr h="343467">
                <a:tc>
                  <a:txBody>
                    <a:bodyPr/>
                    <a:lstStyle/>
                    <a:p>
                      <a:pPr>
                        <a:lnSpc>
                          <a:spcPct val="200000"/>
                        </a:lnSpc>
                        <a:spcBef>
                          <a:spcPts val="600"/>
                        </a:spcBef>
                      </a:pPr>
                      <a:r>
                        <a:rPr lang="fi-FI" sz="1100">
                          <a:effectLst/>
                          <a:latin typeface="Cambria" panose="02040503050406030204" pitchFamily="18" charset="0"/>
                          <a:ea typeface="Times New Roman" panose="02020603050405020304" pitchFamily="18" charset="0"/>
                          <a:cs typeface="Times New Roman" panose="02020603050405020304" pitchFamily="18" charset="0"/>
                        </a:rPr>
                        <a:t>Tiistai 26.9.</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074574"/>
                  </a:ext>
                </a:extLst>
              </a:tr>
              <a:tr h="343467">
                <a:tc>
                  <a:txBody>
                    <a:bodyPr/>
                    <a:lstStyle/>
                    <a:p>
                      <a:pPr>
                        <a:lnSpc>
                          <a:spcPct val="200000"/>
                        </a:lnSpc>
                        <a:spcBef>
                          <a:spcPts val="600"/>
                        </a:spcBef>
                      </a:pPr>
                      <a:r>
                        <a:rPr lang="fi-FI" sz="1100">
                          <a:effectLst/>
                          <a:latin typeface="Cambria" panose="02040503050406030204" pitchFamily="18" charset="0"/>
                          <a:ea typeface="Times New Roman" panose="02020603050405020304" pitchFamily="18" charset="0"/>
                          <a:cs typeface="Times New Roman" panose="02020603050405020304" pitchFamily="18" charset="0"/>
                        </a:rPr>
                        <a:t>Keskiviikko 27.9.</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940206"/>
                  </a:ext>
                </a:extLst>
              </a:tr>
              <a:tr h="343467">
                <a:tc>
                  <a:txBody>
                    <a:bodyPr/>
                    <a:lstStyle/>
                    <a:p>
                      <a:pPr>
                        <a:lnSpc>
                          <a:spcPct val="200000"/>
                        </a:lnSpc>
                        <a:spcBef>
                          <a:spcPts val="600"/>
                        </a:spcBef>
                      </a:pPr>
                      <a:r>
                        <a:rPr lang="fi-FI" sz="1100">
                          <a:effectLst/>
                          <a:latin typeface="Cambria" panose="02040503050406030204" pitchFamily="18" charset="0"/>
                          <a:ea typeface="Times New Roman" panose="02020603050405020304" pitchFamily="18" charset="0"/>
                          <a:cs typeface="Times New Roman" panose="02020603050405020304" pitchFamily="18" charset="0"/>
                        </a:rPr>
                        <a:t>Torstai 28.9.</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596886"/>
                  </a:ext>
                </a:extLst>
              </a:tr>
              <a:tr h="343467">
                <a:tc>
                  <a:txBody>
                    <a:bodyPr/>
                    <a:lstStyle/>
                    <a:p>
                      <a:pPr>
                        <a:lnSpc>
                          <a:spcPct val="200000"/>
                        </a:lnSpc>
                        <a:spcBef>
                          <a:spcPts val="600"/>
                        </a:spcBef>
                      </a:pPr>
                      <a:r>
                        <a:rPr lang="fi-FI" sz="1100">
                          <a:effectLst/>
                          <a:latin typeface="Cambria" panose="02040503050406030204" pitchFamily="18" charset="0"/>
                          <a:ea typeface="Times New Roman" panose="02020603050405020304" pitchFamily="18" charset="0"/>
                          <a:cs typeface="Times New Roman" panose="02020603050405020304" pitchFamily="18" charset="0"/>
                        </a:rPr>
                        <a:t>Perjantai 29.9.</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594927"/>
                  </a:ext>
                </a:extLst>
              </a:tr>
              <a:tr h="343467">
                <a:tc>
                  <a:txBody>
                    <a:bodyPr/>
                    <a:lstStyle/>
                    <a:p>
                      <a:pPr>
                        <a:lnSpc>
                          <a:spcPct val="200000"/>
                        </a:lnSpc>
                        <a:spcBef>
                          <a:spcPts val="600"/>
                        </a:spcBef>
                      </a:pPr>
                      <a:r>
                        <a:rPr lang="fi-FI" sz="1100">
                          <a:effectLst/>
                          <a:latin typeface="Cambria" panose="02040503050406030204" pitchFamily="18" charset="0"/>
                          <a:ea typeface="Times New Roman" panose="02020603050405020304" pitchFamily="18" charset="0"/>
                          <a:cs typeface="Times New Roman" panose="02020603050405020304" pitchFamily="18" charset="0"/>
                        </a:rPr>
                        <a:t>Maanantai 2.10.</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767246"/>
                  </a:ext>
                </a:extLst>
              </a:tr>
            </a:tbl>
          </a:graphicData>
        </a:graphic>
      </p:graphicFrame>
    </p:spTree>
    <p:extLst>
      <p:ext uri="{BB962C8B-B14F-4D97-AF65-F5344CB8AC3E}">
        <p14:creationId xmlns:p14="http://schemas.microsoft.com/office/powerpoint/2010/main" val="240473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sz="4400"/>
            </a:br>
            <a:r>
              <a:rPr lang="fi-FI" sz="4400">
                <a:latin typeface="Cambria" panose="02040503050406030204" pitchFamily="18" charset="0"/>
              </a:rPr>
              <a:t>TEHTÄVÄ 2</a:t>
            </a:r>
            <a:br>
              <a:rPr lang="fi-FI" sz="4400">
                <a:latin typeface="Cambria" panose="02040503050406030204" pitchFamily="18" charset="0"/>
              </a:rPr>
            </a:br>
            <a:r>
              <a:rPr lang="fi-FI" sz="4400">
                <a:latin typeface="Cambria" panose="02040503050406030204" pitchFamily="18" charset="0"/>
              </a:rPr>
              <a:t>MILLAINEN OPISKELIJA OLEN -TESTI</a:t>
            </a:r>
            <a:br>
              <a:rPr lang="fi-FI">
                <a:latin typeface="Cambria" panose="02040503050406030204" pitchFamily="18" charset="0"/>
              </a:rPr>
            </a:br>
            <a:endParaRPr lang="fi-FI">
              <a:latin typeface="Cambria" panose="02040503050406030204" pitchFamily="18" charset="0"/>
            </a:endParaRPr>
          </a:p>
        </p:txBody>
      </p:sp>
      <p:sp>
        <p:nvSpPr>
          <p:cNvPr id="3" name="Sisällön paikkamerkki 2"/>
          <p:cNvSpPr>
            <a:spLocks noGrp="1"/>
          </p:cNvSpPr>
          <p:nvPr>
            <p:ph idx="1"/>
          </p:nvPr>
        </p:nvSpPr>
        <p:spPr/>
        <p:txBody>
          <a:bodyPr/>
          <a:lstStyle/>
          <a:p>
            <a:pPr marL="0" indent="0">
              <a:lnSpc>
                <a:spcPct val="100000"/>
              </a:lnSpc>
              <a:spcBef>
                <a:spcPts val="600"/>
              </a:spcBef>
              <a:buNone/>
            </a:pPr>
            <a:r>
              <a:rPr lang="fi-FI">
                <a:latin typeface="Cambria" panose="02040503050406030204" pitchFamily="18" charset="0"/>
              </a:rPr>
              <a:t>Testaa kuka sinä näistä olet: </a:t>
            </a:r>
          </a:p>
          <a:p>
            <a:pPr marL="0" indent="0">
              <a:lnSpc>
                <a:spcPct val="100000"/>
              </a:lnSpc>
              <a:spcBef>
                <a:spcPts val="600"/>
              </a:spcBef>
              <a:buNone/>
            </a:pPr>
            <a:r>
              <a:rPr lang="fi-FI">
                <a:latin typeface="Cambria" panose="02040503050406030204" pitchFamily="18" charset="0"/>
              </a:rPr>
              <a:t>innostunut, stressaantunut, </a:t>
            </a:r>
          </a:p>
          <a:p>
            <a:pPr marL="0" indent="0">
              <a:lnSpc>
                <a:spcPct val="100000"/>
              </a:lnSpc>
              <a:spcBef>
                <a:spcPts val="600"/>
              </a:spcBef>
              <a:buNone/>
            </a:pPr>
            <a:r>
              <a:rPr lang="fi-FI">
                <a:latin typeface="Cambria" panose="02040503050406030204" pitchFamily="18" charset="0"/>
              </a:rPr>
              <a:t>kyyninen vai uupunut opiskelija? </a:t>
            </a:r>
          </a:p>
          <a:p>
            <a:pPr marL="0" indent="0">
              <a:lnSpc>
                <a:spcPct val="100000"/>
              </a:lnSpc>
              <a:spcBef>
                <a:spcPts val="600"/>
              </a:spcBef>
              <a:buNone/>
            </a:pPr>
            <a:endParaRPr lang="fi-FI">
              <a:latin typeface="Cambria" panose="02040503050406030204" pitchFamily="18" charset="0"/>
            </a:endParaRPr>
          </a:p>
          <a:p>
            <a:pPr marL="0" indent="0">
              <a:lnSpc>
                <a:spcPct val="100000"/>
              </a:lnSpc>
              <a:spcBef>
                <a:spcPts val="600"/>
              </a:spcBef>
              <a:buNone/>
            </a:pPr>
            <a:r>
              <a:rPr lang="fi-FI">
                <a:latin typeface="Cambria" panose="02040503050406030204" pitchFamily="18" charset="0"/>
              </a:rPr>
              <a:t>Osoite: </a:t>
            </a:r>
            <a:r>
              <a:rPr lang="fi-FI">
                <a:latin typeface="Cambria" panose="02040503050406030204" pitchFamily="18" charset="0"/>
                <a:hlinkClick r:id="rId2"/>
              </a:rPr>
              <a:t>www.</a:t>
            </a:r>
            <a:r>
              <a:rPr lang="fi-FI" b="1" u="sng">
                <a:latin typeface="Cambria" panose="02040503050406030204" pitchFamily="18" charset="0"/>
                <a:hlinkClick r:id="rId2"/>
              </a:rPr>
              <a:t>urly.fi/11mX</a:t>
            </a:r>
            <a:endParaRPr lang="fi-FI" b="1" u="sng">
              <a:latin typeface="Cambria" panose="02040503050406030204" pitchFamily="18" charset="0"/>
            </a:endParaRPr>
          </a:p>
          <a:p>
            <a:pPr marL="0" indent="0">
              <a:lnSpc>
                <a:spcPct val="100000"/>
              </a:lnSpc>
              <a:spcBef>
                <a:spcPts val="600"/>
              </a:spcBef>
              <a:buNone/>
            </a:pPr>
            <a:r>
              <a:rPr lang="fi-FI" b="1" u="sng">
                <a:latin typeface="Cambria" panose="02040503050406030204" pitchFamily="18" charset="0"/>
              </a:rPr>
              <a:t> </a:t>
            </a:r>
            <a:endParaRPr lang="fi-FI">
              <a:latin typeface="Cambria" panose="02040503050406030204" pitchFamily="18" charset="0"/>
            </a:endParaRPr>
          </a:p>
          <a:p>
            <a:pPr marL="0" indent="0">
              <a:lnSpc>
                <a:spcPct val="100000"/>
              </a:lnSpc>
              <a:spcBef>
                <a:spcPts val="600"/>
              </a:spcBef>
              <a:buNone/>
            </a:pPr>
            <a:endParaRPr lang="fi-FI">
              <a:latin typeface="Cambria" panose="02040503050406030204" pitchFamily="18" charset="0"/>
            </a:endParaRPr>
          </a:p>
        </p:txBody>
      </p:sp>
      <p:pic>
        <p:nvPicPr>
          <p:cNvPr id="4" name="Kuva 3"/>
          <p:cNvPicPr/>
          <p:nvPr/>
        </p:nvPicPr>
        <p:blipFill rotWithShape="1">
          <a:blip r:embed="rId3"/>
          <a:srcRect l="51982" t="21307" r="9421" b="11458"/>
          <a:stretch/>
        </p:blipFill>
        <p:spPr bwMode="auto">
          <a:xfrm>
            <a:off x="5360495" y="2218124"/>
            <a:ext cx="6157428" cy="3839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800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5064" y="440670"/>
            <a:ext cx="10058400" cy="1609344"/>
          </a:xfrm>
        </p:spPr>
        <p:txBody>
          <a:bodyPr>
            <a:normAutofit fontScale="90000"/>
          </a:bodyPr>
          <a:lstStyle/>
          <a:p>
            <a:br>
              <a:rPr lang="fi-FI"/>
            </a:br>
            <a:r>
              <a:rPr lang="fi-FI" sz="4400">
                <a:latin typeface="Cambria" panose="02040503050406030204" pitchFamily="18" charset="0"/>
              </a:rPr>
              <a:t>TEHTÄVÄ 3</a:t>
            </a:r>
            <a:br>
              <a:rPr lang="fi-FI" sz="4400">
                <a:latin typeface="Cambria" panose="02040503050406030204" pitchFamily="18" charset="0"/>
              </a:rPr>
            </a:br>
            <a:r>
              <a:rPr lang="fi-FI" sz="4400">
                <a:latin typeface="Cambria" panose="02040503050406030204" pitchFamily="18" charset="0"/>
              </a:rPr>
              <a:t>OMAT TAVOITTEENI JAKSOLLE</a:t>
            </a:r>
            <a:br>
              <a:rPr lang="fi-FI" sz="4400">
                <a:latin typeface="Cambria" panose="02040503050406030204" pitchFamily="18" charset="0"/>
              </a:rPr>
            </a:br>
            <a:endParaRPr lang="fi-FI" sz="4400">
              <a:latin typeface="Cambria" panose="02040503050406030204" pitchFamily="18" charset="0"/>
            </a:endParaRP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911295434"/>
              </p:ext>
            </p:extLst>
          </p:nvPr>
        </p:nvGraphicFramePr>
        <p:xfrm>
          <a:off x="1034679" y="3087562"/>
          <a:ext cx="8718921" cy="3721669"/>
        </p:xfrm>
        <a:graphic>
          <a:graphicData uri="http://schemas.openxmlformats.org/drawingml/2006/table">
            <a:tbl>
              <a:tblPr firstRow="1" firstCol="1" bandRow="1"/>
              <a:tblGrid>
                <a:gridCol w="2221375">
                  <a:extLst>
                    <a:ext uri="{9D8B030D-6E8A-4147-A177-3AD203B41FA5}">
                      <a16:colId xmlns:a16="http://schemas.microsoft.com/office/drawing/2014/main" val="3226441126"/>
                    </a:ext>
                  </a:extLst>
                </a:gridCol>
                <a:gridCol w="1232819">
                  <a:extLst>
                    <a:ext uri="{9D8B030D-6E8A-4147-A177-3AD203B41FA5}">
                      <a16:colId xmlns:a16="http://schemas.microsoft.com/office/drawing/2014/main" val="3202638427"/>
                    </a:ext>
                  </a:extLst>
                </a:gridCol>
                <a:gridCol w="5264727">
                  <a:extLst>
                    <a:ext uri="{9D8B030D-6E8A-4147-A177-3AD203B41FA5}">
                      <a16:colId xmlns:a16="http://schemas.microsoft.com/office/drawing/2014/main" val="2380891479"/>
                    </a:ext>
                  </a:extLst>
                </a:gridCol>
              </a:tblGrid>
              <a:tr h="492572">
                <a:tc gridSpan="3">
                  <a:txBody>
                    <a:bodyPr/>
                    <a:lstStyle/>
                    <a:p>
                      <a:pPr marL="453390" algn="ct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Tavoitteeni 1. periodiin</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p>
                      <a:pPr marL="453390">
                        <a:lnSpc>
                          <a:spcPct val="90000"/>
                        </a:lnSpc>
                        <a:spcBef>
                          <a:spcPts val="600"/>
                        </a:spcBef>
                        <a:spcAft>
                          <a:spcPts val="0"/>
                        </a:spcAft>
                      </a:pPr>
                      <a:r>
                        <a:rPr lang="fi-FI" sz="14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4116765260"/>
                  </a:ext>
                </a:extLst>
              </a:tr>
              <a:tr h="322944">
                <a:tc>
                  <a:txBody>
                    <a:bodyPr/>
                    <a:lstStyle/>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Oppiaine</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Numero / muu tavoite</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Miten saavutan tavoitteeni?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44283921"/>
                  </a:ext>
                </a:extLst>
              </a:tr>
              <a:tr h="358827">
                <a:tc>
                  <a:txBody>
                    <a:bodyPr/>
                    <a:lstStyle/>
                    <a:p>
                      <a:pPr>
                        <a:lnSpc>
                          <a:spcPct val="200000"/>
                        </a:lnSpc>
                        <a:spcBef>
                          <a:spcPts val="600"/>
                        </a:spcBef>
                        <a:spcAft>
                          <a:spcPts val="0"/>
                        </a:spcAft>
                        <a:tabLst>
                          <a:tab pos="1095375" algn="l"/>
                        </a:tabLst>
                      </a:pPr>
                      <a:r>
                        <a:rPr lang="fi-FI" sz="16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321382"/>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288183"/>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894154"/>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378332"/>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741051"/>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863641"/>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683315"/>
                  </a:ext>
                </a:extLst>
              </a:tr>
            </a:tbl>
          </a:graphicData>
        </a:graphic>
      </p:graphicFrame>
      <p:sp>
        <p:nvSpPr>
          <p:cNvPr id="6" name="Suorakulmio 5"/>
          <p:cNvSpPr/>
          <p:nvPr/>
        </p:nvSpPr>
        <p:spPr>
          <a:xfrm>
            <a:off x="949514" y="2472045"/>
            <a:ext cx="4876912" cy="369332"/>
          </a:xfrm>
          <a:prstGeom prst="rect">
            <a:avLst/>
          </a:prstGeom>
        </p:spPr>
        <p:txBody>
          <a:bodyPr wrap="none">
            <a:spAutoFit/>
          </a:bodyPr>
          <a:lstStyle/>
          <a:p>
            <a:pPr lvl="0" eaLnBrk="0" fontAlgn="base" hangingPunct="0">
              <a:spcBef>
                <a:spcPct val="0"/>
              </a:spcBef>
              <a:spcAft>
                <a:spcPct val="0"/>
              </a:spcAft>
              <a:tabLst>
                <a:tab pos="1095375" algn="l"/>
              </a:tabLst>
            </a:pPr>
            <a:r>
              <a:rPr lang="fi-FI" altLang="fi-FI">
                <a:latin typeface="Cambria" panose="02040503050406030204" pitchFamily="18" charset="0"/>
                <a:ea typeface="Times New Roman" panose="02020603050405020304" pitchFamily="18" charset="0"/>
                <a:cs typeface="Times New Roman" panose="02020603050405020304" pitchFamily="18" charset="0"/>
              </a:rPr>
              <a:t>T</a:t>
            </a:r>
            <a:r>
              <a:rPr lang="fi-FI" altLang="fi-FI">
                <a:latin typeface="Calibri" panose="020F0502020204030204" pitchFamily="34" charset="0"/>
                <a:ea typeface="Times New Roman" panose="02020603050405020304" pitchFamily="18" charset="0"/>
                <a:cs typeface="Times New Roman" panose="02020603050405020304" pitchFamily="18" charset="0"/>
              </a:rPr>
              <a:t>ä</a:t>
            </a:r>
            <a:r>
              <a:rPr lang="fi-FI" altLang="fi-FI">
                <a:latin typeface="Cambria" panose="02040503050406030204" pitchFamily="18" charset="0"/>
                <a:ea typeface="Times New Roman" panose="02020603050405020304" pitchFamily="18" charset="0"/>
                <a:cs typeface="Times New Roman" panose="02020603050405020304" pitchFamily="18" charset="0"/>
              </a:rPr>
              <a:t>yt</a:t>
            </a:r>
            <a:r>
              <a:rPr lang="fi-FI" altLang="fi-FI">
                <a:latin typeface="Calibri" panose="020F0502020204030204" pitchFamily="34" charset="0"/>
                <a:ea typeface="Times New Roman" panose="02020603050405020304" pitchFamily="18" charset="0"/>
                <a:cs typeface="Times New Roman" panose="02020603050405020304" pitchFamily="18" charset="0"/>
              </a:rPr>
              <a:t>ä</a:t>
            </a:r>
            <a:r>
              <a:rPr lang="fi-FI" altLang="fi-FI">
                <a:latin typeface="Cambria" panose="02040503050406030204" pitchFamily="18" charset="0"/>
                <a:ea typeface="Times New Roman" panose="02020603050405020304" pitchFamily="18" charset="0"/>
                <a:cs typeface="Times New Roman" panose="02020603050405020304" pitchFamily="18" charset="0"/>
              </a:rPr>
              <a:t> taulukkoon oppiainekohtaiset tavoitteesi!</a:t>
            </a:r>
            <a:endParaRPr lang="fi-FI" altLang="fi-FI">
              <a:ea typeface="Times New Roman" panose="02020603050405020304" pitchFamily="18" charset="0"/>
            </a:endParaRPr>
          </a:p>
        </p:txBody>
      </p:sp>
    </p:spTree>
    <p:extLst>
      <p:ext uri="{BB962C8B-B14F-4D97-AF65-F5344CB8AC3E}">
        <p14:creationId xmlns:p14="http://schemas.microsoft.com/office/powerpoint/2010/main" val="321304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7715" y="199585"/>
            <a:ext cx="10058400" cy="1609344"/>
          </a:xfrm>
        </p:spPr>
        <p:txBody>
          <a:bodyPr>
            <a:normAutofit/>
          </a:bodyPr>
          <a:lstStyle/>
          <a:p>
            <a:r>
              <a:rPr lang="fi-FI" sz="4000">
                <a:latin typeface="Cambria" panose="02040503050406030204" pitchFamily="18" charset="0"/>
              </a:rPr>
              <a:t>TEHTÄVÄ 4: OMA OPISKELUSUUNNITELMA</a:t>
            </a:r>
          </a:p>
        </p:txBody>
      </p:sp>
      <p:sp>
        <p:nvSpPr>
          <p:cNvPr id="6" name="Suorakulmio 5"/>
          <p:cNvSpPr/>
          <p:nvPr/>
        </p:nvSpPr>
        <p:spPr>
          <a:xfrm>
            <a:off x="672092" y="1808929"/>
            <a:ext cx="4442929" cy="2246769"/>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
            </a:pPr>
            <a:r>
              <a:rPr lang="fi-FI" altLang="fi-FI" sz="2000">
                <a:latin typeface="Cambria" panose="02040503050406030204" pitchFamily="18" charset="0"/>
                <a:ea typeface="Calibri" panose="020F0502020204030204" pitchFamily="34" charset="0"/>
                <a:cs typeface="Times New Roman" panose="02020603050405020304" pitchFamily="18" charset="0"/>
              </a:rPr>
              <a:t>Tee oma opiskelusuunnitelmasi </a:t>
            </a:r>
          </a:p>
          <a:p>
            <a:pPr lvl="0" eaLnBrk="0" fontAlgn="base" hangingPunct="0">
              <a:spcBef>
                <a:spcPct val="0"/>
              </a:spcBef>
              <a:spcAft>
                <a:spcPct val="0"/>
              </a:spcAft>
            </a:pPr>
            <a:r>
              <a:rPr lang="fi-FI" altLang="fi-FI" sz="2000">
                <a:latin typeface="Cambria" panose="02040503050406030204" pitchFamily="18" charset="0"/>
                <a:ea typeface="Calibri" panose="020F0502020204030204" pitchFamily="34" charset="0"/>
                <a:cs typeface="Times New Roman" panose="02020603050405020304" pitchFamily="18" charset="0"/>
              </a:rPr>
              <a:t>     ensimmäistä arviointiviikkoa varten. </a:t>
            </a:r>
          </a:p>
          <a:p>
            <a:pPr marL="285750" lvl="0" indent="-285750" eaLnBrk="0" fontAlgn="base" hangingPunct="0">
              <a:spcBef>
                <a:spcPct val="0"/>
              </a:spcBef>
              <a:spcAft>
                <a:spcPct val="0"/>
              </a:spcAft>
              <a:buFont typeface="Wingdings" panose="05000000000000000000" pitchFamily="2" charset="2"/>
              <a:buChar char="§"/>
            </a:pPr>
            <a:r>
              <a:rPr lang="fi-FI" altLang="fi-FI" sz="2000">
                <a:latin typeface="Cambria" panose="02040503050406030204" pitchFamily="18" charset="0"/>
                <a:ea typeface="Calibri" panose="020F0502020204030204" pitchFamily="34" charset="0"/>
                <a:cs typeface="Times New Roman" panose="02020603050405020304" pitchFamily="18" charset="0"/>
              </a:rPr>
              <a:t>Merkkaa </a:t>
            </a:r>
            <a:r>
              <a:rPr lang="fi-FI" altLang="fi-FI" sz="2000" u="sng">
                <a:latin typeface="Cambria" panose="02040503050406030204" pitchFamily="18" charset="0"/>
                <a:ea typeface="Calibri" panose="020F0502020204030204" pitchFamily="34" charset="0"/>
                <a:cs typeface="Times New Roman" panose="02020603050405020304" pitchFamily="18" charset="0"/>
              </a:rPr>
              <a:t>kaikki menot </a:t>
            </a:r>
            <a:r>
              <a:rPr lang="fi-FI" altLang="fi-FI" sz="2000">
                <a:latin typeface="Cambria" panose="02040503050406030204" pitchFamily="18" charset="0"/>
                <a:ea typeface="Calibri" panose="020F0502020204030204" pitchFamily="34" charset="0"/>
                <a:cs typeface="Times New Roman" panose="02020603050405020304" pitchFamily="18" charset="0"/>
              </a:rPr>
              <a:t>ja </a:t>
            </a:r>
            <a:r>
              <a:rPr lang="fi-FI" altLang="fi-FI" sz="2000" u="sng">
                <a:latin typeface="Cambria" panose="02040503050406030204" pitchFamily="18" charset="0"/>
                <a:ea typeface="Calibri" panose="020F0502020204030204" pitchFamily="34" charset="0"/>
                <a:cs typeface="Times New Roman" panose="02020603050405020304" pitchFamily="18" charset="0"/>
              </a:rPr>
              <a:t>kokeet</a:t>
            </a:r>
            <a:r>
              <a:rPr lang="fi-FI" altLang="fi-FI" sz="2000">
                <a:latin typeface="Cambria" panose="02040503050406030204" pitchFamily="18" charset="0"/>
                <a:ea typeface="Calibri" panose="020F0502020204030204" pitchFamily="34" charset="0"/>
                <a:cs typeface="Times New Roman" panose="02020603050405020304" pitchFamily="18" charset="0"/>
              </a:rPr>
              <a:t> kalenteriin ensin.</a:t>
            </a:r>
            <a:endParaRPr lang="fi-FI" altLang="fi-FI" sz="2000">
              <a:latin typeface="Cambria" panose="02040503050406030204" pitchFamily="18" charset="0"/>
            </a:endParaRPr>
          </a:p>
          <a:p>
            <a:pPr marL="285750" lvl="0" indent="-285750" eaLnBrk="0" fontAlgn="base" hangingPunct="0">
              <a:spcBef>
                <a:spcPct val="0"/>
              </a:spcBef>
              <a:spcAft>
                <a:spcPct val="0"/>
              </a:spcAft>
              <a:buFont typeface="Wingdings" panose="05000000000000000000" pitchFamily="2" charset="2"/>
              <a:buChar char="§"/>
            </a:pPr>
            <a:r>
              <a:rPr lang="fi-FI" altLang="fi-FI" sz="2000">
                <a:latin typeface="Cambria" panose="02040503050406030204" pitchFamily="18" charset="0"/>
                <a:ea typeface="Calibri" panose="020F0502020204030204" pitchFamily="34" charset="0"/>
                <a:cs typeface="Times New Roman" panose="02020603050405020304" pitchFamily="18" charset="0"/>
              </a:rPr>
              <a:t>(Jos sinulla on käytössä oma kalenteri, voit tehdä opiskelusuunnitelman siihen!)</a:t>
            </a:r>
            <a:endParaRPr lang="fi-FI" altLang="fi-FI" sz="2000">
              <a:latin typeface="Cambria" panose="02040503050406030204" pitchFamily="18" charset="0"/>
            </a:endParaRPr>
          </a:p>
        </p:txBody>
      </p:sp>
      <p:pic>
        <p:nvPicPr>
          <p:cNvPr id="8" name="Sisällön paikkamerkki 7" descr="Kuva, joka sisältää kohteen teksti, kuvakaappaus, Fontti, numero&#10;&#10;Kuvaus luotu automaattisesti">
            <a:extLst>
              <a:ext uri="{FF2B5EF4-FFF2-40B4-BE49-F238E27FC236}">
                <a16:creationId xmlns:a16="http://schemas.microsoft.com/office/drawing/2014/main" id="{6ADE34A1-3E81-6367-11EB-B35787112F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30260" y="1808929"/>
            <a:ext cx="5799237" cy="4102344"/>
          </a:xfrm>
        </p:spPr>
      </p:pic>
      <p:pic>
        <p:nvPicPr>
          <p:cNvPr id="11" name="Kuva 10" descr="Kuva, joka sisältää kohteen teksti, clipart, Grafiikka, graafinen suunnittelu&#10;&#10;Kuvaus luotu automaattisesti">
            <a:extLst>
              <a:ext uri="{FF2B5EF4-FFF2-40B4-BE49-F238E27FC236}">
                <a16:creationId xmlns:a16="http://schemas.microsoft.com/office/drawing/2014/main" id="{ED0D8282-0260-F184-A0F8-BC3AB3955B5F}"/>
              </a:ext>
            </a:extLst>
          </p:cNvPr>
          <p:cNvPicPr>
            <a:picLocks noChangeAspect="1"/>
          </p:cNvPicPr>
          <p:nvPr/>
        </p:nvPicPr>
        <p:blipFill rotWithShape="1">
          <a:blip r:embed="rId3">
            <a:extLst>
              <a:ext uri="{28A0092B-C50C-407E-A947-70E740481C1C}">
                <a14:useLocalDpi xmlns:a14="http://schemas.microsoft.com/office/drawing/2010/main" val="0"/>
              </a:ext>
            </a:extLst>
          </a:blip>
          <a:srcRect l="13499" t="2911" r="66557" b="83299"/>
          <a:stretch/>
        </p:blipFill>
        <p:spPr>
          <a:xfrm>
            <a:off x="10545830" y="1707329"/>
            <a:ext cx="860570" cy="831272"/>
          </a:xfrm>
          <a:prstGeom prst="rect">
            <a:avLst/>
          </a:prstGeom>
        </p:spPr>
      </p:pic>
      <p:pic>
        <p:nvPicPr>
          <p:cNvPr id="13" name="Kuva 12" descr="Kuva, joka sisältää kohteen teksti, clipart, Grafiikka, graafinen suunnittelu&#10;&#10;Kuvaus luotu automaattisesti">
            <a:extLst>
              <a:ext uri="{FF2B5EF4-FFF2-40B4-BE49-F238E27FC236}">
                <a16:creationId xmlns:a16="http://schemas.microsoft.com/office/drawing/2014/main" id="{0A034495-8578-0E06-C34F-15B8C254F8BF}"/>
              </a:ext>
            </a:extLst>
          </p:cNvPr>
          <p:cNvPicPr>
            <a:picLocks noChangeAspect="1"/>
          </p:cNvPicPr>
          <p:nvPr/>
        </p:nvPicPr>
        <p:blipFill rotWithShape="1">
          <a:blip r:embed="rId3">
            <a:extLst>
              <a:ext uri="{28A0092B-C50C-407E-A947-70E740481C1C}">
                <a14:useLocalDpi xmlns:a14="http://schemas.microsoft.com/office/drawing/2010/main" val="0"/>
              </a:ext>
            </a:extLst>
          </a:blip>
          <a:srcRect l="32306" t="29899" r="47938" b="56901"/>
          <a:stretch/>
        </p:blipFill>
        <p:spPr>
          <a:xfrm>
            <a:off x="5850334" y="1707329"/>
            <a:ext cx="890649" cy="831272"/>
          </a:xfrm>
          <a:prstGeom prst="rect">
            <a:avLst/>
          </a:prstGeom>
        </p:spPr>
      </p:pic>
    </p:spTree>
    <p:extLst>
      <p:ext uri="{BB962C8B-B14F-4D97-AF65-F5344CB8AC3E}">
        <p14:creationId xmlns:p14="http://schemas.microsoft.com/office/powerpoint/2010/main" val="336302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a:latin typeface="Cambria" panose="02040503050406030204" pitchFamily="18" charset="0"/>
              </a:rPr>
              <a:t>TEHTÄVÄ 5</a:t>
            </a:r>
            <a:br>
              <a:rPr lang="fi-FI" sz="4000">
                <a:latin typeface="Cambria" panose="02040503050406030204" pitchFamily="18" charset="0"/>
              </a:rPr>
            </a:br>
            <a:r>
              <a:rPr lang="fi-FI" sz="4000">
                <a:latin typeface="Cambria" panose="02040503050406030204" pitchFamily="18" charset="0"/>
              </a:rPr>
              <a:t>opiskelutekniikka-harjoitus</a:t>
            </a:r>
          </a:p>
        </p:txBody>
      </p:sp>
      <p:sp>
        <p:nvSpPr>
          <p:cNvPr id="3" name="Sisällön paikkamerkki 2"/>
          <p:cNvSpPr>
            <a:spLocks noGrp="1"/>
          </p:cNvSpPr>
          <p:nvPr>
            <p:ph idx="1"/>
          </p:nvPr>
        </p:nvSpPr>
        <p:spPr/>
        <p:txBody>
          <a:bodyPr>
            <a:normAutofit/>
          </a:bodyPr>
          <a:lstStyle/>
          <a:p>
            <a:pPr lvl="0"/>
            <a:r>
              <a:rPr lang="fi-FI">
                <a:latin typeface="Cambria" panose="02040503050406030204" pitchFamily="18" charset="0"/>
              </a:rPr>
              <a:t>Valitse mikä rahansa oppiaine, jonka kirja/digikirja sinulla on mukana.</a:t>
            </a:r>
          </a:p>
          <a:p>
            <a:r>
              <a:rPr lang="fi-FI">
                <a:latin typeface="Cambria" panose="02040503050406030204" pitchFamily="18" charset="0"/>
              </a:rPr>
              <a:t>Keskity yhteen lukuun.</a:t>
            </a:r>
          </a:p>
          <a:p>
            <a:pPr lvl="0"/>
            <a:r>
              <a:rPr lang="fi-FI">
                <a:latin typeface="Cambria" panose="02040503050406030204" pitchFamily="18" charset="0"/>
              </a:rPr>
              <a:t>Valitse yksi opiskelutekniikka kerrallaan</a:t>
            </a:r>
          </a:p>
          <a:p>
            <a:pPr lvl="0"/>
            <a:r>
              <a:rPr lang="fi-FI">
                <a:latin typeface="Cambria" panose="02040503050406030204" pitchFamily="18" charset="0"/>
              </a:rPr>
              <a:t>Muistiinpanot sähköisesti/paperille.</a:t>
            </a:r>
          </a:p>
          <a:p>
            <a:pPr marL="0" lvl="0" indent="0">
              <a:buNone/>
            </a:pPr>
            <a:endParaRPr lang="fi-FI"/>
          </a:p>
          <a:p>
            <a:endParaRPr lang="fi-FI"/>
          </a:p>
        </p:txBody>
      </p:sp>
      <p:sp>
        <p:nvSpPr>
          <p:cNvPr id="4" name="Kuvaselitesuorakulmio 3"/>
          <p:cNvSpPr>
            <a:spLocks/>
          </p:cNvSpPr>
          <p:nvPr/>
        </p:nvSpPr>
        <p:spPr>
          <a:xfrm>
            <a:off x="7581278" y="4039997"/>
            <a:ext cx="2879725" cy="2159635"/>
          </a:xfrm>
          <a:prstGeom prst="wedgeRectCallout">
            <a:avLst/>
          </a:prstGeom>
          <a:solidFill>
            <a:sysClr val="window" lastClr="FFFFFF"/>
          </a:solidFill>
          <a:ln w="25400" cap="flat" cmpd="sng" algn="ctr">
            <a:solidFill>
              <a:srgbClr val="7030A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AVAINSANAT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Poimin kappaleesta 10 avainsanaa.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Kuvaselitesuorakulmio 15"/>
          <p:cNvSpPr>
            <a:spLocks/>
          </p:cNvSpPr>
          <p:nvPr/>
        </p:nvSpPr>
        <p:spPr>
          <a:xfrm>
            <a:off x="4386623" y="4039997"/>
            <a:ext cx="2879725" cy="2159635"/>
          </a:xfrm>
          <a:prstGeom prst="wedgeRectCallout">
            <a:avLst/>
          </a:prstGeom>
          <a:solidFill>
            <a:sysClr val="window" lastClr="FFFFFF"/>
          </a:solidFill>
          <a:ln w="25400" cap="flat" cmpd="sng" algn="ctr">
            <a:solidFill>
              <a:srgbClr val="7030A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MA/FY/KE -TEORIAOSIO</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Luen aiheen teoriaosion ja ratkaisen mallitehtävän omaan vihkoon.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Kuvaselitesuorakulmio 9"/>
          <p:cNvSpPr>
            <a:spLocks/>
          </p:cNvSpPr>
          <p:nvPr/>
        </p:nvSpPr>
        <p:spPr>
          <a:xfrm>
            <a:off x="1191968" y="4039997"/>
            <a:ext cx="2879725" cy="2159635"/>
          </a:xfrm>
          <a:prstGeom prst="wedgeRectCallout">
            <a:avLst/>
          </a:prstGeom>
          <a:solidFill>
            <a:sysClr val="window" lastClr="FFFFFF"/>
          </a:solidFill>
          <a:ln w="25400" cap="flat" cmpd="sng" algn="ctr">
            <a:solidFill>
              <a:srgbClr val="35992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828040">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ABITREENIT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Teen kurssiin liittyviä ylioppilastehtäviä osoitteessa </a:t>
            </a:r>
            <a:r>
              <a:rPr lang="fi-FI" sz="1200" b="1" u="sng">
                <a:effectLst/>
                <a:latin typeface="Bell MT" panose="02020503060305020303" pitchFamily="18" charset="0"/>
                <a:ea typeface="Calibri" panose="020F0502020204030204" pitchFamily="34" charset="0"/>
                <a:cs typeface="Times New Roman" panose="02020603050405020304" pitchFamily="18" charset="0"/>
              </a:rPr>
              <a:t>urly.fi/12YS</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3600" b="1">
                <a:effectLst/>
                <a:latin typeface="Bell MT" panose="02020503060305020303" pitchFamily="18" charset="0"/>
                <a:ea typeface="Calibri" panose="020F0502020204030204" pitchFamily="34" charset="0"/>
                <a:cs typeface="Times New Roman" panose="02020603050405020304" pitchFamily="18" charset="0"/>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8689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Sinivihreä">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uutyyp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yyp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E5C0688FF7FB40B3A8D54E03AFB863" ma:contentTypeVersion="5" ma:contentTypeDescription="Create a new document." ma:contentTypeScope="" ma:versionID="639435693e1163e6f5f6eae3c93ed6c3">
  <xsd:schema xmlns:xsd="http://www.w3.org/2001/XMLSchema" xmlns:xs="http://www.w3.org/2001/XMLSchema" xmlns:p="http://schemas.microsoft.com/office/2006/metadata/properties" xmlns:ns2="338e1d0f-5a93-4f25-8cb2-62709933e4b8" xmlns:ns3="2d7b1a92-98c3-479c-bab4-9ec985d63660" targetNamespace="http://schemas.microsoft.com/office/2006/metadata/properties" ma:root="true" ma:fieldsID="11e22cb8489d58f5b701e32363b65942" ns2:_="" ns3:_="">
    <xsd:import namespace="338e1d0f-5a93-4f25-8cb2-62709933e4b8"/>
    <xsd:import namespace="2d7b1a92-98c3-479c-bab4-9ec985d636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e1d0f-5a93-4f25-8cb2-62709933e4b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7b1a92-98c3-479c-bab4-9ec985d636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C2E2F4-F888-4B0A-8811-026E0C790607}">
  <ds:schemaRefs>
    <ds:schemaRef ds:uri="http://schemas.microsoft.com/sharepoint/v3/contenttype/forms"/>
  </ds:schemaRefs>
</ds:datastoreItem>
</file>

<file path=customXml/itemProps2.xml><?xml version="1.0" encoding="utf-8"?>
<ds:datastoreItem xmlns:ds="http://schemas.openxmlformats.org/officeDocument/2006/customXml" ds:itemID="{068BFCEB-41F6-406C-8F9F-E76B4EB4932A}">
  <ds:schemaRefs>
    <ds:schemaRef ds:uri="2d7b1a92-98c3-479c-bab4-9ec985d63660"/>
    <ds:schemaRef ds:uri="338e1d0f-5a93-4f25-8cb2-62709933e4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2F60AE-1949-4BF3-953C-8E0E551D417A}">
  <ds:schemaRefs>
    <ds:schemaRef ds:uri="77ce3542-0cb2-48e7-872d-b4cf948e1b83"/>
    <ds:schemaRef ds:uri="cfd02a16-4098-4f8a-a8d2-34126761e9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Laajakuva</PresentationFormat>
  <Paragraphs>172</Paragraphs>
  <Slides>15</Slides>
  <Notes>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15</vt:i4>
      </vt:variant>
    </vt:vector>
  </HeadingPairs>
  <TitlesOfParts>
    <vt:vector size="23" baseType="lpstr">
      <vt:lpstr>Arial</vt:lpstr>
      <vt:lpstr>Bell MT</vt:lpstr>
      <vt:lpstr>Calibri</vt:lpstr>
      <vt:lpstr>Cambria</vt:lpstr>
      <vt:lpstr>Rockwell</vt:lpstr>
      <vt:lpstr>Rockwell Condensed</vt:lpstr>
      <vt:lpstr>Wingdings</vt:lpstr>
      <vt:lpstr>Puutyyppi</vt:lpstr>
      <vt:lpstr>Op1 Opiskelutaidot</vt:lpstr>
      <vt:lpstr>Opiskelutaidot, mitä ne on?</vt:lpstr>
      <vt:lpstr>Suunnittele ajankäyttösi</vt:lpstr>
      <vt:lpstr>Op1-kurssin peda.net</vt:lpstr>
      <vt:lpstr> TEHTÄVÄ 1 KOEAIKATAULU </vt:lpstr>
      <vt:lpstr> TEHTÄVÄ 2 MILLAINEN OPISKELIJA OLEN -TESTI </vt:lpstr>
      <vt:lpstr> TEHTÄVÄ 3 OMAT TAVOITTEENI JAKSOLLE </vt:lpstr>
      <vt:lpstr>TEHTÄVÄ 4: OMA OPISKELUSUUNNITELMA</vt:lpstr>
      <vt:lpstr>TEHTÄVÄ 5 opiskelutekniikka-harjoitus</vt:lpstr>
      <vt:lpstr>    </vt:lpstr>
      <vt:lpstr>OPISKELUVINKIT MUILLE</vt:lpstr>
      <vt:lpstr>LISÄTEHTÄVÄ 6: MITEN KÄYTÄN AIKAANI?</vt:lpstr>
      <vt:lpstr>PowerPoint-esitys</vt:lpstr>
      <vt:lpstr>Prokrastinaatio=asioiden lykkääminen</vt:lpstr>
      <vt:lpstr>Tehtävä: Minä opiskelijana -essee</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koeviikkoa!</dc:title>
  <dc:creator>Vepsäläinen Maiju</dc:creator>
  <cp:lastModifiedBy>Aho Lassi</cp:lastModifiedBy>
  <cp:revision>1</cp:revision>
  <dcterms:created xsi:type="dcterms:W3CDTF">2017-09-06T08:07:41Z</dcterms:created>
  <dcterms:modified xsi:type="dcterms:W3CDTF">2023-09-04T08:09:16Z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0x01010059E5C0688FF7FB40B3A8D54E03AFB863</vt:lpwstr>
  </property>
</Properties>
</file>