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61" r:id="rId7"/>
    <p:sldId id="260" r:id="rId8"/>
    <p:sldId id="262" r:id="rId9"/>
    <p:sldId id="430" r:id="rId10"/>
    <p:sldId id="429" r:id="rId11"/>
    <p:sldId id="431" r:id="rId12"/>
    <p:sldId id="432" r:id="rId13"/>
    <p:sldId id="434" r:id="rId14"/>
    <p:sldId id="435" r:id="rId15"/>
    <p:sldId id="439" r:id="rId16"/>
    <p:sldId id="279" r:id="rId17"/>
    <p:sldId id="436" r:id="rId18"/>
    <p:sldId id="437" r:id="rId19"/>
    <p:sldId id="438" r:id="rId20"/>
    <p:sldId id="289" r:id="rId21"/>
    <p:sldId id="269" r:id="rId22"/>
    <p:sldId id="440" r:id="rId23"/>
    <p:sldId id="259" r:id="rId24"/>
    <p:sldId id="263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99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o Lassi" userId="53b7924d-380a-4f10-b987-b1b34f73403d" providerId="ADAL" clId="{6AD94CDC-8E76-4405-9366-F49DAA263866}"/>
    <pc:docChg chg="modSld sldOrd">
      <pc:chgData name="Aho Lassi" userId="53b7924d-380a-4f10-b987-b1b34f73403d" providerId="ADAL" clId="{6AD94CDC-8E76-4405-9366-F49DAA263866}" dt="2023-08-14T11:30:22.431" v="5"/>
      <pc:docMkLst>
        <pc:docMk/>
      </pc:docMkLst>
      <pc:sldChg chg="ord">
        <pc:chgData name="Aho Lassi" userId="53b7924d-380a-4f10-b987-b1b34f73403d" providerId="ADAL" clId="{6AD94CDC-8E76-4405-9366-F49DAA263866}" dt="2023-08-14T11:30:18.593" v="3"/>
        <pc:sldMkLst>
          <pc:docMk/>
          <pc:sldMk cId="724089337" sldId="260"/>
        </pc:sldMkLst>
      </pc:sldChg>
      <pc:sldChg chg="ord">
        <pc:chgData name="Aho Lassi" userId="53b7924d-380a-4f10-b987-b1b34f73403d" providerId="ADAL" clId="{6AD94CDC-8E76-4405-9366-F49DAA263866}" dt="2023-08-14T11:30:02.346" v="1"/>
        <pc:sldMkLst>
          <pc:docMk/>
          <pc:sldMk cId="3186298206" sldId="261"/>
        </pc:sldMkLst>
      </pc:sldChg>
      <pc:sldChg chg="ord">
        <pc:chgData name="Aho Lassi" userId="53b7924d-380a-4f10-b987-b1b34f73403d" providerId="ADAL" clId="{6AD94CDC-8E76-4405-9366-F49DAA263866}" dt="2023-08-14T11:30:22.431" v="5"/>
        <pc:sldMkLst>
          <pc:docMk/>
          <pc:sldMk cId="2553505403" sldId="26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33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1038 38 24575,'-165'2'0,"-179"-5"0,308-1 0,-40-10 0,51 8 0,1 1 0,-1 1 0,0 2 0,-31 0 0,49 4 0,-1 0 0,1 0 0,0 0 0,-1 1 0,1 0 0,1 0 0,-1 1 0,0 0 0,1 0 0,-7 6 0,-24 14 0,28-19 0,1 0 0,0 1 0,1 1 0,-1-1 0,1 1 0,1 1 0,-1-1 0,1 1 0,1 0 0,-1 0 0,1 1 0,1 0 0,0 0 0,0 0 0,-4 14 0,-1 7 0,2 0 0,1 0 0,-4 52 0,5-34 0,3 0 0,1 1 0,3-1 0,9 56 0,-10-98 0,1 1 0,0 0 0,0-1 0,1 0 0,-1 1 0,1-1 0,1 0 0,-1 0 0,1-1 0,0 1 0,0-1 0,1 0 0,-1 0 0,1 0 0,10 7 0,0-3 0,1 0 0,0-1 0,0 0 0,33 9 0,-16-8 0,0-1 0,0-1 0,1-2 0,41 1 0,141-7 0,-82-3 0,-30 3 0,122 3 0,-167 11 0,-53-11 0,0 1 0,0-2 0,0 1 0,0-1 0,1 0 0,-1 0 0,0 0 0,1-1 0,-1 0 0,0-1 0,1 1 0,-1-1 0,1 0 0,-1-1 0,0 1 0,6-4 0,-1 0 0,0 0 0,0-1 0,0-1 0,-1 0 0,0 0 0,15-16 0,-20 18 0,-1-1 0,0 1 0,-1-1 0,0 0 0,0 0 0,0-1 0,0 1 0,-1-1 0,0 1 0,-1-1 0,1 0 0,-1 1 0,0-14 0,-2-211 0,-3 90 0,5 135 0,-1 0 0,0 0 0,0 0 0,-1 0 0,0 0 0,0 1 0,0-1 0,-1 0 0,0 0 0,0 1 0,-1-1 0,1 1 0,-1 0 0,0 0 0,0 0 0,-1 0 0,0 0 0,1 1 0,-2-1 0,1 1 0,0 0 0,-1 1 0,0-1 0,0 1 0,0 0 0,-10-5 0,-76-46-1365,71 42-5461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36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1037 117 24575,'-8'-1'0,"0"0"0,0-1 0,0 0 0,0 0 0,-12-6 0,-26-5 0,-7 4 0,-1-1 0,-89-31 0,123 35 0,0 0 0,-1 1 0,0 1 0,0 1 0,-22 0 0,-109 4 0,68 2 0,67-3 0,0 0 0,1 2 0,-1 0 0,-29 7 0,37-5 0,0-1 0,0 1 0,0 1 0,0 0 0,0 0 0,1 1 0,0 0 0,1 0 0,-10 10 0,8-8 0,1 1 0,0 0 0,0 0 0,1 1 0,0-1 0,1 2 0,0-1 0,1 1 0,0 0 0,0 0 0,1 0 0,1 1 0,0 0 0,0-1 0,1 1 0,1 0 0,0 0 0,1 20 0,1 4 0,2-1 0,2 1 0,1-1 0,1-1 0,2 1 0,27 65 0,-33-95 0,0 1 0,0-1 0,1 0 0,0 0 0,0 0 0,0 0 0,0-1 0,1 1 0,0-1 0,0 0 0,0-1 0,0 1 0,1-1 0,-1 0 0,1 0 0,0-1 0,6 2 0,13 4 0,2-1 0,46 6 0,-17-4 0,16 2 0,1-4 0,0-3 0,90-6 0,-60 1 0,-83 0 0,-1-1 0,1-1 0,0 0 0,-1-1 0,1-2 0,-1 0 0,25-11 0,10-10 0,56-37 0,-106 62 0,1-1 0,-1 0 0,-1-1 0,1 1 0,0-1 0,-1 1 0,0-1 0,0 0 0,0 0 0,0-1 0,-1 1 0,0 0 0,0-1 0,0 0 0,0 1 0,-1-1 0,2-5 0,0-9 0,-1 1 0,-1 0 0,-1-27 0,-1 27 0,1 0 0,5-35 0,4 17 0,-5 20 0,0 0 0,0 0 0,-2 0 0,0-1 0,-1-20 0,-1 33 0,0 1 0,-1 0 0,1-1 0,-1 1 0,0 0 0,0 0 0,0 0 0,0 0 0,-1 0 0,1 0 0,-1 0 0,0 0 0,0 0 0,0 0 0,0 1 0,0-1 0,0 1 0,-1 0 0,1 0 0,-1 0 0,0 0 0,0 0 0,1 0 0,-1 1 0,0-1 0,0 1 0,-1 0 0,1 0 0,0 0 0,0 0 0,-5 0 0,-25-3-1365,2 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40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1186 114 24575,'-24'-2'0,"0"-1"0,0 0 0,-38-12 0,12 3 0,-66-23 0,90 25 0,-1 2 0,0 0 0,-1 2 0,-43-5 0,-217 10 0,133 3 0,144-1 0,1 0 0,-1 1 0,1 0 0,0 1 0,0 0 0,0 0 0,0 1 0,1 0 0,-1 1 0,-17 11 0,13-6 0,1 0 0,-1 1 0,2 1 0,-1 0 0,2 0 0,-13 17 0,19-22 0,1 0 0,0 0 0,1 1 0,-1-1 0,1 1 0,1 0 0,-1 0 0,1 0 0,1 0 0,-1 0 0,1 0 0,1 0 0,0 0 0,0 0 0,0 1 0,1-1 0,0 0 0,4 10 0,-4-12 0,1 0 0,0 0 0,1 0 0,-1-1 0,1 1 0,0-1 0,1 0 0,-1 0 0,1 0 0,0 0 0,0-1 0,1 0 0,-1 0 0,1 0 0,0 0 0,0 0 0,0-1 0,0 0 0,1 0 0,0-1 0,-1 1 0,1-1 0,0-1 0,10 3 0,204 36 0,-130-25 0,-44-7 0,75 5 0,358-14 0,-474 1 0,0 0 0,1 0 0,-1 0 0,0-1 0,1 1 0,-1-1 0,0-1 0,0 1 0,0-1 0,0 0 0,0 0 0,0 0 0,-1-1 0,9-5 0,-10 4 0,0 1 0,0-1 0,0 0 0,0-1 0,-1 1 0,0 0 0,0-1 0,0 1 0,0-1 0,-1 0 0,1 1 0,-1-1 0,-1 0 0,1 0 0,-1 0 0,0-6 0,2-42-75,-1 22-355,1-1 0,11-55 0,-7 62-6396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44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961 77 24575,'0'-1'0,"-1"0"0,1 0 0,-1-1 0,1 1 0,-1 0 0,1 0 0,-1-1 0,0 1 0,1 0 0,-1 0 0,0 0 0,0 0 0,0 0 0,0 0 0,0 0 0,0 1 0,0-1 0,0 0 0,0 0 0,-1 1 0,1-1 0,0 1 0,0-1 0,-1 1 0,1-1 0,0 1 0,-2 0 0,-41-8 0,41 8 0,-96-7 0,-46-6 0,67 1 0,0 4 0,-1 3 0,-143 10 0,215-5 0,0 1 0,-1 0 0,1 1 0,0 0 0,0 0 0,0 0 0,0 1 0,1 0 0,-1 1 0,1-1 0,0 1 0,0 0 0,0 1 0,-10 9 0,9-5 0,0-1 0,1 1 0,0 0 0,1 0 0,0 0 0,0 1 0,1 0 0,0 0 0,-3 14 0,0 16 0,1 1 0,2 1 0,1-1 0,5 52 0,-2-65 0,0-15 0,0 2 0,1 0 0,0 0 0,0-1 0,7 24 0,-7-34 0,0 0 0,1 0 0,0 0 0,0 0 0,0 0 0,0 0 0,0-1 0,1 1 0,0-1 0,0 0 0,0 0 0,0 0 0,0 0 0,0 0 0,1-1 0,-1 0 0,1 1 0,0-1 0,0-1 0,6 3 0,13 2 0,1-2 0,0 0 0,0-2 0,0-1 0,-1-1 0,1 0 0,28-6 0,27 2 0,113 5 0,92-4 0,-266 0 0,-1-1 0,0-1 0,0 0 0,0-1 0,-1-1 0,0-1 0,0 0 0,25-18 0,-18 12 0,1 1 0,44-18 0,-55 26 0,0 2 0,-1-2 0,0 1 0,0-2 0,18-10 0,-28 15 0,0 0 0,-1 0 0,1 0 0,-1 0 0,0 0 0,1 0 0,-1 0 0,0-1 0,0 1 0,0 0 0,0-1 0,0 1 0,0-1 0,0 0 0,0 1 0,0-1 0,-1 0 0,1 1 0,-1-1 0,1 0 0,-1 1 0,0-1 0,0 0 0,0 0 0,0 0 0,0 1 0,0-1 0,0 0 0,0 0 0,-1 1 0,1-1 0,-1 0 0,1 0 0,-1 1 0,0-1 0,0 1 0,1-1 0,-1 1 0,0-1 0,0 1 0,-3-3 0,-117-165 0,87 118-1365,23 27-5461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48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1505 192 24575,'-2'0'0,"1"0"0,0-1 0,0 1 0,0 0 0,0-1 0,0 1 0,0-1 0,0 1 0,0-1 0,0 0 0,0 1 0,0-1 0,0 0 0,0 0 0,0 0 0,1 1 0,-1-1 0,0 0 0,1 0 0,-1 0 0,1 0 0,-2-2 0,-11-30 0,7 17 0,2 8 0,0 0 0,-1 0 0,0 1 0,0 0 0,-1 0 0,1 0 0,-2 1 0,1 0 0,-1 0 0,0 0 0,0 1 0,0 0 0,-1 0 0,0 1 0,0 0 0,0 1 0,0-1 0,-1 2 0,1-1 0,-15-1 0,-13-1 0,0 1 0,-1 3 0,-65 4 0,27 1 0,-698-4 0,764 0 0,0 1 0,0 0 0,0 0 0,0 1 0,1 0 0,-1 1 0,0-1 0,1 2 0,0-1 0,-1 1 0,2 0 0,-1 1 0,0 0 0,1 0 0,0 1 0,-13 13 0,13-11 0,0 1 0,0 0 0,1 0 0,0 1 0,0 0 0,2 0 0,-1 0 0,1 1 0,0 0 0,1-1 0,1 1 0,-1 0 0,0 18 0,-11 54 0,9-59 0,1 1 0,0 0 0,1 48 0,3-67 0,1 0 0,-1-1 0,1 1 0,0 0 0,1-1 0,0 1 0,-1-1 0,2 1 0,-1-1 0,1 0 0,-1 0 0,1 0 0,1 0 0,-1 0 0,1-1 0,0 0 0,0 1 0,0-2 0,0 1 0,1 0 0,8 5 0,19 5 0,1 0 0,0-3 0,1 0 0,0-3 0,56 8 0,-47-8 0,32 1 0,0-3 0,143-7 0,-84-1 0,-34 3 0,108-3 0,-191-1 0,0 0 0,1-1 0,-1 0 0,0-2 0,-1 0 0,0 0 0,0-2 0,0 0 0,-1-1 0,0 0 0,0-1 0,-1-1 0,-1 0 0,21-23 0,-26 21 0,0 0 0,-2-1 0,0 1 0,0-1 0,-1-1 0,-1 1 0,0-1 0,-1 1 0,1-26 0,5-8 0,6-8-1365,-5 35-5461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51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1514 446 24575,'-77'-91'0,"-49"-45"0,51 51 0,63 72 0,-1 2 0,0-1 0,0 2 0,-1 0 0,-1 0 0,1 1 0,-2 1 0,1 0 0,-1 2 0,-17-6 0,6 5 0,-1 1 0,1 1 0,-1 1 0,0 2 0,-39 1 0,-492 6 0,540-5 0,1 1 0,-1 1 0,1 1 0,0 0 0,0 1 0,0 1 0,0 1 0,-23 11 0,34-14 0,0 1 0,0 0 0,1 0 0,-1 0 0,1 1 0,0 0 0,0 0 0,1 1 0,-1 0 0,1 0 0,0 0 0,1 0 0,0 1 0,0 0 0,0 0 0,1 0 0,0 0 0,0 0 0,0 1 0,1-1 0,-2 15 0,1 25 0,2 0 0,2 0 0,2 0 0,2-1 0,21 89 0,-24-130 0,-1 0 0,1-1 0,0 1 0,1-1 0,-1 1 0,1-1 0,0 0 0,0 0 0,0 0 0,1 0 0,-1-1 0,1 1 0,0-1 0,0 0 0,0 0 0,1 0 0,-1-1 0,0 1 0,6 1 0,10 4 0,1-1 0,0-1 0,26 4 0,-11-2 0,24 3 0,93 7 0,-92-13 0,26 12 0,-64-12 0,1 0 0,26 2 0,63-2 0,141-11 0,-239 4 0,1-1 0,-1-1 0,0 0 0,0-1 0,-1-1 0,0 0 0,0-1 0,18-12 0,5-6 0,55-47 0,-83 64-72,-1 0 1,0-1-1,0 0 0,-1 0 0,-1-1 0,1 0 0,-1 0 0,-1 0 1,0-1-1,0 0 0,-1 0 0,-1 0 0,0 0 0,0-1 0,-1 0 1,-1 1-1,0-1 0,0-15 0,-1-6-6754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4:54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1263 150 24575,'-9'-2'0,"-1"1"0,1-2 0,0 1 0,0-1 0,0-1 0,0 0 0,0 0 0,1 0 0,0-1 0,-9-7 0,-43-20 0,20 20 0,0 1 0,-1 3 0,-81-7 0,12 2 0,22 4 0,-1 4 0,-89 6 0,56 1 0,110-2 0,0 2 0,1-1 0,0 2 0,-1 0 0,1 0 0,0 0 0,0 2 0,0-1 0,1 2 0,0-1 0,0 1 0,0 1 0,1-1 0,0 2 0,0-1 0,1 1 0,-1 1 0,2 0 0,-1 0 0,2 0 0,-1 1 0,1 0 0,0 0 0,1 0 0,1 1 0,-1 0 0,2 0 0,-5 20 0,3-7 0,1-1 0,1 1 0,1 0 0,1 0 0,1 0 0,1 0 0,1 0 0,11 47 0,-10-65 0,-1-1 0,1 1 0,0-1 0,1 0 0,0 0 0,-1 0 0,1 0 0,1-1 0,-1 0 0,1 1 0,0-2 0,0 1 0,0 0 0,0-1 0,0 0 0,9 3 0,12 5 0,0-2 0,39 9 0,-23-7 0,0-2 0,1-2 0,0-2 0,0-2 0,0-1 0,59-7 0,3 2 0,337 3 0,-435 0 0,1 0 0,-1-1 0,1 0 0,-1 0 0,0-1 0,1 1 0,-1-2 0,0 1 0,0-1 0,0 0 0,-1-1 0,1 0 0,-1 0 0,0 0 0,0-1 0,0 1 0,5-7 0,-5 4 0,0 0 0,-1-1 0,1 0 0,-1 0 0,-1 0 0,0-1 0,0 0 0,-1 0 0,0 1 0,0-2 0,-1 1 0,0 0 0,0-13 0,-1-159 25,-3 104-1415,1 45-5436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9T15:45:38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563 75 24575,'-6'-2'0,"0"0"0,0 0 0,0 0 0,0-1 0,0 0 0,0 0 0,-9-8 0,1 3 0,3 2 0,0 0 0,0 1 0,-1 1 0,0 0 0,0 0 0,0 1 0,-1 1 0,1 0 0,-1 0 0,1 2 0,-24 0 0,10 3 0,1 1 0,0 1 0,0 2 0,-42 16 0,29-11 0,27-9 0,1 1 0,-1 0 0,1 0 0,-18 11 0,24-13 0,1 1 0,0-1 0,0 1 0,0 0 0,0 0 0,1 0 0,-1 1 0,1-1 0,0 1 0,0-1 0,0 1 0,0 0 0,0-1 0,1 1 0,0 0 0,0 0 0,-1 5 0,-2 31 0,1 1 0,2-1 0,7 60 0,-1 10 0,-5-100 0,0 0 0,1-1 0,0 1 0,0 0 0,1-1 0,1 1 0,3 9 0,-4-15 0,0 0 0,0 0 0,0 0 0,1-1 0,0 1 0,-1-1 0,1 1 0,1-1 0,-1 0 0,0 0 0,1 0 0,-1-1 0,1 0 0,0 1 0,0-1 0,0 0 0,7 2 0,184 57 0,-154-53 0,1-2 0,-1-2 0,1-2 0,0-1 0,67-9 0,-96 7 0,-1-1 0,0-1 0,0 1 0,0-2 0,0 0 0,0 0 0,13-8 0,-19 9 0,0-1 0,-1 1 0,0-1 0,1-1 0,-2 1 0,1-1 0,0 1 0,-1-1 0,0 0 0,0-1 0,0 1 0,-1-1 0,0 0 0,0 0 0,2-6 0,5-17 0,-2-1 0,0 0 0,-2-1 0,-2 1 0,-1-1 0,-1 0 0,-3-48 0,0 72-50,0 0-1,0 1 1,0-1-1,-1 0 0,0 0 1,0 1-1,-1 0 1,0-1-1,0 1 1,0 0-1,-1 0 0,0 0 1,0 1-1,0 0 1,-1-1-1,0 1 1,0 1-1,0-1 0,-1 1 1,1 0-1,-1 0 1,0 1-1,0-1 1,0 1-1,-1 1 1,-7-3-1,-13-1-6775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0:43:04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1374 230 24575,'1'-2'0,"1"1"0,-1-1 0,0-1 0,0 1 0,0 0 0,0 0 0,0 0 0,0-1 0,0 1 0,-1 0 0,1-1 0,-1 1 0,0 0 0,0-1 0,0 1 0,0-1 0,0 1 0,0-1 0,0 1 0,-1 0 0,0-1 0,1 1 0,-2-3 0,-1-3 0,0 1 0,-1-1 0,0 0 0,0 1 0,-7-9 0,4 8 0,-1-1 0,0 1 0,-1 1 0,1-1 0,-1 2 0,-1-1 0,0 1 0,1 0 0,-2 1 0,1 0 0,-1 1 0,1 0 0,-1 1 0,-13-3 0,-20-2 0,-1 2 0,-54-2 0,82 7 0,-437-3 0,244 6 0,195-2 0,-1 1 0,1 1 0,-1 0 0,1 1 0,0 0 0,0 1 0,0 1 0,0 1 0,1 0 0,0 0 0,-25 17 0,29-16 0,0 1 0,1 0 0,1 0 0,-1 0 0,1 1 0,1 1 0,0-1 0,0 1 0,1 1 0,0-1 0,0 1 0,1 0 0,1 0 0,0 0 0,1 1 0,-3 13 0,0 21 0,2 2 0,5 89 0,1-62 0,-2-57 0,1 0 0,1 0 0,1 0 0,0 0 0,1 0 0,1-1 0,1 0 0,0 0 0,16 29 0,-17-37 0,2 1 0,-1-1 0,1 0 0,1 0 0,0-1 0,0 0 0,1 0 0,-1-1 0,2 0 0,-1-1 0,1 0 0,0-1 0,0 1 0,0-2 0,1 0 0,18 5 0,9-2 0,-1-2 0,1-2 0,1-2 0,57-5 0,-18 2 0,94 2 0,93-2 0,-241 0 0,0 0 0,0-2 0,0 0 0,-1-2 0,1-1 0,-1 0 0,-1-2 0,0 0 0,22-14 0,-13 6 0,0-2 0,-1 0 0,-1-3 0,38-34 0,-58 46 0,1 0 0,-1-1 0,-1 0 0,0 0 0,0-1 0,-1 0 0,-1 0 0,0-1 0,-1 0 0,0 0 0,-1 0 0,0 0 0,-1-1 0,3-24 0,-5 15 57,-1 0 0,0-1 0,-2 1 0,-1 0 0,-10-41 0,11 56-147,0-1 0,-1 1 0,0 0 0,-1 0 0,0 0 1,0 0-1,-1 0 0,0 1 0,0 0 0,0 0 1,-1 1-1,0-1 0,-1 1 0,1 0 0,-1 1 0,0 0 1,-1 0-1,-9-5 0,-14-2-6736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596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03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59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087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88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57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82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3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81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90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61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666598-6298-423A-BBFD-8075E92786EB}" type="datetimeFigureOut">
              <a:rPr lang="fi-FI" smtClean="0"/>
              <a:t>14.8.2023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797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" Type="http://schemas.openxmlformats.org/officeDocument/2006/relationships/image" Target="../media/image8.emf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y.fi/3bXN" TargetMode="External"/><Relationship Id="rId2" Type="http://schemas.openxmlformats.org/officeDocument/2006/relationships/hyperlink" Target="https://peda.net/kouvola/kl/ky/lukuvuosi-2023-24/opintojaksotarjotin/tuntijako:file/download/d8a7462149d51d139db0546fc431a322da3fecaa/Tuntijako_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1559" y="556459"/>
            <a:ext cx="9966960" cy="3035808"/>
          </a:xfrm>
        </p:spPr>
        <p:txBody>
          <a:bodyPr/>
          <a:lstStyle/>
          <a:p>
            <a:pPr algn="ctr"/>
            <a:r>
              <a:rPr lang="fi-FI" sz="6000"/>
              <a:t>OP1-OPINTOJAKSO</a:t>
            </a:r>
          </a:p>
        </p:txBody>
      </p:sp>
      <p:pic>
        <p:nvPicPr>
          <p:cNvPr id="1026" name="Picture 2" descr="pexels-photo-12829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59" y="2631962"/>
            <a:ext cx="6413959" cy="36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76B04-1501-C143-0141-80F16216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33" y="196663"/>
            <a:ext cx="10058400" cy="1609344"/>
          </a:xfrm>
        </p:spPr>
        <p:txBody>
          <a:bodyPr/>
          <a:lstStyle/>
          <a:p>
            <a:r>
              <a:rPr lang="fi-FI" dirty="0"/>
              <a:t>KERTAUKSENA miten valitset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3C322-232F-0856-D887-1CD49F5EB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527711"/>
            <a:ext cx="10058400" cy="556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i-FI" sz="2800" dirty="0"/>
              <a:t>Muista </a:t>
            </a:r>
            <a:r>
              <a:rPr lang="fi-FI" sz="2800"/>
              <a:t>n. 6 opintojaksoa/periodi 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570D2C-85A5-0428-72B3-AD1F3C82B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81" y="2293034"/>
            <a:ext cx="11098236" cy="39483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Käsinkirjoitus 5">
                <a:extLst>
                  <a:ext uri="{FF2B5EF4-FFF2-40B4-BE49-F238E27FC236}">
                    <a16:creationId xmlns:a16="http://schemas.microsoft.com/office/drawing/2014/main" id="{575A7118-A0A6-B592-8E09-90F7FACA2AA7}"/>
                  </a:ext>
                </a:extLst>
              </p14:cNvPr>
              <p14:cNvContentPartPr/>
              <p14:nvPr/>
            </p14:nvContentPartPr>
            <p14:xfrm>
              <a:off x="4317402" y="3617306"/>
              <a:ext cx="494640" cy="314280"/>
            </p14:xfrm>
          </p:contentPart>
        </mc:Choice>
        <mc:Fallback xmlns="">
          <p:pic>
            <p:nvPicPr>
              <p:cNvPr id="6" name="Käsinkirjoitus 5">
                <a:extLst>
                  <a:ext uri="{FF2B5EF4-FFF2-40B4-BE49-F238E27FC236}">
                    <a16:creationId xmlns:a16="http://schemas.microsoft.com/office/drawing/2014/main" id="{575A7118-A0A6-B592-8E09-90F7FACA2A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8402" y="3608316"/>
                <a:ext cx="512280" cy="33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0DA946FE-6079-61F2-F6D8-48F065C4867B}"/>
                  </a:ext>
                </a:extLst>
              </p14:cNvPr>
              <p14:cNvContentPartPr/>
              <p14:nvPr/>
            </p14:nvContentPartPr>
            <p14:xfrm>
              <a:off x="4344042" y="4185386"/>
              <a:ext cx="452520" cy="26856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0DA946FE-6079-61F2-F6D8-48F065C486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5035" y="4176374"/>
                <a:ext cx="470174" cy="28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E6B14DFF-C0E4-98D7-4046-DD36890D2009}"/>
                  </a:ext>
                </a:extLst>
              </p14:cNvPr>
              <p14:cNvContentPartPr/>
              <p14:nvPr/>
            </p14:nvContentPartPr>
            <p14:xfrm>
              <a:off x="4317042" y="4478066"/>
              <a:ext cx="437760" cy="17388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E6B14DFF-C0E4-98D7-4046-DD36890D20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08042" y="4469066"/>
                <a:ext cx="45540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DF2B2F6F-332A-C259-04AD-49A64DC86703}"/>
                  </a:ext>
                </a:extLst>
              </p14:cNvPr>
              <p14:cNvContentPartPr/>
              <p14:nvPr/>
            </p14:nvContentPartPr>
            <p14:xfrm>
              <a:off x="4318482" y="3934106"/>
              <a:ext cx="452160" cy="231120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DF2B2F6F-332A-C259-04AD-49A64DC867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9482" y="3925106"/>
                <a:ext cx="4698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67EA7724-5965-B3FE-A217-F1975A4D012D}"/>
                  </a:ext>
                </a:extLst>
              </p14:cNvPr>
              <p14:cNvContentPartPr/>
              <p14:nvPr/>
            </p14:nvContentPartPr>
            <p14:xfrm>
              <a:off x="4215882" y="4701266"/>
              <a:ext cx="547200" cy="243000"/>
            </p14:xfrm>
          </p:contentPart>
        </mc:Choice>
        <mc:Fallback xmlns=""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67EA7724-5965-B3FE-A217-F1975A4D01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06882" y="4692253"/>
                <a:ext cx="564840" cy="260666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Ryhmä 12">
            <a:extLst>
              <a:ext uri="{FF2B5EF4-FFF2-40B4-BE49-F238E27FC236}">
                <a16:creationId xmlns:a16="http://schemas.microsoft.com/office/drawing/2014/main" id="{9B8A6CD4-B4AB-8A99-83FE-7BE3CF103D39}"/>
              </a:ext>
            </a:extLst>
          </p:cNvPr>
          <p:cNvGrpSpPr/>
          <p:nvPr/>
        </p:nvGrpSpPr>
        <p:grpSpPr>
          <a:xfrm>
            <a:off x="4238562" y="5179706"/>
            <a:ext cx="545400" cy="547560"/>
            <a:chOff x="4238562" y="5179706"/>
            <a:chExt cx="54540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Käsinkirjoitus 10">
                  <a:extLst>
                    <a:ext uri="{FF2B5EF4-FFF2-40B4-BE49-F238E27FC236}">
                      <a16:creationId xmlns:a16="http://schemas.microsoft.com/office/drawing/2014/main" id="{A38D6CCD-0ACD-E1DD-F8D9-C2088FC09A04}"/>
                    </a:ext>
                  </a:extLst>
                </p14:cNvPr>
                <p14:cNvContentPartPr/>
                <p14:nvPr/>
              </p14:nvContentPartPr>
              <p14:xfrm>
                <a:off x="4238562" y="5179706"/>
                <a:ext cx="545400" cy="268920"/>
              </p14:xfrm>
            </p:contentPart>
          </mc:Choice>
          <mc:Fallback xmlns="">
            <p:pic>
              <p:nvPicPr>
                <p:cNvPr id="11" name="Käsinkirjoitus 10">
                  <a:extLst>
                    <a:ext uri="{FF2B5EF4-FFF2-40B4-BE49-F238E27FC236}">
                      <a16:creationId xmlns:a16="http://schemas.microsoft.com/office/drawing/2014/main" id="{A38D6CCD-0ACD-E1DD-F8D9-C2088FC09A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9562" y="5170706"/>
                  <a:ext cx="5630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Käsinkirjoitus 11">
                  <a:extLst>
                    <a:ext uri="{FF2B5EF4-FFF2-40B4-BE49-F238E27FC236}">
                      <a16:creationId xmlns:a16="http://schemas.microsoft.com/office/drawing/2014/main" id="{CE4B90FF-F55F-8994-6829-707D4C843CB3}"/>
                    </a:ext>
                  </a:extLst>
                </p14:cNvPr>
                <p14:cNvContentPartPr/>
                <p14:nvPr/>
              </p14:nvContentPartPr>
              <p14:xfrm>
                <a:off x="4249722" y="5498306"/>
                <a:ext cx="468720" cy="228960"/>
              </p14:xfrm>
            </p:contentPart>
          </mc:Choice>
          <mc:Fallback xmlns="">
            <p:pic>
              <p:nvPicPr>
                <p:cNvPr id="12" name="Käsinkirjoitus 11">
                  <a:extLst>
                    <a:ext uri="{FF2B5EF4-FFF2-40B4-BE49-F238E27FC236}">
                      <a16:creationId xmlns:a16="http://schemas.microsoft.com/office/drawing/2014/main" id="{CE4B90FF-F55F-8994-6829-707D4C843C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40722" y="5489306"/>
                  <a:ext cx="486360" cy="24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AF2CFD47-3AB7-21F7-BDCB-DFF16C09F23C}"/>
                  </a:ext>
                </a:extLst>
              </p14:cNvPr>
              <p14:cNvContentPartPr/>
              <p14:nvPr/>
            </p14:nvContentPartPr>
            <p14:xfrm>
              <a:off x="949962" y="4982426"/>
              <a:ext cx="296640" cy="25452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AF2CFD47-3AB7-21F7-BDCB-DFF16C09F2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0962" y="4973426"/>
                <a:ext cx="3142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" name="Käsinkirjoitus 3">
                <a:extLst>
                  <a:ext uri="{FF2B5EF4-FFF2-40B4-BE49-F238E27FC236}">
                    <a16:creationId xmlns:a16="http://schemas.microsoft.com/office/drawing/2014/main" id="{8280B114-3C85-575F-B285-AA75EAF0B97E}"/>
                  </a:ext>
                </a:extLst>
              </p14:cNvPr>
              <p14:cNvContentPartPr/>
              <p14:nvPr/>
            </p14:nvContentPartPr>
            <p14:xfrm>
              <a:off x="4231654" y="5978682"/>
              <a:ext cx="549000" cy="321840"/>
            </p14:xfrm>
          </p:contentPart>
        </mc:Choice>
        <mc:Fallback>
          <p:pic>
            <p:nvPicPr>
              <p:cNvPr id="4" name="Käsinkirjoitus 3">
                <a:extLst>
                  <a:ext uri="{FF2B5EF4-FFF2-40B4-BE49-F238E27FC236}">
                    <a16:creationId xmlns:a16="http://schemas.microsoft.com/office/drawing/2014/main" id="{8280B114-3C85-575F-B285-AA75EAF0B97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2654" y="5969682"/>
                <a:ext cx="566640" cy="3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665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14ED10-F6BE-60B0-642C-59F5432D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tuntikaavio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8F4BE4C-E448-823F-A866-E32D6B41DE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31" t="46959" r="912" b="13316"/>
          <a:stretch/>
        </p:blipFill>
        <p:spPr>
          <a:xfrm>
            <a:off x="1069848" y="2248721"/>
            <a:ext cx="10640930" cy="3538728"/>
          </a:xfrm>
        </p:spPr>
      </p:pic>
    </p:spTree>
    <p:extLst>
      <p:ext uri="{BB962C8B-B14F-4D97-AF65-F5344CB8AC3E}">
        <p14:creationId xmlns:p14="http://schemas.microsoft.com/office/powerpoint/2010/main" val="278036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665893-6525-2051-21B0-F4E134F2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64803"/>
            <a:ext cx="10058400" cy="1609344"/>
          </a:xfrm>
        </p:spPr>
        <p:txBody>
          <a:bodyPr/>
          <a:lstStyle/>
          <a:p>
            <a:pPr algn="ctr"/>
            <a:r>
              <a:rPr lang="fi-FI" dirty="0"/>
              <a:t>ISOIMMAT VALINNAT: </a:t>
            </a:r>
            <a:br>
              <a:rPr lang="fi-FI" dirty="0"/>
            </a:br>
            <a:r>
              <a:rPr lang="fi-FI" dirty="0"/>
              <a:t>KIELEN ALOITTAMINEN JA MATEMATIIKKA</a:t>
            </a:r>
          </a:p>
        </p:txBody>
      </p:sp>
    </p:spTree>
    <p:extLst>
      <p:ext uri="{BB962C8B-B14F-4D97-AF65-F5344CB8AC3E}">
        <p14:creationId xmlns:p14="http://schemas.microsoft.com/office/powerpoint/2010/main" val="414444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9291" y="72037"/>
            <a:ext cx="10058400" cy="1609344"/>
          </a:xfrm>
        </p:spPr>
        <p:txBody>
          <a:bodyPr>
            <a:normAutofit/>
          </a:bodyPr>
          <a:lstStyle/>
          <a:p>
            <a:r>
              <a:rPr lang="fi-FI" sz="4000"/>
              <a:t>KIELTEN OPINTOJAKSOISTA: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1248" y="1285875"/>
            <a:ext cx="10058400" cy="42862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1400" b="1"/>
              <a:t>TARKISTA VALINNAISKIELIVALINNAT:</a:t>
            </a:r>
          </a:p>
          <a:p>
            <a:pPr marL="285750" indent="-285750">
              <a:buChar char="q"/>
            </a:pPr>
            <a:r>
              <a:rPr lang="fi-FI" sz="1400" b="1"/>
              <a:t>EAB31=</a:t>
            </a:r>
            <a:r>
              <a:rPr lang="fi-FI" sz="1400"/>
              <a:t> B3-espanja (2 ryhmää!)</a:t>
            </a:r>
          </a:p>
          <a:p>
            <a:pPr marL="285750" indent="-285750">
              <a:buChar char="q"/>
            </a:pPr>
            <a:r>
              <a:rPr lang="fi-FI" sz="1400" b="1"/>
              <a:t>VEB31</a:t>
            </a:r>
            <a:r>
              <a:rPr lang="fi-FI" sz="1400"/>
              <a:t>= B3-venäjä (Huom. B2-venäjä alkaa VEB21-opintojaksosta)</a:t>
            </a:r>
          </a:p>
          <a:p>
            <a:pPr marL="285750" indent="-285750">
              <a:buChar char="q"/>
            </a:pPr>
            <a:r>
              <a:rPr lang="fi-FI" sz="1400" b="1"/>
              <a:t>SAB3/SAA</a:t>
            </a:r>
            <a:r>
              <a:rPr lang="fi-FI" sz="1400"/>
              <a:t>= B2/B3 saksa (Huom. B2-saksa alkaa SAB21-opintojaksosta!)/ a-saksa</a:t>
            </a:r>
          </a:p>
          <a:p>
            <a:pPr marL="285750" indent="-285750">
              <a:buChar char="q"/>
            </a:pPr>
            <a:r>
              <a:rPr lang="fi-FI" sz="1400" b="1"/>
              <a:t>RAB3/RAA</a:t>
            </a:r>
            <a:r>
              <a:rPr lang="fi-FI" sz="1400"/>
              <a:t>=B2/B3-ranska, A-ranska</a:t>
            </a:r>
          </a:p>
          <a:p>
            <a:pPr marL="285750" indent="-285750">
              <a:buChar char="q"/>
            </a:pPr>
            <a:r>
              <a:rPr lang="fi-FI" sz="1400" b="1"/>
              <a:t>IB31</a:t>
            </a:r>
            <a:r>
              <a:rPr lang="fi-FI" sz="1400"/>
              <a:t>= B3- italia 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r>
              <a:rPr lang="fi-FI" sz="1400"/>
              <a:t>Jos osaat venäjää A-tasoisena ja haluat opiskella sitä pitkän tason mukaan, ota yhteys Tanja Laitiseen suoraan </a:t>
            </a:r>
            <a:r>
              <a:rPr lang="fi-FI" sz="1400" err="1"/>
              <a:t>Wilma-</a:t>
            </a:r>
            <a:r>
              <a:rPr lang="fi-FI" sz="1400"/>
              <a:t> viestillä! 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r>
              <a:rPr lang="fi-FI" sz="1400" b="1"/>
              <a:t>KIELTEN TUTUSTUMISKURSSIT (ARVOSANA S):</a:t>
            </a:r>
          </a:p>
          <a:p>
            <a:pPr marL="285750" indent="-285750">
              <a:buChar char="q"/>
            </a:pPr>
            <a:r>
              <a:rPr lang="fi-FI" sz="1400" b="1"/>
              <a:t>VEB311</a:t>
            </a:r>
            <a:r>
              <a:rPr lang="fi-FI" sz="1400"/>
              <a:t>= venäjän tutustumiskurssi (huom. Ei b3-venäjä 4.jakson 5.tuntipaikka)</a:t>
            </a:r>
          </a:p>
          <a:p>
            <a:pPr marL="285750" indent="-285750">
              <a:buChar char="q"/>
            </a:pPr>
            <a:r>
              <a:rPr lang="fi-FI" sz="1400" b="1"/>
              <a:t>IAB311</a:t>
            </a:r>
            <a:r>
              <a:rPr lang="fi-FI" sz="1400"/>
              <a:t>= italian tutustumiskurssi, ei B3- italia (1.jaksossa 6. tuntipaikalla)</a:t>
            </a:r>
          </a:p>
          <a:p>
            <a:pPr marL="285750" indent="-285750">
              <a:buChar char="q"/>
            </a:pPr>
            <a:r>
              <a:rPr lang="fi-FI" sz="1400" b="1"/>
              <a:t>Viro1, Viro2</a:t>
            </a:r>
            <a:r>
              <a:rPr lang="fi-FI" sz="1400"/>
              <a:t>= viron kieli</a:t>
            </a:r>
          </a:p>
          <a:p>
            <a:pPr marL="285750" indent="-285750">
              <a:buChar char="q"/>
            </a:pPr>
            <a:r>
              <a:rPr lang="fi-FI" sz="1400" b="1"/>
              <a:t>LA1, LA2</a:t>
            </a:r>
            <a:r>
              <a:rPr lang="fi-FI" sz="1400"/>
              <a:t>=latina</a:t>
            </a:r>
          </a:p>
          <a:p>
            <a:pPr marL="285750" indent="-285750">
              <a:buChar char="q"/>
            </a:pPr>
            <a:r>
              <a:rPr lang="fi-FI" sz="1400" b="1"/>
              <a:t>RUB8 </a:t>
            </a:r>
            <a:r>
              <a:rPr lang="fi-FI" sz="1400"/>
              <a:t>= ruotsin kertaus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1400"/>
          </a:p>
        </p:txBody>
      </p:sp>
    </p:spTree>
    <p:extLst>
      <p:ext uri="{BB962C8B-B14F-4D97-AF65-F5344CB8AC3E}">
        <p14:creationId xmlns:p14="http://schemas.microsoft.com/office/powerpoint/2010/main" val="4006889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2E89-098F-4DC6-D9AC-BD6994B8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MATEMATIIKKA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C6CFB6-EECC-CF69-6EB0-9F3AA5C52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PITKÄ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2B8011-48D8-BC39-B267-65F9162A92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2. JAKSO</a:t>
            </a:r>
          </a:p>
          <a:p>
            <a:pPr marL="0" indent="0">
              <a:buNone/>
            </a:pPr>
            <a:r>
              <a:rPr lang="fi-FI" dirty="0"/>
              <a:t>23ABCD valitsee jonkun näistä MAA2.1/ MAA2.2/ MAA2.3 2.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Jos valitset esimerkiksi MAA2.</a:t>
            </a:r>
            <a:r>
              <a:rPr lang="fi-FI" b="1" dirty="0"/>
              <a:t>2</a:t>
            </a:r>
            <a:r>
              <a:rPr lang="fi-FI" dirty="0"/>
              <a:t>, sinun tulee valita jatkossa MAA3.</a:t>
            </a:r>
            <a:r>
              <a:rPr lang="fi-FI" b="1" dirty="0"/>
              <a:t>2</a:t>
            </a:r>
            <a:r>
              <a:rPr lang="fi-FI" dirty="0"/>
              <a:t> ja MAA4.</a:t>
            </a:r>
            <a:r>
              <a:rPr lang="fi-FI" b="1" dirty="0"/>
              <a:t>2</a:t>
            </a:r>
          </a:p>
          <a:p>
            <a:pPr marL="0" indent="0">
              <a:buNone/>
            </a:pPr>
            <a:r>
              <a:rPr lang="fi-FI" dirty="0"/>
              <a:t>= sama opettaja koko vuoden</a:t>
            </a:r>
          </a:p>
          <a:p>
            <a:pPr marL="0" indent="0">
              <a:buNone/>
            </a:pPr>
            <a:r>
              <a:rPr lang="fi-FI" dirty="0"/>
              <a:t>Eli seuraa jälkimmäistä numeroa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BA4A55F-207D-71A2-306C-627E0E0E0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LYHYT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1E52986-E3FD-E9D2-3180-E9FC3C19E4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/>
              <a:t>1. vuoden aikana käytävä MAB2 ja MAB3</a:t>
            </a:r>
          </a:p>
          <a:p>
            <a:r>
              <a:rPr lang="fi-FI" dirty="0"/>
              <a:t>Voit valita eri opettajan opintojaksoja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535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DD448C-1FE2-1AC0-7C6E-F2A726E2B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8F0881-10E5-FE15-B8C5-1A0E77BC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043" y="2048256"/>
            <a:ext cx="4754880" cy="640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i-FI" dirty="0"/>
              <a:t>PITKÄ </a:t>
            </a:r>
          </a:p>
          <a:p>
            <a:pPr algn="ctr"/>
            <a:r>
              <a:rPr lang="fi-FI" dirty="0"/>
              <a:t>(VALITSE YKSI OPETTAJA JA YKSI POLKU)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F509012-8F15-7365-A6C3-D8292403E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851" y="2851078"/>
            <a:ext cx="5526777" cy="3076083"/>
          </a:xfrm>
        </p:spPr>
        <p:txBody>
          <a:bodyPr>
            <a:normAutofit lnSpcReduction="10000"/>
          </a:bodyPr>
          <a:lstStyle/>
          <a:p>
            <a:r>
              <a:rPr lang="fi-FI" sz="2000" dirty="0"/>
              <a:t>MAA2.1, MAA3.1, MAA4.1: Ukkola Marko</a:t>
            </a:r>
          </a:p>
          <a:p>
            <a:pPr>
              <a:buClr>
                <a:srgbClr val="276F8B"/>
              </a:buClr>
            </a:pPr>
            <a:r>
              <a:rPr lang="fi-FI" sz="2000" dirty="0"/>
              <a:t>MAA2.2, MAA3.2, MAA4.2: </a:t>
            </a:r>
            <a:r>
              <a:rPr lang="fi-FI" sz="2000" dirty="0" err="1"/>
              <a:t>Vahera</a:t>
            </a:r>
            <a:r>
              <a:rPr lang="fi-FI" sz="2000" dirty="0"/>
              <a:t> Jukka</a:t>
            </a:r>
          </a:p>
          <a:p>
            <a:pPr>
              <a:buClr>
                <a:srgbClr val="276F8B"/>
              </a:buClr>
            </a:pPr>
            <a:r>
              <a:rPr lang="fi-FI" sz="2000" dirty="0"/>
              <a:t>MAA2.3, MAA3.3, MAA4.3: Sirviö Hannu</a:t>
            </a:r>
          </a:p>
          <a:p>
            <a:r>
              <a:rPr lang="fi-FI" sz="2000" dirty="0"/>
              <a:t>MAA2.4, MAA3.4, MAA4.4: Tero Aho</a:t>
            </a:r>
          </a:p>
          <a:p>
            <a:r>
              <a:rPr lang="fi-FI" sz="2000" dirty="0"/>
              <a:t>MAA2.5, MAA3.5, MAA4.5: Nina </a:t>
            </a:r>
            <a:r>
              <a:rPr lang="fi-FI" sz="2000" dirty="0" err="1"/>
              <a:t>Yläjääski</a:t>
            </a:r>
            <a:endParaRPr lang="fi-FI" sz="2000" dirty="0"/>
          </a:p>
          <a:p>
            <a:r>
              <a:rPr lang="fi-FI" sz="2000" dirty="0"/>
              <a:t>MAA2.6, MAA3.6, MAA4.6: Taina Jari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D5F3198-B78F-C344-0AB5-879BAE182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832447"/>
            <a:ext cx="4754880" cy="640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i-FI" sz="2400" dirty="0"/>
              <a:t>LYHYT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88F7680-1455-61D7-63E3-4DC8FB91B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368296"/>
            <a:ext cx="5647362" cy="368225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MAB2.1 Emmi Laitinen, </a:t>
            </a:r>
            <a:br>
              <a:rPr lang="fi-FI" dirty="0"/>
            </a:br>
            <a:r>
              <a:rPr lang="fi-FI" dirty="0"/>
              <a:t>MAB2.2: </a:t>
            </a:r>
            <a:r>
              <a:rPr lang="fi-FI" dirty="0" err="1"/>
              <a:t>Anitra</a:t>
            </a:r>
            <a:r>
              <a:rPr lang="fi-FI" dirty="0"/>
              <a:t> Raivio, </a:t>
            </a:r>
            <a:br>
              <a:rPr lang="fi-FI" dirty="0"/>
            </a:br>
            <a:r>
              <a:rPr lang="fi-FI" dirty="0"/>
              <a:t>MAB2.3: Mika Lehtola, </a:t>
            </a:r>
            <a:br>
              <a:rPr lang="fi-FI" dirty="0"/>
            </a:br>
            <a:r>
              <a:rPr lang="fi-FI" dirty="0"/>
              <a:t>MAB2.4: Emmi Laitinen</a:t>
            </a:r>
          </a:p>
          <a:p>
            <a:r>
              <a:rPr lang="fi-FI" dirty="0"/>
              <a:t>MAB3.1 Emmi Laitinen</a:t>
            </a:r>
            <a:br>
              <a:rPr lang="fi-FI" dirty="0"/>
            </a:br>
            <a:r>
              <a:rPr lang="fi-FI" dirty="0"/>
              <a:t>MAB3.2 Sami Lamponen</a:t>
            </a:r>
            <a:br>
              <a:rPr lang="fi-FI" dirty="0"/>
            </a:br>
            <a:r>
              <a:rPr lang="fi-FI" dirty="0"/>
              <a:t>MAB3.3 Mika Lehtola</a:t>
            </a:r>
            <a:br>
              <a:rPr lang="fi-FI" dirty="0"/>
            </a:br>
            <a:r>
              <a:rPr lang="fi-FI" dirty="0"/>
              <a:t>MAB3.4 Sami Lamponen</a:t>
            </a:r>
          </a:p>
          <a:p>
            <a:r>
              <a:rPr lang="fi-FI" dirty="0"/>
              <a:t>MAB12= matikan kertaus/tuki (2. Ja 3.jaksossa)</a:t>
            </a:r>
          </a:p>
          <a:p>
            <a:r>
              <a:rPr lang="fi-FI" dirty="0"/>
              <a:t>MAB14 = sähköisten oppimisvälineiden käyttö (2. Ja 3.jaksossa)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353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3B11A8-A4EA-C609-BE9A-53835565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TARVITSET 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9F26D3-8187-2E87-1AB9-97C95FC02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fi-FI" b="1" dirty="0"/>
              <a:t>PAPERISEN OPINTOJAKSOTARJOTTIMEN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SIIHEN ENSIN VALINNAT ENSIN YHDESSÄ YMPYRÖIDEN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2. </a:t>
            </a:r>
            <a:r>
              <a:rPr lang="fi-FI" b="1" dirty="0">
                <a:sym typeface="Wingdings" panose="05000000000000000000" pitchFamily="2" charset="2"/>
              </a:rPr>
              <a:t>WILMAN OPINTOJAKSOTARJOTTIMEN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SINNE VALINNAT YHDESSÄ KLIKATEN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3. </a:t>
            </a:r>
            <a:r>
              <a:rPr lang="fi-FI" b="1" dirty="0">
                <a:sym typeface="Wingdings" panose="05000000000000000000" pitchFamily="2" charset="2"/>
              </a:rPr>
              <a:t>WILMAN OPETUSSUUNNITELMAN OPPIAINEITTAIN</a:t>
            </a:r>
          </a:p>
          <a:p>
            <a:pPr marL="0" indent="0">
              <a:buNone/>
            </a:pPr>
            <a:r>
              <a:rPr lang="fi-FI" b="1" dirty="0">
                <a:sym typeface="Wingdings" panose="05000000000000000000" pitchFamily="2" charset="2"/>
              </a:rPr>
              <a:t> </a:t>
            </a:r>
            <a:r>
              <a:rPr lang="fi-FI" dirty="0">
                <a:sym typeface="Wingdings" panose="05000000000000000000" pitchFamily="2" charset="2"/>
              </a:rPr>
              <a:t>SIELTÄ NÄET MITÄ OPINTOJAKSOT SISÄLTÄVÄT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15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7A40B5-7D61-094A-8B6E-C1B40471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MISTÄ LÖYDÄN YHTEISLYSEON OPINTOTARJONNAN?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503390-B649-6CE7-0C5A-1C3E9D3D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89088"/>
            <a:ext cx="10058400" cy="3583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>
              <a:solidFill>
                <a:srgbClr val="6B9F2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i-FI" sz="2400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Wilman opetussuunnitelmasta oppiaineittain</a:t>
            </a:r>
          </a:p>
          <a:p>
            <a:r>
              <a:rPr lang="fi-FI" sz="2400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Lukion tuntijaon </a:t>
            </a:r>
            <a:r>
              <a:rPr lang="fi-FI" sz="2400" dirty="0" err="1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Peda.netistä</a:t>
            </a:r>
            <a:r>
              <a:rPr lang="fi-FI" sz="2400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fi-FI" sz="2400" dirty="0"/>
              <a:t> </a:t>
            </a:r>
            <a:r>
              <a:rPr lang="fi-FI" sz="2400" dirty="0">
                <a:hlinkClick r:id="rId3"/>
              </a:rPr>
              <a:t>https://urly.fi/3bXN</a:t>
            </a:r>
            <a:r>
              <a:rPr lang="fi-FI" sz="2400" dirty="0"/>
              <a:t>  </a:t>
            </a:r>
          </a:p>
          <a:p>
            <a:r>
              <a:rPr lang="fi-FI" sz="2400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Jatkossa myös </a:t>
            </a:r>
            <a:r>
              <a:rPr lang="fi-FI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OP1-Peda.netistä </a:t>
            </a:r>
          </a:p>
          <a:p>
            <a:pPr marL="0" indent="0">
              <a:buNone/>
            </a:pPr>
            <a:endParaRPr lang="fi-FI">
              <a:solidFill>
                <a:srgbClr val="6B9F25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10214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fi-FI" sz="2800" dirty="0"/>
              <a:t>Tutustu 2-5. jaksojen tarjontaan. </a:t>
            </a:r>
          </a:p>
          <a:p>
            <a:pPr marL="457200" indent="-457200">
              <a:buAutoNum type="arabicPeriod"/>
            </a:pPr>
            <a:r>
              <a:rPr lang="fi-FI" sz="2800" dirty="0"/>
              <a:t>Tee yhdessä 2-5. jaksojen pakolliset valinnat paperille. </a:t>
            </a:r>
          </a:p>
          <a:p>
            <a:pPr marL="457200" indent="-457200">
              <a:buAutoNum type="arabicPeriod"/>
            </a:pPr>
            <a:r>
              <a:rPr lang="fi-FI" sz="2800" dirty="0"/>
              <a:t>Siirrä valinnat Wilman opintojaksotarjottimelle (muista ottaa avuksi ryhmäsi hakutoiminto esim. 23C tai 23 D)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b="1" dirty="0"/>
              <a:t>&gt; Muista pakolliset opintojaksot oman ryhmän kanssa!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11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1559" y="556459"/>
            <a:ext cx="9966960" cy="3035808"/>
          </a:xfrm>
        </p:spPr>
        <p:txBody>
          <a:bodyPr/>
          <a:lstStyle/>
          <a:p>
            <a:pPr algn="ctr"/>
            <a:r>
              <a:rPr lang="fi-FI" sz="6000"/>
              <a:t>OP1-OPINTOJAKSO</a:t>
            </a:r>
          </a:p>
        </p:txBody>
      </p:sp>
      <p:pic>
        <p:nvPicPr>
          <p:cNvPr id="1026" name="Picture 2" descr="pexels-photo-12829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59" y="2631962"/>
            <a:ext cx="6413959" cy="36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24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5450" y="1730268"/>
            <a:ext cx="10058400" cy="4892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b="1" dirty="0">
                <a:latin typeface="Rockwell Condensed"/>
              </a:rPr>
              <a:t>TÄNÄÄN:</a:t>
            </a:r>
            <a:endParaRPr lang="fi-FI" sz="3600" b="1" dirty="0"/>
          </a:p>
          <a:p>
            <a:pPr marL="0" indent="0">
              <a:buNone/>
            </a:pPr>
            <a:endParaRPr lang="fi-FI" sz="2400" b="1" dirty="0">
              <a:latin typeface="Rockwell Condensed"/>
            </a:endParaRPr>
          </a:p>
          <a:p>
            <a:pPr marL="0" indent="0">
              <a:buNone/>
            </a:pPr>
            <a:r>
              <a:rPr lang="fi-FI" sz="2400" dirty="0">
                <a:latin typeface="Rockwell Condensed"/>
              </a:rPr>
              <a:t>- </a:t>
            </a:r>
            <a:r>
              <a:rPr lang="fi-FI" sz="3200" dirty="0">
                <a:latin typeface="Rockwell Condensed"/>
              </a:rPr>
              <a:t>Opon valintainfo </a:t>
            </a:r>
          </a:p>
          <a:p>
            <a:pPr>
              <a:buFontTx/>
              <a:buChar char="-"/>
            </a:pPr>
            <a:r>
              <a:rPr lang="fi-FI" sz="3200" dirty="0">
                <a:latin typeface="Rockwell Condensed"/>
              </a:rPr>
              <a:t>Tällä tunnilla tavoitteena saada tämän vuoden </a:t>
            </a:r>
          </a:p>
          <a:p>
            <a:pPr marL="0" indent="0">
              <a:buNone/>
            </a:pPr>
            <a:r>
              <a:rPr lang="fi-FI" sz="3200" dirty="0">
                <a:latin typeface="Rockwell Condensed"/>
              </a:rPr>
              <a:t>valinnat tehtyä valmiiksi (2-5 PERIODIT)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Kuvaselitepilvi 4"/>
          <p:cNvSpPr/>
          <p:nvPr/>
        </p:nvSpPr>
        <p:spPr>
          <a:xfrm>
            <a:off x="7697999" y="298612"/>
            <a:ext cx="3485944" cy="163677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>
                <a:solidFill>
                  <a:srgbClr val="FF0066"/>
                </a:solidFill>
              </a:rPr>
              <a:t>Muistathan, että opo auttaa aina</a:t>
            </a:r>
            <a:r>
              <a:rPr lang="fi-FI" sz="2400">
                <a:solidFill>
                  <a:srgbClr val="FF0066"/>
                </a:solidFill>
              </a:rPr>
              <a:t>!</a:t>
            </a:r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CB53ED4-2940-0195-A602-F2738381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08" y="2464246"/>
            <a:ext cx="3682630" cy="3489875"/>
          </a:xfrm>
          <a:prstGeom prst="rect">
            <a:avLst/>
          </a:prstGeom>
        </p:spPr>
      </p:pic>
      <p:sp>
        <p:nvSpPr>
          <p:cNvPr id="8" name="Sydän 7">
            <a:extLst>
              <a:ext uri="{FF2B5EF4-FFF2-40B4-BE49-F238E27FC236}">
                <a16:creationId xmlns:a16="http://schemas.microsoft.com/office/drawing/2014/main" id="{A32F9AC7-9602-EC98-446A-4F941EA2F1C2}"/>
              </a:ext>
            </a:extLst>
          </p:cNvPr>
          <p:cNvSpPr/>
          <p:nvPr/>
        </p:nvSpPr>
        <p:spPr>
          <a:xfrm>
            <a:off x="5984246" y="1830075"/>
            <a:ext cx="386294" cy="352337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541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136024"/>
            <a:ext cx="11222182" cy="1609344"/>
          </a:xfrm>
        </p:spPr>
        <p:txBody>
          <a:bodyPr/>
          <a:lstStyle/>
          <a:p>
            <a:r>
              <a:rPr lang="fi-FI" dirty="0"/>
              <a:t>Kouvolan yhteislyseo/ OPOT LV 2023-2024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4133" y="1043189"/>
            <a:ext cx="11222182" cy="5647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300" dirty="0"/>
          </a:p>
          <a:p>
            <a:pPr lvl="1"/>
            <a:r>
              <a:rPr lang="fi-FI" sz="2300" u="sng" dirty="0"/>
              <a:t>Lassi Aho</a:t>
            </a:r>
          </a:p>
          <a:p>
            <a:pPr marL="274320" lvl="1" indent="0">
              <a:buNone/>
            </a:pPr>
            <a:r>
              <a:rPr lang="fi-FI" sz="2300" dirty="0"/>
              <a:t>   Ohjausryhmät: 23ABH, 22AB, 21AB, </a:t>
            </a:r>
          </a:p>
          <a:p>
            <a:pPr lvl="1"/>
            <a:endParaRPr lang="fi-FI" sz="2300" dirty="0"/>
          </a:p>
          <a:p>
            <a:pPr lvl="1"/>
            <a:r>
              <a:rPr lang="fi-FI" sz="2300" u="sng" dirty="0"/>
              <a:t>Terhi </a:t>
            </a:r>
            <a:r>
              <a:rPr lang="fi-FI" sz="2300" u="sng" dirty="0" err="1"/>
              <a:t>Lavikka</a:t>
            </a:r>
            <a:endParaRPr lang="fi-FI" sz="2300" u="sng" dirty="0"/>
          </a:p>
          <a:p>
            <a:pPr marL="274320" lvl="1" indent="0">
              <a:buNone/>
            </a:pPr>
            <a:r>
              <a:rPr lang="fi-FI" sz="2300" dirty="0"/>
              <a:t>   Ohjausryhmä: 23GU, 22GH, 21GH, </a:t>
            </a:r>
          </a:p>
          <a:p>
            <a:pPr marL="274320" lvl="1" indent="0">
              <a:buNone/>
            </a:pPr>
            <a:endParaRPr lang="fi-FI" sz="2300" dirty="0"/>
          </a:p>
          <a:p>
            <a:pPr lvl="1"/>
            <a:r>
              <a:rPr lang="fi-FI" sz="2300" u="sng" dirty="0"/>
              <a:t>Maiju Vepsäläinen</a:t>
            </a:r>
          </a:p>
          <a:p>
            <a:pPr marL="274320" lvl="1" indent="0">
              <a:buNone/>
            </a:pPr>
            <a:r>
              <a:rPr lang="fi-FI" sz="2300" dirty="0"/>
              <a:t>   Ohjausryhmät: 23EF, 22EF, 21CD,</a:t>
            </a:r>
          </a:p>
          <a:p>
            <a:pPr marL="274320" lvl="1" indent="0">
              <a:buNone/>
            </a:pPr>
            <a:r>
              <a:rPr lang="fi-FI" sz="2300" dirty="0">
                <a:sym typeface="Wingdings" panose="05000000000000000000" pitchFamily="2" charset="2"/>
              </a:rPr>
              <a:t>   </a:t>
            </a:r>
            <a:endParaRPr lang="fi-FI" sz="2300" dirty="0"/>
          </a:p>
          <a:p>
            <a:pPr lvl="1"/>
            <a:r>
              <a:rPr lang="fi-FI" sz="2300" u="sng" dirty="0"/>
              <a:t>Hanna Pölönen: </a:t>
            </a:r>
          </a:p>
          <a:p>
            <a:pPr marL="274320" lvl="1" indent="0">
              <a:buNone/>
            </a:pPr>
            <a:r>
              <a:rPr lang="fi-FI" sz="2300" dirty="0"/>
              <a:t>   Ohjausryhmät: 23CD, 22CD, 21EF, </a:t>
            </a:r>
          </a:p>
          <a:p>
            <a:pPr marL="274320" lvl="1" indent="0">
              <a:buNone/>
            </a:pPr>
            <a:endParaRPr lang="fi-FI" sz="2300" dirty="0"/>
          </a:p>
        </p:txBody>
      </p:sp>
    </p:spTree>
    <p:extLst>
      <p:ext uri="{BB962C8B-B14F-4D97-AF65-F5344CB8AC3E}">
        <p14:creationId xmlns:p14="http://schemas.microsoft.com/office/powerpoint/2010/main" val="41718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OPON AJANVARAUS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www.vello.fi/opolassiaho</a:t>
            </a:r>
          </a:p>
          <a:p>
            <a:pPr marL="0" indent="0">
              <a:buNone/>
            </a:pPr>
            <a:r>
              <a:rPr lang="fi-FI" dirty="0">
                <a:solidFill>
                  <a:srgbClr val="0070C0"/>
                </a:solidFill>
              </a:rPr>
              <a:t>	www.vello.fi/opoterhila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www.vello.fi/opomaijuvepsalainen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rgbClr val="0070C0"/>
                </a:solidFill>
              </a:rPr>
              <a:t>www.vello.</a:t>
            </a:r>
            <a:r>
              <a:rPr lang="fi-FI">
                <a:solidFill>
                  <a:srgbClr val="0070C0"/>
                </a:solidFill>
              </a:rPr>
              <a:t>fi/hanna-opo</a:t>
            </a:r>
            <a:endParaRPr lang="fi-FI" dirty="0"/>
          </a:p>
          <a:p>
            <a:pPr marL="274320" lvl="1" indent="0">
              <a:buNone/>
            </a:pPr>
            <a:endParaRPr lang="fi-FI" b="1" dirty="0">
              <a:solidFill>
                <a:srgbClr val="FF0066"/>
              </a:solidFill>
            </a:endParaRPr>
          </a:p>
          <a:p>
            <a:pPr marL="274320" lvl="1" indent="0">
              <a:buNone/>
            </a:pPr>
            <a:endParaRPr lang="fi-FI" dirty="0"/>
          </a:p>
          <a:p>
            <a:pPr lvl="1"/>
            <a:r>
              <a:rPr lang="fi-FI" dirty="0"/>
              <a:t>HIHASTA SAA NYKÄISTÄ AINA!</a:t>
            </a:r>
          </a:p>
        </p:txBody>
      </p:sp>
    </p:spTree>
    <p:extLst>
      <p:ext uri="{BB962C8B-B14F-4D97-AF65-F5344CB8AC3E}">
        <p14:creationId xmlns:p14="http://schemas.microsoft.com/office/powerpoint/2010/main" val="19891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0070C0"/>
                </a:solidFill>
              </a:rPr>
              <a:t>1. </a:t>
            </a:r>
            <a:r>
              <a:rPr lang="fi-FI" err="1">
                <a:solidFill>
                  <a:srgbClr val="0070C0"/>
                </a:solidFill>
              </a:rPr>
              <a:t>jaksoN</a:t>
            </a:r>
            <a:r>
              <a:rPr lang="fi-FI">
                <a:solidFill>
                  <a:srgbClr val="0070C0"/>
                </a:solidFill>
              </a:rPr>
              <a:t> OPO-TUNTIEN 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34" y="2121408"/>
            <a:ext cx="10331414" cy="4050792"/>
          </a:xfrm>
        </p:spPr>
        <p:txBody>
          <a:bodyPr/>
          <a:lstStyle/>
          <a:p>
            <a:pPr marL="0" indent="0">
              <a:buNone/>
            </a:pPr>
            <a:r>
              <a:rPr lang="fi-FI" sz="2400" u="sng" dirty="0"/>
              <a:t>Rentoa yhdessäoloa, käyden yhdessä läpi mm.</a:t>
            </a:r>
          </a:p>
          <a:p>
            <a:pPr marL="0" indent="0">
              <a:buNone/>
            </a:pPr>
            <a:r>
              <a:rPr lang="fi-FI" sz="2400" u="sng" dirty="0"/>
              <a:t>seuraavia teemoja: </a:t>
            </a:r>
          </a:p>
          <a:p>
            <a:pPr marL="0" indent="0">
              <a:buNone/>
            </a:pPr>
            <a:r>
              <a:rPr lang="fi-FI" sz="2400" dirty="0"/>
              <a:t>Lukio-opinnot (tutorit mukana </a:t>
            </a:r>
            <a:r>
              <a:rPr lang="fi-FI" sz="2400" dirty="0">
                <a:sym typeface="Wingdings" panose="05000000000000000000" pitchFamily="2" charset="2"/>
              </a:rPr>
              <a:t>)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Opiskelusuunnitelmani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Opiskelutaidot</a:t>
            </a:r>
          </a:p>
          <a:p>
            <a:pPr marL="0" indent="0">
              <a:buNone/>
            </a:pPr>
            <a:r>
              <a:rPr lang="fi-FI" sz="2400" dirty="0"/>
              <a:t>Koeviikko ja siihen valmistautuminen</a:t>
            </a:r>
          </a:p>
          <a:p>
            <a:pPr marL="0" indent="0">
              <a:buNone/>
            </a:pPr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600" y="2214765"/>
            <a:ext cx="3779347" cy="28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9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0070C0"/>
                </a:solidFill>
              </a:rPr>
              <a:t>OPINTOJAKSOT: OP1 JA OP2 PAKOLLISIA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/>
              <a:t>OP1 = MINÄ OPISKELIJANA</a:t>
            </a:r>
          </a:p>
          <a:p>
            <a:pPr lvl="1"/>
            <a:r>
              <a:rPr lang="fi-FI"/>
              <a:t>TUNNIT  KAHDESSA JAKSOSSA 1X75MIN/VIIKKO</a:t>
            </a:r>
          </a:p>
          <a:p>
            <a:pPr marL="0" indent="0">
              <a:buNone/>
            </a:pPr>
            <a:endParaRPr lang="fi-FI"/>
          </a:p>
          <a:p>
            <a:pPr lvl="1"/>
            <a:r>
              <a:rPr lang="fi-FI"/>
              <a:t>LUKIO-OPINTOJEN RAKENTEET JA KÄYTÄNNÖT, OPISKELU, YO-TUTKINTO, JATKO-OPINNOT…</a:t>
            </a:r>
          </a:p>
          <a:p>
            <a:pPr marL="274320" lvl="1" indent="0">
              <a:buNone/>
            </a:pPr>
            <a:endParaRPr lang="fi-FI" sz="2400"/>
          </a:p>
          <a:p>
            <a:r>
              <a:rPr lang="fi-FI" sz="2400" b="1" dirty="0"/>
              <a:t>OP2 = JATKO-OPINNOT JA TYÖELÄMÄ</a:t>
            </a:r>
          </a:p>
          <a:p>
            <a:pPr lvl="1"/>
            <a:r>
              <a:rPr lang="fi-FI"/>
              <a:t>JAETTU 2. JA 3. VUODELLE</a:t>
            </a:r>
          </a:p>
          <a:p>
            <a:pPr marL="0" indent="0">
              <a:buNone/>
            </a:pPr>
            <a:endParaRPr lang="fi-FI"/>
          </a:p>
          <a:p>
            <a:pPr lvl="1"/>
            <a:r>
              <a:rPr lang="fi-FI"/>
              <a:t>OPPITUNTEJA, VIERAILUJA, VIERAILIJOITA</a:t>
            </a:r>
          </a:p>
          <a:p>
            <a:pPr lvl="1"/>
            <a:r>
              <a:rPr lang="fi-FI"/>
              <a:t>JATKO-OPINNOT, TYÖELÄMÄ…</a:t>
            </a:r>
          </a:p>
        </p:txBody>
      </p:sp>
    </p:spTree>
    <p:extLst>
      <p:ext uri="{BB962C8B-B14F-4D97-AF65-F5344CB8AC3E}">
        <p14:creationId xmlns:p14="http://schemas.microsoft.com/office/powerpoint/2010/main" val="7240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500" dirty="0"/>
              <a:t>LISÄKSI valinnaisia opintojaksoja SINULLE: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>
                <a:highlight>
                  <a:srgbClr val="FF33CC"/>
                </a:highlight>
              </a:rPr>
              <a:t>OP3</a:t>
            </a:r>
            <a:r>
              <a:rPr lang="fi-FI" sz="2400" dirty="0"/>
              <a:t> = TUTORIKSI (HAKU KEVÄÄLLÄ 2024)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OP4</a:t>
            </a:r>
            <a:r>
              <a:rPr lang="fi-FI" sz="2400" dirty="0"/>
              <a:t> = OPIN OPISKELEMAAN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OP5</a:t>
            </a:r>
            <a:r>
              <a:rPr lang="fi-FI" sz="2400" dirty="0"/>
              <a:t> = TYÖELÄMÄÄN (3.JAKSOSSA)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OP6 </a:t>
            </a:r>
            <a:r>
              <a:rPr lang="fi-FI" sz="2400" dirty="0"/>
              <a:t>= MAAILMALLE (5.JAKSOSSA)</a:t>
            </a:r>
          </a:p>
          <a:p>
            <a:r>
              <a:rPr lang="fi-FI" sz="2400" dirty="0">
                <a:highlight>
                  <a:srgbClr val="FF33CC"/>
                </a:highlight>
              </a:rPr>
              <a:t>OP7</a:t>
            </a:r>
            <a:r>
              <a:rPr lang="fi-FI" sz="2400" dirty="0"/>
              <a:t> = ENEMMÄN HYVÄÄ OLOA (4.JAKSOSSA)</a:t>
            </a:r>
          </a:p>
          <a:p>
            <a:endParaRPr lang="fi-FI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/>
              <a:t>VOIT VALITA OPINTOJAKSOJA JO NYT!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350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574158" y="589951"/>
            <a:ext cx="9994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i-FI"/>
          </a:p>
        </p:txBody>
      </p:sp>
      <p:sp>
        <p:nvSpPr>
          <p:cNvPr id="6" name="TextBox 9"/>
          <p:cNvSpPr txBox="1"/>
          <p:nvPr/>
        </p:nvSpPr>
        <p:spPr>
          <a:xfrm>
            <a:off x="548596" y="511018"/>
            <a:ext cx="9379970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spc="200">
                <a:latin typeface="Rockwell Condensed"/>
                <a:ea typeface="Titillium" charset="0"/>
                <a:cs typeface="Titillium" charset="0"/>
              </a:rPr>
              <a:t>KOUVOLAN YHTEISLYSEON OPINTOTARJONTA</a:t>
            </a:r>
          </a:p>
          <a:p>
            <a:pPr algn="ctr">
              <a:lnSpc>
                <a:spcPct val="80000"/>
              </a:lnSpc>
            </a:pPr>
            <a:endParaRPr lang="en-US" sz="2000" b="1" spc="200">
              <a:latin typeface="Cambria" panose="02040503050406030204" pitchFamily="18" charset="0"/>
              <a:ea typeface="Titillium" charset="0"/>
              <a:cs typeface="Titillium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491446" y="772474"/>
            <a:ext cx="460581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b="1">
                <a:latin typeface="Rockwell Condensed"/>
              </a:rPr>
              <a:t>Äidinkieli, suomi toisena kielenä ja kielet </a:t>
            </a:r>
            <a:endParaRPr lang="fi-FI" b="1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217397"/>
              </p:ext>
            </p:extLst>
          </p:nvPr>
        </p:nvGraphicFramePr>
        <p:xfrm>
          <a:off x="419111" y="1147765"/>
          <a:ext cx="11692850" cy="5396261"/>
        </p:xfrm>
        <a:graphic>
          <a:graphicData uri="http://schemas.openxmlformats.org/drawingml/2006/table">
            <a:tbl>
              <a:tblPr/>
              <a:tblGrid>
                <a:gridCol w="2374548">
                  <a:extLst>
                    <a:ext uri="{9D8B030D-6E8A-4147-A177-3AD203B41FA5}">
                      <a16:colId xmlns:a16="http://schemas.microsoft.com/office/drawing/2014/main" val="1846001991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756443117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65985931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45766085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04973460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57631731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16545527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27067023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160839507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05377441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7244174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98704523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49106293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163089185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26544750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906855774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00934756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10952375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79091300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240859331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841993875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9776601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92114181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300257659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099337347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99707688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03747913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07079929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13498561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352354955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1311385824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767087629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607552831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2906624336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50094265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907167552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361121303"/>
                    </a:ext>
                  </a:extLst>
                </a:gridCol>
                <a:gridCol w="251846">
                  <a:extLst>
                    <a:ext uri="{9D8B030D-6E8A-4147-A177-3AD203B41FA5}">
                      <a16:colId xmlns:a16="http://schemas.microsoft.com/office/drawing/2014/main" val="4112994411"/>
                    </a:ext>
                  </a:extLst>
                </a:gridCol>
              </a:tblGrid>
              <a:tr h="1204997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28.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29.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30.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31.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32.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33.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34.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35.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36.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37.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33755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Pakolliset opinnot ja kielet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8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758672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Äidinkieli ja kirjallisuus ÄI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5/7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353262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Suomi toisena kielenä S2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5/7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50395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A-kieli  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616571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B1-kieli  ruotsi 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515203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A-kieli  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112959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A-kieli  RA/SA/VE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967065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B2-kieli RA/</a:t>
                      </a:r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SA/VE</a:t>
                      </a:r>
                      <a:endParaRPr lang="fi-FI" sz="1200" b="1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469209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B3-kieli </a:t>
                      </a:r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EA/IA/RA/RU/SA/VE</a:t>
                      </a:r>
                      <a:endParaRPr lang="fi-FI" sz="1200" b="1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841267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ABC-kurssit IA/VE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217714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Latina 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086800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Viro 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961075"/>
                  </a:ext>
                </a:extLst>
              </a:tr>
            </a:tbl>
          </a:graphicData>
        </a:graphic>
      </p:graphicFrame>
      <p:graphicFrame>
        <p:nvGraphicFramePr>
          <p:cNvPr id="10" name="Taulukko 9"/>
          <p:cNvGraphicFramePr>
            <a:graphicFrameLocks noGrp="1"/>
          </p:cNvGraphicFramePr>
          <p:nvPr/>
        </p:nvGraphicFramePr>
        <p:xfrm>
          <a:off x="8301042" y="5137824"/>
          <a:ext cx="3536948" cy="1367632"/>
        </p:xfrm>
        <a:graphic>
          <a:graphicData uri="http://schemas.openxmlformats.org/drawingml/2006/table">
            <a:tbl>
              <a:tblPr/>
              <a:tblGrid>
                <a:gridCol w="1061084">
                  <a:extLst>
                    <a:ext uri="{9D8B030D-6E8A-4147-A177-3AD203B41FA5}">
                      <a16:colId xmlns:a16="http://schemas.microsoft.com/office/drawing/2014/main" val="724463992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39101190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189382060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313715476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281231652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796711115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953898400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66489254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1267802717"/>
                    </a:ext>
                  </a:extLst>
                </a:gridCol>
                <a:gridCol w="275096">
                  <a:extLst>
                    <a:ext uri="{9D8B030D-6E8A-4147-A177-3AD203B41FA5}">
                      <a16:colId xmlns:a16="http://schemas.microsoft.com/office/drawing/2014/main" val="2527090307"/>
                    </a:ext>
                  </a:extLst>
                </a:gridCol>
              </a:tblGrid>
              <a:tr h="2240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Selitteet: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18797"/>
                  </a:ext>
                </a:extLst>
              </a:tr>
              <a:tr h="381199">
                <a:tc gridSpan="5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Pakollinen opintojakso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664104"/>
                  </a:ext>
                </a:extLst>
              </a:tr>
              <a:tr h="381199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Valtakunnallinen valinnainen opintojakso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609966"/>
                  </a:ext>
                </a:extLst>
              </a:tr>
              <a:tr h="381199">
                <a:tc gridSpan="10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Koulukohtainen valinnainen opintojakso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36082"/>
                  </a:ext>
                </a:extLst>
              </a:tr>
            </a:tbl>
          </a:graphicData>
        </a:graphic>
      </p:graphicFrame>
      <p:sp>
        <p:nvSpPr>
          <p:cNvPr id="9" name="Nuoli oikealle 8"/>
          <p:cNvSpPr/>
          <p:nvPr/>
        </p:nvSpPr>
        <p:spPr bwMode="auto">
          <a:xfrm>
            <a:off x="7346034" y="5829300"/>
            <a:ext cx="814387" cy="2927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0" tIns="0" rIns="0" bIns="0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905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548594" y="873535"/>
            <a:ext cx="74952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>
                <a:latin typeface="Cambria" panose="02040503050406030204" pitchFamily="18" charset="0"/>
              </a:rPr>
              <a:t>Matematiikka ja reaaliaineet</a:t>
            </a:r>
            <a:endParaRPr lang="fi-FI" b="1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548594" y="1428750"/>
          <a:ext cx="11224303" cy="4929184"/>
        </p:xfrm>
        <a:graphic>
          <a:graphicData uri="http://schemas.openxmlformats.org/drawingml/2006/table">
            <a:tbl>
              <a:tblPr/>
              <a:tblGrid>
                <a:gridCol w="2532664">
                  <a:extLst>
                    <a:ext uri="{9D8B030D-6E8A-4147-A177-3AD203B41FA5}">
                      <a16:colId xmlns:a16="http://schemas.microsoft.com/office/drawing/2014/main" val="908737468"/>
                    </a:ext>
                  </a:extLst>
                </a:gridCol>
                <a:gridCol w="518045">
                  <a:extLst>
                    <a:ext uri="{9D8B030D-6E8A-4147-A177-3AD203B41FA5}">
                      <a16:colId xmlns:a16="http://schemas.microsoft.com/office/drawing/2014/main" val="1701867191"/>
                    </a:ext>
                  </a:extLst>
                </a:gridCol>
                <a:gridCol w="518045">
                  <a:extLst>
                    <a:ext uri="{9D8B030D-6E8A-4147-A177-3AD203B41FA5}">
                      <a16:colId xmlns:a16="http://schemas.microsoft.com/office/drawing/2014/main" val="3677529296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4142767084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16759044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4253344927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4222997819"/>
                    </a:ext>
                  </a:extLst>
                </a:gridCol>
                <a:gridCol w="518045">
                  <a:extLst>
                    <a:ext uri="{9D8B030D-6E8A-4147-A177-3AD203B41FA5}">
                      <a16:colId xmlns:a16="http://schemas.microsoft.com/office/drawing/2014/main" val="3144406451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977272758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288003233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3655359452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2092228569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270706375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1327862454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3308998236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2791375820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953011788"/>
                    </a:ext>
                  </a:extLst>
                </a:gridCol>
                <a:gridCol w="259022">
                  <a:extLst>
                    <a:ext uri="{9D8B030D-6E8A-4147-A177-3AD203B41FA5}">
                      <a16:colId xmlns:a16="http://schemas.microsoft.com/office/drawing/2014/main" val="1650622587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81168525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25977276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50337618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42070832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567915790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58420550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123720017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3812628416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888010941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754207087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2919924349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3339114241"/>
                    </a:ext>
                  </a:extLst>
                </a:gridCol>
                <a:gridCol w="268616">
                  <a:extLst>
                    <a:ext uri="{9D8B030D-6E8A-4147-A177-3AD203B41FA5}">
                      <a16:colId xmlns:a16="http://schemas.microsoft.com/office/drawing/2014/main" val="1732573044"/>
                    </a:ext>
                  </a:extLst>
                </a:gridCol>
              </a:tblGrid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MA Lyhyt oppimäärä MAB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300993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MA Pitkä oppimäärä MAA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053820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Biologia 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99838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Maantiede 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760260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Fysiikka FY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447442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Kemia 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074074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Filosofia FI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058542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Psykologia 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507351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Historia 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090559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Yhteiskuntaoppi YH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4156267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Uskonto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771040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Elämänkatsomustieto 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848682"/>
                  </a:ext>
                </a:extLst>
              </a:tr>
              <a:tr h="37916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Terveystieto 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01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54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57189" y="894376"/>
            <a:ext cx="460581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>
                <a:latin typeface="Cambria" panose="02040503050406030204" pitchFamily="18" charset="0"/>
              </a:rPr>
              <a:t>Taito- ja taideaineet ja muut valinnaiset </a:t>
            </a:r>
            <a:endParaRPr lang="fi-FI" b="1"/>
          </a:p>
        </p:txBody>
      </p:sp>
      <p:graphicFrame>
        <p:nvGraphicFramePr>
          <p:cNvPr id="4" name="Taulukko 3"/>
          <p:cNvGraphicFramePr>
            <a:graphicFrameLocks noGrp="1"/>
          </p:cNvGraphicFramePr>
          <p:nvPr/>
        </p:nvGraphicFramePr>
        <p:xfrm>
          <a:off x="257189" y="1485905"/>
          <a:ext cx="11429976" cy="4829165"/>
        </p:xfrm>
        <a:graphic>
          <a:graphicData uri="http://schemas.openxmlformats.org/drawingml/2006/table">
            <a:tbl>
              <a:tblPr/>
              <a:tblGrid>
                <a:gridCol w="2245176">
                  <a:extLst>
                    <a:ext uri="{9D8B030D-6E8A-4147-A177-3AD203B41FA5}">
                      <a16:colId xmlns:a16="http://schemas.microsoft.com/office/drawing/2014/main" val="434658490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19805763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25808853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738845581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99663591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01458646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8622154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03981415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6895228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21621401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7301639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8146122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85634788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35159034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24369064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00168356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40663569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64613122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38572980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01726972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18388087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149362048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025458684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86691567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57024100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53750459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60822231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66304610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83779808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253360996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668022593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638863007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90591589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120432731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0993306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198213202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3445497965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1551998769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17620608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2701878660"/>
                    </a:ext>
                  </a:extLst>
                </a:gridCol>
                <a:gridCol w="229620">
                  <a:extLst>
                    <a:ext uri="{9D8B030D-6E8A-4147-A177-3AD203B41FA5}">
                      <a16:colId xmlns:a16="http://schemas.microsoft.com/office/drawing/2014/main" val="4012205655"/>
                    </a:ext>
                  </a:extLst>
                </a:gridCol>
              </a:tblGrid>
              <a:tr h="272393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Liikunta 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4422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Musiikki MU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33962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Kuvataide 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752376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Opinto-ohjaus 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364317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sng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Muut valinnaiset aineet: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078264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Lukiodiplomit 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KULD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KÄLD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LILD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MELD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TALD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ÄI19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121893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Digitaidot DG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984673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Yrittäjyys- ja työelämätaidot YR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472105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Valmennuskurssit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35109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Tekstiilityö 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118166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Kansainvälisyyskurssi KV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444987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Viittomakieli 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001716"/>
                  </a:ext>
                </a:extLst>
              </a:tr>
              <a:tr h="379731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Temaattiset opinnot 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43129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8322157" y="3744545"/>
          <a:ext cx="3194054" cy="1341804"/>
        </p:xfrm>
        <a:graphic>
          <a:graphicData uri="http://schemas.openxmlformats.org/drawingml/2006/table">
            <a:tbl>
              <a:tblPr/>
              <a:tblGrid>
                <a:gridCol w="1469989">
                  <a:extLst>
                    <a:ext uri="{9D8B030D-6E8A-4147-A177-3AD203B41FA5}">
                      <a16:colId xmlns:a16="http://schemas.microsoft.com/office/drawing/2014/main" val="2576176548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3901669619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3691119403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1174797248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4150101825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109174043"/>
                    </a:ext>
                  </a:extLst>
                </a:gridCol>
                <a:gridCol w="244999">
                  <a:extLst>
                    <a:ext uri="{9D8B030D-6E8A-4147-A177-3AD203B41FA5}">
                      <a16:colId xmlns:a16="http://schemas.microsoft.com/office/drawing/2014/main" val="2602257124"/>
                    </a:ext>
                  </a:extLst>
                </a:gridCol>
                <a:gridCol w="254071">
                  <a:extLst>
                    <a:ext uri="{9D8B030D-6E8A-4147-A177-3AD203B41FA5}">
                      <a16:colId xmlns:a16="http://schemas.microsoft.com/office/drawing/2014/main" val="1107515733"/>
                    </a:ext>
                  </a:extLst>
                </a:gridCol>
              </a:tblGrid>
              <a:tr h="447268">
                <a:tc gridSpan="7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Toinen pakollinen valittava KU2/MU2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A3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023255"/>
                  </a:ext>
                </a:extLst>
              </a:tr>
              <a:tr h="447268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Polkuopinnot KU/LI/MU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55808"/>
                  </a:ext>
                </a:extLst>
              </a:tr>
              <a:tr h="447268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Edustuskuoro MU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7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67577"/>
                  </a:ext>
                </a:extLst>
              </a:tr>
            </a:tbl>
          </a:graphicData>
        </a:graphic>
      </p:graphicFrame>
      <p:sp>
        <p:nvSpPr>
          <p:cNvPr id="9" name="Alanuoli 8"/>
          <p:cNvSpPr/>
          <p:nvPr/>
        </p:nvSpPr>
        <p:spPr bwMode="auto">
          <a:xfrm>
            <a:off x="9286875" y="2828925"/>
            <a:ext cx="514350" cy="671513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0" tIns="0" rIns="0" bIns="0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83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428627" y="458149"/>
            <a:ext cx="607218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i-FI" b="1">
                <a:latin typeface="Cambria" panose="02040503050406030204" pitchFamily="18" charset="0"/>
              </a:rPr>
              <a:t>Opinnot muualta ja Studies in English-opintojaksot</a:t>
            </a:r>
            <a:endParaRPr lang="fi-FI" b="1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428621" y="1071570"/>
          <a:ext cx="10972810" cy="5032946"/>
        </p:xfrm>
        <a:graphic>
          <a:graphicData uri="http://schemas.openxmlformats.org/drawingml/2006/table">
            <a:tbl>
              <a:tblPr/>
              <a:tblGrid>
                <a:gridCol w="3400021">
                  <a:extLst>
                    <a:ext uri="{9D8B030D-6E8A-4147-A177-3AD203B41FA5}">
                      <a16:colId xmlns:a16="http://schemas.microsoft.com/office/drawing/2014/main" val="393258532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193157916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04532667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21615415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486092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7757309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535217669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69291953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5851783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635246995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346709233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382462752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890356196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84420862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292700757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48281830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13092904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21148990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2256774359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915781564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4186218889"/>
                    </a:ext>
                  </a:extLst>
                </a:gridCol>
                <a:gridCol w="360609">
                  <a:extLst>
                    <a:ext uri="{9D8B030D-6E8A-4147-A177-3AD203B41FA5}">
                      <a16:colId xmlns:a16="http://schemas.microsoft.com/office/drawing/2014/main" val="1598445965"/>
                    </a:ext>
                  </a:extLst>
                </a:gridCol>
              </a:tblGrid>
              <a:tr h="54291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Opinnot muualta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373791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Urheiluakatemia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14285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Musiikkiopisto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467812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Taiteen perusopetus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070093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Korkekouluopinnot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9E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31819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Ajokortti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234001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Vaihto-opiskelijana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666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Muut opinnot muualla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##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0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051349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Studies in English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A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16395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962324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Geography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33443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00182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Chemistry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20868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Psychology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192656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58964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069558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27217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8952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  <a:r>
                        <a:rPr lang="fi-FI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66367"/>
                  </a:ext>
                </a:extLst>
              </a:tr>
            </a:tbl>
          </a:graphicData>
        </a:graphic>
      </p:graphicFrame>
      <p:sp>
        <p:nvSpPr>
          <p:cNvPr id="10" name="Nuoli oikealle 9"/>
          <p:cNvSpPr/>
          <p:nvPr/>
        </p:nvSpPr>
        <p:spPr bwMode="auto">
          <a:xfrm>
            <a:off x="8443913" y="4986338"/>
            <a:ext cx="285750" cy="1143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3877377-947C-FFD2-E559-A1541112ACE4}"/>
              </a:ext>
            </a:extLst>
          </p:cNvPr>
          <p:cNvSpPr txBox="1"/>
          <p:nvPr/>
        </p:nvSpPr>
        <p:spPr>
          <a:xfrm>
            <a:off x="5396612" y="4304824"/>
            <a:ext cx="6094602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Pakolliset opinnot 94/102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Valinnaiset opinnot 20 op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+ muita opintoja (Yhteislyseon uusi OPS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valmistumassa)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= 150 op (lukion oppimäärä)</a:t>
            </a:r>
          </a:p>
        </p:txBody>
      </p:sp>
    </p:spTree>
    <p:extLst>
      <p:ext uri="{BB962C8B-B14F-4D97-AF65-F5344CB8AC3E}">
        <p14:creationId xmlns:p14="http://schemas.microsoft.com/office/powerpoint/2010/main" val="1221669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5C0688FF7FB40B3A8D54E03AFB863" ma:contentTypeVersion="5" ma:contentTypeDescription="Create a new document." ma:contentTypeScope="" ma:versionID="639435693e1163e6f5f6eae3c93ed6c3">
  <xsd:schema xmlns:xsd="http://www.w3.org/2001/XMLSchema" xmlns:xs="http://www.w3.org/2001/XMLSchema" xmlns:p="http://schemas.microsoft.com/office/2006/metadata/properties" xmlns:ns2="338e1d0f-5a93-4f25-8cb2-62709933e4b8" xmlns:ns3="2d7b1a92-98c3-479c-bab4-9ec985d63660" targetNamespace="http://schemas.microsoft.com/office/2006/metadata/properties" ma:root="true" ma:fieldsID="11e22cb8489d58f5b701e32363b65942" ns2:_="" ns3:_="">
    <xsd:import namespace="338e1d0f-5a93-4f25-8cb2-62709933e4b8"/>
    <xsd:import namespace="2d7b1a92-98c3-479c-bab4-9ec985d6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e1d0f-5a93-4f25-8cb2-62709933e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b1a92-98c3-479c-bab4-9ec985d63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7224D8-41A4-4844-A5F8-C7169D56DB40}">
  <ds:schemaRefs>
    <ds:schemaRef ds:uri="2d7b1a92-98c3-479c-bab4-9ec985d63660"/>
    <ds:schemaRef ds:uri="338e1d0f-5a93-4f25-8cb2-62709933e4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AA0BE1-5E85-414D-906B-8BB842642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EE562E-2B61-4DBF-A719-12D5364D35D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d7b1a92-98c3-479c-bab4-9ec985d63660"/>
    <ds:schemaRef ds:uri="http://www.w3.org/XML/1998/namespace"/>
    <ds:schemaRef ds:uri="338e1d0f-5a93-4f25-8cb2-62709933e4b8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1348</Words>
  <Application>Microsoft Office PowerPoint</Application>
  <PresentationFormat>Laajakuva</PresentationFormat>
  <Paragraphs>641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Rockwell</vt:lpstr>
      <vt:lpstr>Rockwell Condensed</vt:lpstr>
      <vt:lpstr>Titillium</vt:lpstr>
      <vt:lpstr>Wingdings</vt:lpstr>
      <vt:lpstr>Puutyyppi</vt:lpstr>
      <vt:lpstr>OP1-OPINTOJAKSO</vt:lpstr>
      <vt:lpstr>PowerPoint-esitys</vt:lpstr>
      <vt:lpstr>1. jaksoN OPO-TUNTIEN SISÄLTÖ</vt:lpstr>
      <vt:lpstr>OPINTOJAKSOT: OP1 JA OP2 PAKOLLISIA</vt:lpstr>
      <vt:lpstr>LISÄKSI valinnaisia opintojaksoja SINULLE: </vt:lpstr>
      <vt:lpstr>PowerPoint-esitys</vt:lpstr>
      <vt:lpstr>PowerPoint-esitys</vt:lpstr>
      <vt:lpstr>PowerPoint-esitys</vt:lpstr>
      <vt:lpstr>PowerPoint-esitys</vt:lpstr>
      <vt:lpstr>KERTAUKSENA miten valitset</vt:lpstr>
      <vt:lpstr>tuntikaavio</vt:lpstr>
      <vt:lpstr>ISOIMMAT VALINNAT:  KIELEN ALOITTAMINEN JA MATEMATIIKKA</vt:lpstr>
      <vt:lpstr>KIELTEN OPINTOJAKSOISTA:</vt:lpstr>
      <vt:lpstr>MATEMATIIKKA</vt:lpstr>
      <vt:lpstr>opettajat</vt:lpstr>
      <vt:lpstr>MITÄ TARVITSET TÄNÄÄN</vt:lpstr>
      <vt:lpstr>MISTÄ LÖYDÄN YHTEISLYSEON OPINTOTARJONNAN?</vt:lpstr>
      <vt:lpstr>VALINTASI</vt:lpstr>
      <vt:lpstr>OP1-OPINTOJAKSO</vt:lpstr>
      <vt:lpstr>Kouvolan yhteislyseo/ OPOT LV 2023-2024</vt:lpstr>
      <vt:lpstr>OPON AJANVARAUS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</dc:title>
  <dc:creator>Vepsäläinen Maiju</dc:creator>
  <cp:lastModifiedBy>Aho Lassi</cp:lastModifiedBy>
  <cp:revision>2</cp:revision>
  <dcterms:created xsi:type="dcterms:W3CDTF">2018-08-10T12:04:53Z</dcterms:created>
  <dcterms:modified xsi:type="dcterms:W3CDTF">2023-08-14T11:30:22Z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0x01010059E5C0688FF7FB40B3A8D54E03AFB863</vt:lpwstr>
  </property>
</Properties>
</file>