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notesMasterIdLst>
    <p:notesMasterId r:id="rId17"/>
  </p:notesMasterIdLst>
  <p:sldIdLst>
    <p:sldId id="256" r:id="rId2"/>
    <p:sldId id="257" r:id="rId3"/>
    <p:sldId id="286" r:id="rId4"/>
    <p:sldId id="269" r:id="rId5"/>
    <p:sldId id="293" r:id="rId6"/>
    <p:sldId id="287" r:id="rId7"/>
    <p:sldId id="290" r:id="rId8"/>
    <p:sldId id="267" r:id="rId9"/>
    <p:sldId id="270" r:id="rId10"/>
    <p:sldId id="291" r:id="rId11"/>
    <p:sldId id="292" r:id="rId12"/>
    <p:sldId id="271" r:id="rId13"/>
    <p:sldId id="285" r:id="rId14"/>
    <p:sldId id="294" r:id="rId15"/>
    <p:sldId id="30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4249" autoAdjust="0"/>
  </p:normalViewPr>
  <p:slideViewPr>
    <p:cSldViewPr snapToGrid="0">
      <p:cViewPr varScale="1">
        <p:scale>
          <a:sx n="62" d="100"/>
          <a:sy n="62" d="100"/>
        </p:scale>
        <p:origin x="11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A3AEF-550D-408B-92B2-9936AD4745EC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E0CAB-82A9-4A27-ADD9-8283A49AFF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072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Motivaatio-otsikossa video. Kesto 7:25. Voi katkaista 0:40 ja jatkaa kohdasta 0:58 (välissä pääsiäismunan maalaus)</a:t>
            </a:r>
            <a:endParaRPr dirty="0"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d37412ff5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gd37412ff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0cf35d6e5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d0cf35d6e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d37412fc7b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gd37412fc7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3FCE02C-6EC6-4E09-BC2C-9FDED4DE236E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6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8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30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Photo 2">
  <p:cSld name="Title &amp; Photo 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SemiBold"/>
              <a:buNone/>
              <a:defRPr sz="2800" b="1" i="0" u="none" strike="noStrike" cap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31" name="Google Shape;31;p58" descr="Studeo_Logo_Musta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8822" y="6249038"/>
            <a:ext cx="1178328" cy="51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8"/>
          <p:cNvSpPr txBox="1">
            <a:spLocks noGrp="1"/>
          </p:cNvSpPr>
          <p:nvPr>
            <p:ph type="body" idx="1"/>
          </p:nvPr>
        </p:nvSpPr>
        <p:spPr>
          <a:xfrm>
            <a:off x="830263" y="1419428"/>
            <a:ext cx="46182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marR="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" name="Google Shape;33;p58"/>
          <p:cNvSpPr txBox="1">
            <a:spLocks noGrp="1"/>
          </p:cNvSpPr>
          <p:nvPr>
            <p:ph type="body" idx="3"/>
          </p:nvPr>
        </p:nvSpPr>
        <p:spPr>
          <a:xfrm>
            <a:off x="830263" y="2528887"/>
            <a:ext cx="4618200" cy="22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Open Sans"/>
              <a:buNone/>
              <a:defRPr sz="4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34" name="Google Shape;34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3300" y="0"/>
            <a:ext cx="6108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534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gd0c5594864_0_107" descr="Studeo_Logo_Musta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61273" y="6249038"/>
            <a:ext cx="1178328" cy="512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7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3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83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7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5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7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9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5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20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7205CAA-4E5A-4223-BD55-C5D2841AC9EF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57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V03vKddEUEE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-336176" y="4960137"/>
            <a:ext cx="7772400" cy="1463040"/>
          </a:xfrm>
        </p:spPr>
        <p:txBody>
          <a:bodyPr>
            <a:normAutofit/>
          </a:bodyPr>
          <a:lstStyle/>
          <a:p>
            <a:r>
              <a:rPr lang="fi-FI" dirty="0">
                <a:ea typeface="Cambria" panose="02040503050406030204" pitchFamily="18" charset="0"/>
              </a:rPr>
              <a:t>Tervetuloa jatkamaan                      OP1-OPINTOJAKSOA!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516470" y="5012098"/>
            <a:ext cx="3290047" cy="1463040"/>
          </a:xfrm>
        </p:spPr>
        <p:txBody>
          <a:bodyPr>
            <a:normAutofit/>
          </a:bodyPr>
          <a:lstStyle/>
          <a:p>
            <a:r>
              <a:rPr lang="fi-FI" b="1" dirty="0"/>
              <a:t>Tapaamme:</a:t>
            </a:r>
          </a:p>
          <a:p>
            <a:r>
              <a:rPr lang="fi-FI" b="1" dirty="0"/>
              <a:t>Maanantaisin klo 14.40-15.55</a:t>
            </a:r>
          </a:p>
        </p:txBody>
      </p:sp>
    </p:spTree>
    <p:extLst>
      <p:ext uri="{BB962C8B-B14F-4D97-AF65-F5344CB8AC3E}">
        <p14:creationId xmlns:p14="http://schemas.microsoft.com/office/powerpoint/2010/main" val="372283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45BDFB-ECAC-432A-82C9-393565179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337566"/>
            <a:ext cx="10967848" cy="1499616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br>
              <a:rPr lang="fi-FI" dirty="0"/>
            </a:br>
            <a:r>
              <a:rPr lang="fi-FI" sz="3300" dirty="0"/>
              <a:t>1. Mieti mielessäsi yksi tavoite (LIITTYEN OPISKELUUN, ELÄMÄÄN, TULEVAISUUTEEN..)</a:t>
            </a:r>
            <a:br>
              <a:rPr lang="fi-FI" sz="3300" dirty="0"/>
            </a:br>
            <a:r>
              <a:rPr lang="fi-FI" sz="3300" dirty="0"/>
              <a:t>2. pohdi tavoitetta: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66AE00-5AB6-4FAF-842A-A4853DC30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834640"/>
            <a:ext cx="9720073" cy="402336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b="1" i="0" u="sng" dirty="0" err="1">
                <a:solidFill>
                  <a:srgbClr val="333333"/>
                </a:solidFill>
                <a:effectLst/>
              </a:rPr>
              <a:t>S</a:t>
            </a:r>
            <a:r>
              <a:rPr lang="fi-FI" b="1" i="0" dirty="0" err="1">
                <a:solidFill>
                  <a:srgbClr val="333333"/>
                </a:solidFill>
                <a:effectLst/>
              </a:rPr>
              <a:t>pecific</a:t>
            </a:r>
            <a:r>
              <a:rPr lang="fi-FI" b="1" i="0" dirty="0">
                <a:solidFill>
                  <a:srgbClr val="333333"/>
                </a:solidFill>
                <a:effectLst/>
              </a:rPr>
              <a:t> – Täsmällinen</a:t>
            </a:r>
            <a:r>
              <a:rPr lang="fi-FI" b="0" i="0" dirty="0">
                <a:solidFill>
                  <a:srgbClr val="333333"/>
                </a:solidFill>
                <a:effectLst/>
              </a:rPr>
              <a:t>. Mitä tarkasti ottaen tavoittelet?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1" i="0" u="sng" dirty="0" err="1">
                <a:solidFill>
                  <a:srgbClr val="333333"/>
                </a:solidFill>
                <a:effectLst/>
              </a:rPr>
              <a:t>M</a:t>
            </a:r>
            <a:r>
              <a:rPr lang="fi-FI" b="1" i="0" dirty="0" err="1">
                <a:solidFill>
                  <a:srgbClr val="333333"/>
                </a:solidFill>
                <a:effectLst/>
              </a:rPr>
              <a:t>easurable</a:t>
            </a:r>
            <a:r>
              <a:rPr lang="fi-FI" b="1" i="0" dirty="0">
                <a:solidFill>
                  <a:srgbClr val="333333"/>
                </a:solidFill>
                <a:effectLst/>
              </a:rPr>
              <a:t> – Mitattava</a:t>
            </a:r>
            <a:r>
              <a:rPr lang="fi-FI" b="0" i="0" dirty="0">
                <a:solidFill>
                  <a:srgbClr val="333333"/>
                </a:solidFill>
                <a:effectLst/>
              </a:rPr>
              <a:t>. Voitko arvioida, milloin olet saavuttanut tavoitteesi?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1" i="0" u="sng" dirty="0" err="1">
                <a:solidFill>
                  <a:srgbClr val="333333"/>
                </a:solidFill>
                <a:effectLst/>
              </a:rPr>
              <a:t>A</a:t>
            </a:r>
            <a:r>
              <a:rPr lang="fi-FI" b="1" i="0" dirty="0" err="1">
                <a:solidFill>
                  <a:srgbClr val="333333"/>
                </a:solidFill>
                <a:effectLst/>
              </a:rPr>
              <a:t>chievable</a:t>
            </a:r>
            <a:r>
              <a:rPr lang="fi-FI" b="1" i="0" dirty="0">
                <a:solidFill>
                  <a:srgbClr val="333333"/>
                </a:solidFill>
                <a:effectLst/>
              </a:rPr>
              <a:t> – Saavutettava</a:t>
            </a:r>
            <a:r>
              <a:rPr lang="fi-FI" b="0" i="0" dirty="0">
                <a:solidFill>
                  <a:srgbClr val="333333"/>
                </a:solidFill>
                <a:effectLst/>
              </a:rPr>
              <a:t>. Onko se mahdollista saavuttaa kohtuullisella työllä?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1" i="0" u="sng" dirty="0" err="1">
                <a:solidFill>
                  <a:srgbClr val="333333"/>
                </a:solidFill>
                <a:effectLst/>
              </a:rPr>
              <a:t>R</a:t>
            </a:r>
            <a:r>
              <a:rPr lang="fi-FI" b="1" i="0" dirty="0" err="1">
                <a:solidFill>
                  <a:srgbClr val="333333"/>
                </a:solidFill>
                <a:effectLst/>
              </a:rPr>
              <a:t>elevant</a:t>
            </a:r>
            <a:r>
              <a:rPr lang="fi-FI" b="1" i="0" dirty="0">
                <a:solidFill>
                  <a:srgbClr val="333333"/>
                </a:solidFill>
                <a:effectLst/>
              </a:rPr>
              <a:t> – Merkityksellinen</a:t>
            </a:r>
            <a:r>
              <a:rPr lang="fi-FI" b="0" i="0" dirty="0">
                <a:solidFill>
                  <a:srgbClr val="333333"/>
                </a:solidFill>
                <a:effectLst/>
              </a:rPr>
              <a:t>. Onko tavoitteesi tarpeeksi innostava, jotta jaksat työskennellä sen eteen?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1" i="0" u="sng" dirty="0">
                <a:solidFill>
                  <a:srgbClr val="333333"/>
                </a:solidFill>
                <a:effectLst/>
              </a:rPr>
              <a:t>T</a:t>
            </a:r>
            <a:r>
              <a:rPr lang="fi-FI" b="1" i="0" dirty="0">
                <a:solidFill>
                  <a:srgbClr val="333333"/>
                </a:solidFill>
                <a:effectLst/>
              </a:rPr>
              <a:t>ime-</a:t>
            </a:r>
            <a:r>
              <a:rPr lang="fi-FI" b="1" i="0" dirty="0" err="1">
                <a:solidFill>
                  <a:srgbClr val="333333"/>
                </a:solidFill>
                <a:effectLst/>
              </a:rPr>
              <a:t>related</a:t>
            </a:r>
            <a:r>
              <a:rPr lang="fi-FI" b="1" i="0" dirty="0">
                <a:solidFill>
                  <a:srgbClr val="333333"/>
                </a:solidFill>
                <a:effectLst/>
              </a:rPr>
              <a:t> – Aikataulutettu</a:t>
            </a:r>
            <a:r>
              <a:rPr lang="fi-FI" b="0" i="0" dirty="0">
                <a:solidFill>
                  <a:srgbClr val="333333"/>
                </a:solidFill>
                <a:effectLst/>
              </a:rPr>
              <a:t>. Milloin tulet saavuttamaan tavoitteesi? Voitko aikatauluttaa konkreettisia osatavoitteita?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950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C2DCA1-79E6-4081-812F-A6C7E3B2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728" y="585216"/>
            <a:ext cx="5740739" cy="1499616"/>
          </a:xfrm>
        </p:spPr>
        <p:txBody>
          <a:bodyPr>
            <a:normAutofit/>
          </a:bodyPr>
          <a:lstStyle/>
          <a:p>
            <a:r>
              <a:rPr lang="fi-FI"/>
              <a:t>TEE TEHTÄVÄ 7: PÄÄTAVOITE JA VÄLITAVOITTEET</a:t>
            </a:r>
          </a:p>
        </p:txBody>
      </p:sp>
      <p:pic>
        <p:nvPicPr>
          <p:cNvPr id="3" name="Kuva 2" descr="Kuva, joka sisältää kohteen ruoka, annos, pikaruoka, Ruokakulttuuri&#10;&#10;Kuvaus luotu automaattisesti">
            <a:extLst>
              <a:ext uri="{FF2B5EF4-FFF2-40B4-BE49-F238E27FC236}">
                <a16:creationId xmlns:a16="http://schemas.microsoft.com/office/drawing/2014/main" id="{8986B247-1036-2D82-550F-3F73A3C5E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35" r="20311"/>
          <a:stretch/>
        </p:blipFill>
        <p:spPr>
          <a:xfrm>
            <a:off x="484635" y="484632"/>
            <a:ext cx="3248521" cy="35119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0F78CF7-743D-4F97-AEAF-6D872AEF4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84632"/>
            <a:ext cx="1082693" cy="351194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DCBFCC-8C5F-4A93-997F-0A2BB3F0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896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uva 10" descr="Kuva, joka sisältää kohteen teksti, ulko, taivas, vesi&#10;&#10;Kuvaus luotu automaattisesti">
            <a:extLst>
              <a:ext uri="{FF2B5EF4-FFF2-40B4-BE49-F238E27FC236}">
                <a16:creationId xmlns:a16="http://schemas.microsoft.com/office/drawing/2014/main" id="{47AB3404-8BB9-4581-8A7E-D540B476F5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89" r="3" b="3"/>
          <a:stretch/>
        </p:blipFill>
        <p:spPr>
          <a:xfrm>
            <a:off x="484633" y="4150596"/>
            <a:ext cx="4495802" cy="2231808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8C8CF87-A67C-4726-9BA9-EB656E92F1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951728" y="2286000"/>
            <a:ext cx="5740739" cy="40233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</a:pPr>
            <a:r>
              <a:rPr kumimoji="0" lang="fi-FI" altLang="fi-FI" sz="1900" b="0" i="0" u="none" strike="noStrike" cap="none" normalizeH="0" baseline="0">
                <a:ln>
                  <a:noFill/>
                </a:ln>
                <a:effectLst/>
                <a:latin typeface="+mn-lt"/>
                <a:cs typeface="Noto Serif" panose="02020600060500020200" pitchFamily="18" charset="0"/>
              </a:rPr>
              <a:t>Tässä tehtävässä harjoitellaan tavoitteen pilkkomista pieniin välitavoitteisiin.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fi-FI" altLang="fi-FI" sz="1900" b="0" i="0" u="none" strike="noStrike" cap="none" normalizeH="0" baseline="0">
              <a:ln>
                <a:noFill/>
              </a:ln>
              <a:effectLst/>
              <a:latin typeface="+mn-lt"/>
              <a:cs typeface="Noto Serif" panose="02020600060500020200" pitchFamily="18" charset="0"/>
            </a:endParaRP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</a:pPr>
            <a:r>
              <a:rPr kumimoji="0" lang="fi-FI" altLang="fi-FI" sz="1900" b="0" i="0" u="none" strike="noStrike" cap="none" normalizeH="0" baseline="0">
                <a:ln>
                  <a:noFill/>
                </a:ln>
                <a:effectLst/>
                <a:latin typeface="+mn-lt"/>
                <a:cs typeface="Noto Serif" panose="02020600060500020200" pitchFamily="18" charset="0"/>
              </a:rPr>
              <a:t>Tavoite tulee konkreettisemmaksi ja helpommin saavutettavaksi, kun pohdit, mitkä konkreettiset askeleet vievät sinua kohti tavoitettasi ja</a:t>
            </a:r>
            <a:r>
              <a:rPr kumimoji="0" lang="fi-FI" altLang="fi-FI" sz="1900" b="0" i="0" u="none" strike="noStrike" cap="none" normalizeH="0">
                <a:ln>
                  <a:noFill/>
                </a:ln>
                <a:effectLst/>
                <a:latin typeface="+mn-lt"/>
                <a:cs typeface="Noto Serif" panose="02020600060500020200" pitchFamily="18" charset="0"/>
              </a:rPr>
              <a:t> </a:t>
            </a:r>
            <a:r>
              <a:rPr kumimoji="0" lang="fi-FI" altLang="fi-FI" sz="1900" b="0" i="0" u="none" strike="noStrike" cap="none" normalizeH="0" baseline="0">
                <a:ln>
                  <a:noFill/>
                </a:ln>
                <a:effectLst/>
                <a:latin typeface="+mn-lt"/>
                <a:cs typeface="Noto Serif" panose="02020600060500020200" pitchFamily="18" charset="0"/>
              </a:rPr>
              <a:t>sanoitat nämä askelmat välitavoitteiksi.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i-FI" altLang="fi-FI" sz="1900" b="0" i="0" u="none" strike="noStrike" cap="none" normalizeH="0" baseline="0">
                <a:ln>
                  <a:noFill/>
                </a:ln>
                <a:effectLst/>
                <a:latin typeface="+mn-lt"/>
                <a:cs typeface="Noto Serif" panose="02020600060500020200" pitchFamily="18" charset="0"/>
              </a:rPr>
              <a:t> 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</a:pPr>
            <a:r>
              <a:rPr kumimoji="0" lang="fi-FI" altLang="fi-FI" sz="1900" b="0" i="0" u="none" strike="noStrike" cap="none" normalizeH="0" baseline="0">
                <a:ln>
                  <a:noFill/>
                </a:ln>
                <a:effectLst/>
                <a:latin typeface="+mn-lt"/>
                <a:cs typeface="Noto Serif" panose="02020600060500020200" pitchFamily="18" charset="0"/>
              </a:rPr>
              <a:t>Saavuttaessasi välitavoitteitasi havaitset eteneväsi oikeaan suuntaan ja vahvistat motivaatiotasi.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</a:pPr>
            <a:endParaRPr lang="fi-FI" altLang="fi-FI" sz="1900" b="1"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fi-FI" altLang="fi-FI" sz="1900" b="1" i="0" u="none" strike="noStrike" cap="none" normalizeH="0" baseline="0">
                <a:ln>
                  <a:noFill/>
                </a:ln>
                <a:effectLst/>
                <a:latin typeface="+mn-lt"/>
                <a:cs typeface="Noto Serif" panose="02020600060500020200" pitchFamily="18" charset="0"/>
              </a:rPr>
              <a:t>JOS</a:t>
            </a:r>
            <a:r>
              <a:rPr kumimoji="0" lang="fi-FI" altLang="fi-FI" sz="1900" b="1" i="0" u="none" strike="noStrike" cap="none" normalizeH="0">
                <a:ln>
                  <a:noFill/>
                </a:ln>
                <a:effectLst/>
                <a:latin typeface="+mn-lt"/>
                <a:cs typeface="Noto Serif" panose="02020600060500020200" pitchFamily="18" charset="0"/>
              </a:rPr>
              <a:t> JÄÄ AIKAA, </a:t>
            </a:r>
            <a:r>
              <a:rPr lang="fi-FI" altLang="fi-FI" sz="1900" b="1">
                <a:latin typeface="+mn-lt"/>
                <a:cs typeface="Noto Serif" panose="02020600060500020200" pitchFamily="18" charset="0"/>
              </a:rPr>
              <a:t>TEE </a:t>
            </a:r>
            <a:r>
              <a:rPr kumimoji="0" lang="fi-FI" altLang="fi-FI" sz="1900" b="1" i="0" u="none" strike="noStrike" cap="none" normalizeH="0">
                <a:ln>
                  <a:noFill/>
                </a:ln>
                <a:effectLst/>
                <a:latin typeface="+mn-lt"/>
                <a:cs typeface="Noto Serif" panose="02020600060500020200" pitchFamily="18" charset="0"/>
              </a:rPr>
              <a:t>MUITA SAMAN LUVUN TEHTÄVIÄ!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lang="fi-FI" altLang="fi-FI" sz="1900" baseline="0"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fi-FI" altLang="fi-FI" sz="1900" b="0" i="0" u="none" strike="noStrike" cap="none" normalizeH="0">
              <a:ln>
                <a:noFill/>
              </a:ln>
              <a:effectLst/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fi-FI" altLang="fi-FI" sz="1900" b="0" i="0" u="none" strike="noStrike" cap="none" normalizeH="0" baseline="0">
              <a:ln>
                <a:noFill/>
              </a:ln>
              <a:effectLst/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fi-FI" altLang="fi-FI" sz="1900"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i-FI" altLang="fi-FI" sz="1900" b="0" i="0" u="none" strike="noStrike" cap="none" normalizeH="0" baseline="0">
              <a:ln>
                <a:noFill/>
              </a:ln>
              <a:effectLst/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fi-FI" altLang="fi-FI" sz="1900"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i-FI" altLang="fi-FI" sz="1900" b="0" i="0" u="none" strike="noStrike" cap="none" normalizeH="0" baseline="0">
              <a:ln>
                <a:noFill/>
              </a:ln>
              <a:effectLst/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fi-FI" altLang="fi-FI" sz="1900"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i-FI" altLang="fi-FI" sz="1900" b="0" i="0" u="none" strike="noStrike" cap="none" normalizeH="0" baseline="0">
              <a:ln>
                <a:noFill/>
              </a:ln>
              <a:effectLst/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fi-FI" altLang="fi-FI" sz="1900"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i-FI" altLang="fi-FI" sz="1900" b="0" i="0" u="none" strike="noStrike" cap="none" normalizeH="0" baseline="0">
              <a:ln>
                <a:noFill/>
              </a:ln>
              <a:effectLst/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fi-FI" altLang="fi-FI" sz="1900"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i-FI" altLang="fi-FI" sz="1900" b="0" i="0" u="none" strike="noStrike" cap="none" normalizeH="0" baseline="0">
              <a:ln>
                <a:noFill/>
              </a:ln>
              <a:effectLst/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fi-FI" altLang="fi-FI" sz="1900"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i-FI" altLang="fi-FI" sz="1900" b="0" i="0" u="none" strike="noStrike" cap="none" normalizeH="0" baseline="0">
              <a:ln>
                <a:noFill/>
              </a:ln>
              <a:effectLst/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fi-FI" altLang="fi-FI" sz="1900"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i-FI" altLang="fi-FI" sz="1900" b="0" i="0" u="none" strike="noStrike" cap="none" normalizeH="0" baseline="0">
              <a:ln>
                <a:noFill/>
              </a:ln>
              <a:effectLst/>
              <a:latin typeface="+mn-lt"/>
              <a:cs typeface="Noto Serif" panose="02020600060500020200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i-FI" altLang="fi-FI" sz="19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917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d37412fc7b_1_0"/>
          <p:cNvSpPr/>
          <p:nvPr/>
        </p:nvSpPr>
        <p:spPr>
          <a:xfrm>
            <a:off x="1499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d37412fc7b_1_0"/>
          <p:cNvSpPr txBox="1">
            <a:spLocks noGrp="1"/>
          </p:cNvSpPr>
          <p:nvPr>
            <p:ph type="title"/>
          </p:nvPr>
        </p:nvSpPr>
        <p:spPr>
          <a:xfrm>
            <a:off x="648929" y="395265"/>
            <a:ext cx="51816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fi-FI" sz="4000"/>
              <a:t>Lukio-opintojen rytmitys</a:t>
            </a:r>
            <a:endParaRPr sz="4000"/>
          </a:p>
        </p:txBody>
      </p:sp>
      <p:sp>
        <p:nvSpPr>
          <p:cNvPr id="303" name="Google Shape;303;gd37412fc7b_1_0"/>
          <p:cNvSpPr txBox="1">
            <a:spLocks noGrp="1"/>
          </p:cNvSpPr>
          <p:nvPr>
            <p:ph type="body" idx="1"/>
          </p:nvPr>
        </p:nvSpPr>
        <p:spPr>
          <a:xfrm>
            <a:off x="648925" y="1932700"/>
            <a:ext cx="51816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1800" dirty="0"/>
              <a:t>Lukio suoritetaan tavallisimmin kolmessa vuodessa. Silloin opintopisteitä tulisi kertyä seuraavalla perusrytmillä:</a:t>
            </a:r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1800" dirty="0"/>
              <a:t>1. vuosi: ≥ 60 opintopistettä</a:t>
            </a:r>
            <a:br>
              <a:rPr lang="fi-FI" sz="1800" dirty="0"/>
            </a:br>
            <a:r>
              <a:rPr lang="fi-FI" sz="1800" dirty="0"/>
              <a:t>	2. vuosi: ≥ 60 opintopistettä</a:t>
            </a:r>
            <a:br>
              <a:rPr lang="fi-FI" sz="1800" dirty="0"/>
            </a:br>
            <a:r>
              <a:rPr lang="fi-FI" sz="1800" dirty="0"/>
              <a:t>	3. vuosi: ≥ 30 opintopistettä.</a:t>
            </a:r>
            <a:br>
              <a:rPr lang="fi-FI" dirty="0"/>
            </a:br>
            <a:endParaRPr lang="fi-FI" sz="564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dirty="0"/>
              <a:t>	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04" name="Google Shape;304;gd37412fc7b_1_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6498" r="35375" b="1719"/>
          <a:stretch/>
        </p:blipFill>
        <p:spPr>
          <a:xfrm>
            <a:off x="6189305" y="10"/>
            <a:ext cx="60027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d37412fc7b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100" y="6404825"/>
            <a:ext cx="903775" cy="27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9905" y="441089"/>
            <a:ext cx="10058400" cy="1609344"/>
          </a:xfrm>
        </p:spPr>
        <p:txBody>
          <a:bodyPr>
            <a:normAutofit/>
          </a:bodyPr>
          <a:lstStyle/>
          <a:p>
            <a:r>
              <a:rPr lang="fi-FI" sz="4000" dirty="0"/>
              <a:t>OPINTOJAKSOJEN TILANTEEN TARKISTUS JA OPINTOPISTEET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9905" y="1567886"/>
            <a:ext cx="10058400" cy="40507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i-FI" b="1" dirty="0"/>
          </a:p>
          <a:p>
            <a:r>
              <a:rPr lang="fi-FI" b="1" dirty="0"/>
              <a:t>Nyt on aika tarkistaa opintojaksojesi tilanne</a:t>
            </a:r>
          </a:p>
          <a:p>
            <a:endParaRPr lang="fi-FI" dirty="0"/>
          </a:p>
          <a:p>
            <a:r>
              <a:rPr lang="fi-FI" dirty="0"/>
              <a:t>1. Lataa </a:t>
            </a:r>
            <a:r>
              <a:rPr lang="fi-FI" dirty="0" err="1"/>
              <a:t>Peda.netistä</a:t>
            </a:r>
            <a:r>
              <a:rPr lang="fi-FI" dirty="0"/>
              <a:t> ”Opintojaksot-taulukko” tai hae edestä moniste</a:t>
            </a:r>
          </a:p>
          <a:p>
            <a:r>
              <a:rPr lang="fi-FI" dirty="0"/>
              <a:t>2. Käytä </a:t>
            </a:r>
            <a:r>
              <a:rPr lang="fi-FI" dirty="0" err="1"/>
              <a:t>wilman</a:t>
            </a:r>
            <a:r>
              <a:rPr lang="fi-FI" dirty="0"/>
              <a:t> opinnot- välilehteä ja kurssitarjotinta apunasi.</a:t>
            </a:r>
          </a:p>
          <a:p>
            <a:r>
              <a:rPr lang="fi-FI" dirty="0"/>
              <a:t>3. </a:t>
            </a:r>
            <a:r>
              <a:rPr lang="fi-FI" b="1" dirty="0"/>
              <a:t>Rastita</a:t>
            </a:r>
            <a:r>
              <a:rPr lang="fi-FI" dirty="0"/>
              <a:t> 1.vuoden opintojaksovalinnat</a:t>
            </a:r>
          </a:p>
          <a:p>
            <a:r>
              <a:rPr lang="fi-FI" dirty="0"/>
              <a:t>4. Laske </a:t>
            </a:r>
            <a:r>
              <a:rPr lang="fi-FI" b="1" dirty="0"/>
              <a:t>opintopisteet viereen (tavoite: 60 op.)</a:t>
            </a:r>
          </a:p>
          <a:p>
            <a:r>
              <a:rPr lang="fi-FI" dirty="0"/>
              <a:t>5. Ota kuva/tallenna ja palauta tehtävä </a:t>
            </a:r>
            <a:r>
              <a:rPr lang="fi-FI" dirty="0" err="1"/>
              <a:t>Peda.netin</a:t>
            </a:r>
            <a:r>
              <a:rPr lang="fi-FI" dirty="0"/>
              <a:t> palautuskansioon.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Opo auttaa, jos jokin mietityttää opinnoissa!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8181" y="2307903"/>
            <a:ext cx="2833914" cy="331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8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6E1937-4660-409D-946C-25AB513E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368" y="1652016"/>
            <a:ext cx="3133581" cy="1499616"/>
          </a:xfrm>
        </p:spPr>
        <p:txBody>
          <a:bodyPr>
            <a:normAutofit fontScale="90000"/>
          </a:bodyPr>
          <a:lstStyle/>
          <a:p>
            <a:r>
              <a:rPr lang="fi-FI" sz="4000" dirty="0"/>
              <a:t>ENNEN KAIKKEA:</a:t>
            </a:r>
            <a:br>
              <a:rPr lang="fi-FI" sz="4000" dirty="0"/>
            </a:br>
            <a:r>
              <a:rPr lang="fi-FI" sz="4000" dirty="0"/>
              <a:t>PIDÄ HUOLTA ITSESTÄSI &lt;3</a:t>
            </a:r>
          </a:p>
        </p:txBody>
      </p:sp>
      <p:pic>
        <p:nvPicPr>
          <p:cNvPr id="2050" name="Picture 2" descr="Kuvatulokset haulle itsemyötätunti">
            <a:extLst>
              <a:ext uri="{FF2B5EF4-FFF2-40B4-BE49-F238E27FC236}">
                <a16:creationId xmlns:a16="http://schemas.microsoft.com/office/drawing/2014/main" id="{A02C3427-B9A2-4E7E-BCDA-699A2BE08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342" y="835593"/>
            <a:ext cx="6909577" cy="518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358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08915" y="3074996"/>
            <a:ext cx="4727448" cy="2973106"/>
          </a:xfrm>
        </p:spPr>
        <p:txBody>
          <a:bodyPr>
            <a:normAutofit/>
          </a:bodyPr>
          <a:lstStyle/>
          <a:p>
            <a:r>
              <a:rPr lang="fi-FI" dirty="0">
                <a:latin typeface="Rockwell" panose="02060603020205020403" pitchFamily="18" charset="0"/>
              </a:rPr>
              <a:t>Tutor-haku päättyy ti 22.4. Hae rohkeasti mukaan.</a:t>
            </a:r>
          </a:p>
          <a:p>
            <a:r>
              <a:rPr lang="fi-FI" dirty="0">
                <a:latin typeface="Rockwell" panose="02060603020205020403" pitchFamily="18" charset="0"/>
              </a:rPr>
              <a:t>Pääset hakemaan tutoriksi laittamalla vaikka heti omalle opolle </a:t>
            </a:r>
            <a:r>
              <a:rPr lang="fi-FI" dirty="0" err="1">
                <a:latin typeface="Rockwell" panose="02060603020205020403" pitchFamily="18" charset="0"/>
              </a:rPr>
              <a:t>wilma</a:t>
            </a:r>
            <a:r>
              <a:rPr lang="fi-FI" dirty="0">
                <a:latin typeface="Rockwell" panose="02060603020205020403" pitchFamily="18" charset="0"/>
              </a:rPr>
              <a:t>-viestiä. </a:t>
            </a:r>
          </a:p>
          <a:p>
            <a:r>
              <a:rPr lang="fi-FI" dirty="0">
                <a:latin typeface="Rockwell" panose="02060603020205020403" pitchFamily="18" charset="0"/>
              </a:rPr>
              <a:t>Voit laittaa tutoreille kysymyksiä </a:t>
            </a:r>
            <a:r>
              <a:rPr lang="fi-FI" dirty="0" err="1">
                <a:latin typeface="Rockwell" panose="02060603020205020403" pitchFamily="18" charset="0"/>
              </a:rPr>
              <a:t>kyltutorofficial-ig:ssä</a:t>
            </a:r>
            <a:r>
              <a:rPr lang="fi-FI" dirty="0">
                <a:latin typeface="Rockwell" panose="02060603020205020403" pitchFamily="18" charset="0"/>
              </a:rPr>
              <a:t> </a:t>
            </a:r>
            <a:r>
              <a:rPr lang="fi-FI" dirty="0">
                <a:latin typeface="Rockwell" panose="02060603020205020403" pitchFamily="18" charset="0"/>
                <a:sym typeface="Wingdings" panose="05000000000000000000" pitchFamily="2" charset="2"/>
              </a:rPr>
              <a:t></a:t>
            </a:r>
          </a:p>
          <a:p>
            <a:endParaRPr lang="fi-FI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546642"/>
            <a:ext cx="5225143" cy="3918858"/>
          </a:xfrm>
          <a:prstGeom prst="rect">
            <a:avLst/>
          </a:prstGeom>
        </p:spPr>
      </p:pic>
      <p:sp>
        <p:nvSpPr>
          <p:cNvPr id="5" name="Kuvatekstiellipsi 4"/>
          <p:cNvSpPr/>
          <p:nvPr/>
        </p:nvSpPr>
        <p:spPr>
          <a:xfrm>
            <a:off x="3161211" y="436299"/>
            <a:ext cx="5943600" cy="208483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>
                <a:latin typeface="Rockwell" panose="02060603020205020403" pitchFamily="18" charset="0"/>
              </a:rPr>
              <a:t>Tarvitsen uuden tutor-porukan ensi vuodeksi! Hae mukaan! </a:t>
            </a:r>
          </a:p>
          <a:p>
            <a:pPr algn="ctr"/>
            <a:r>
              <a:rPr lang="fi-FI" b="1" dirty="0">
                <a:latin typeface="Rockwell" panose="02060603020205020403" pitchFamily="18" charset="0"/>
              </a:rPr>
              <a:t>Terveisin tutor-koira </a:t>
            </a:r>
            <a:r>
              <a:rPr lang="fi-FI" b="1" dirty="0" err="1">
                <a:latin typeface="Rockwell" panose="02060603020205020403" pitchFamily="18" charset="0"/>
              </a:rPr>
              <a:t>Luna</a:t>
            </a:r>
            <a:endParaRPr lang="fi-FI" b="1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7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2058" y="440496"/>
            <a:ext cx="9720072" cy="1499616"/>
          </a:xfrm>
        </p:spPr>
        <p:txBody>
          <a:bodyPr>
            <a:normAutofit/>
          </a:bodyPr>
          <a:lstStyle/>
          <a:p>
            <a:r>
              <a:rPr lang="fi-FI" sz="3600" dirty="0">
                <a:ea typeface="Cambria" panose="02040503050406030204" pitchFamily="18" charset="0"/>
              </a:rPr>
              <a:t>OPINTOJAKSOLLA käsiteltäviä aiheita: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8098" y="1842815"/>
            <a:ext cx="11057828" cy="4574689"/>
          </a:xfrm>
        </p:spPr>
        <p:txBody>
          <a:bodyPr>
            <a:noAutofit/>
          </a:bodyPr>
          <a:lstStyle/>
          <a:p>
            <a:pPr algn="l"/>
            <a:r>
              <a:rPr lang="fi-FI" sz="2400" dirty="0">
                <a:solidFill>
                  <a:srgbClr val="333333"/>
                </a:solidFill>
                <a:latin typeface="+mj-lt"/>
              </a:rPr>
              <a:t>- Motivaatio ja opiskelutilanteen kartoitus</a:t>
            </a:r>
          </a:p>
          <a:p>
            <a:pPr algn="l"/>
            <a:r>
              <a:rPr lang="fi-FI" sz="2400" dirty="0">
                <a:solidFill>
                  <a:srgbClr val="333333"/>
                </a:solidFill>
                <a:latin typeface="+mj-lt"/>
              </a:rPr>
              <a:t>- Ensi vuoden opintojaksovalinnat</a:t>
            </a:r>
          </a:p>
          <a:p>
            <a:pPr algn="l"/>
            <a:r>
              <a:rPr lang="fi-FI" sz="2400" dirty="0">
                <a:solidFill>
                  <a:srgbClr val="333333"/>
                </a:solidFill>
                <a:latin typeface="+mj-lt"/>
              </a:rPr>
              <a:t>- Katsaus YO-tutkintoon</a:t>
            </a:r>
          </a:p>
          <a:p>
            <a:pPr algn="l"/>
            <a:r>
              <a:rPr lang="fi-FI" sz="24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fi-FI" sz="2400" b="0" i="0" dirty="0">
                <a:solidFill>
                  <a:srgbClr val="333333"/>
                </a:solidFill>
                <a:effectLst/>
                <a:latin typeface="+mj-lt"/>
              </a:rPr>
              <a:t>Tutustuminen ammattikorkeaopintoihin</a:t>
            </a:r>
          </a:p>
          <a:p>
            <a:pPr algn="l"/>
            <a:r>
              <a:rPr lang="fi-FI" sz="2400" dirty="0">
                <a:solidFill>
                  <a:srgbClr val="333333"/>
                </a:solidFill>
                <a:latin typeface="+mj-lt"/>
              </a:rPr>
              <a:t>- Tutustuminen yliopisto-opintoihin</a:t>
            </a:r>
          </a:p>
          <a:p>
            <a:pPr algn="l"/>
            <a:r>
              <a:rPr lang="fi-FI" sz="2400" dirty="0">
                <a:solidFill>
                  <a:srgbClr val="333333"/>
                </a:solidFill>
                <a:latin typeface="+mj-lt"/>
              </a:rPr>
              <a:t>- Vierailu OHJAAMOON</a:t>
            </a:r>
            <a:br>
              <a:rPr lang="fi-FI" sz="2400" dirty="0">
                <a:solidFill>
                  <a:srgbClr val="333333"/>
                </a:solidFill>
                <a:latin typeface="+mj-lt"/>
              </a:rPr>
            </a:br>
            <a:endParaRPr lang="fi-FI" sz="2800" dirty="0">
              <a:latin typeface="+mj-lt"/>
            </a:endParaRPr>
          </a:p>
          <a:p>
            <a:pPr marL="0" indent="0">
              <a:buNone/>
            </a:pPr>
            <a:r>
              <a:rPr lang="fi-FI" sz="2400" b="1" dirty="0">
                <a:latin typeface="+mj-lt"/>
                <a:ea typeface="Cambria" panose="02040503050406030204" pitchFamily="18" charset="0"/>
              </a:rPr>
              <a:t>Opintojakson suorittaminen edellyttää:</a:t>
            </a:r>
            <a:br>
              <a:rPr lang="fi-FI" sz="2400" b="1" dirty="0">
                <a:latin typeface="+mj-lt"/>
                <a:ea typeface="Cambria" panose="02040503050406030204" pitchFamily="18" charset="0"/>
              </a:rPr>
            </a:br>
            <a:r>
              <a:rPr lang="fi-FI" sz="2400" dirty="0">
                <a:latin typeface="+mj-lt"/>
                <a:ea typeface="Cambria" panose="02040503050406030204" pitchFamily="18" charset="0"/>
              </a:rPr>
              <a:t>- aktiivista läsnäoloa tunneilla</a:t>
            </a:r>
            <a:br>
              <a:rPr lang="fi-FI" sz="2400" dirty="0">
                <a:latin typeface="+mj-lt"/>
                <a:ea typeface="Cambria" panose="02040503050406030204" pitchFamily="18" charset="0"/>
              </a:rPr>
            </a:br>
            <a:r>
              <a:rPr lang="fi-FI" sz="2400" dirty="0">
                <a:latin typeface="+mj-lt"/>
                <a:ea typeface="Cambria" panose="02040503050406030204" pitchFamily="18" charset="0"/>
              </a:rPr>
              <a:t>- tehtävien palauttamista määräajassa </a:t>
            </a:r>
            <a:r>
              <a:rPr lang="fi-FI" sz="2400" dirty="0" err="1">
                <a:latin typeface="+mj-lt"/>
                <a:ea typeface="Cambria" panose="02040503050406030204" pitchFamily="18" charset="0"/>
              </a:rPr>
              <a:t>Peda.netin</a:t>
            </a:r>
            <a:r>
              <a:rPr lang="fi-FI" sz="2400" dirty="0">
                <a:latin typeface="+mj-lt"/>
                <a:ea typeface="Cambria" panose="02040503050406030204" pitchFamily="18" charset="0"/>
              </a:rPr>
              <a:t> palautuskansioon.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002" y="1536700"/>
            <a:ext cx="32639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2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E924C4-40F5-4928-ACFC-31AF41AD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fi-FI">
                <a:solidFill>
                  <a:srgbClr val="FFFFFF"/>
                </a:solidFill>
              </a:rPr>
              <a:t>TÄNÄÄN:</a:t>
            </a:r>
          </a:p>
        </p:txBody>
      </p:sp>
      <p:pic>
        <p:nvPicPr>
          <p:cNvPr id="5" name="Kuva 4" descr="Kuva, joka sisältää kohteen teksti, liitutaulu&#10;&#10;Kuvaus luotu automaattisesti">
            <a:extLst>
              <a:ext uri="{FF2B5EF4-FFF2-40B4-BE49-F238E27FC236}">
                <a16:creationId xmlns:a16="http://schemas.microsoft.com/office/drawing/2014/main" id="{2466ED55-5E07-4C06-BF38-430545A7F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52" r="2" b="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7BEE3D-1184-4B47-842C-C24CD8FA7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725" y="917725"/>
            <a:ext cx="396201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i-FI" i="0" u="none" strike="noStrike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fi-FI" dirty="0">
                <a:solidFill>
                  <a:srgbClr val="FFFFFF"/>
                </a:solidFill>
              </a:rPr>
              <a:t> - Opintojaksovalintojen tarkistus</a:t>
            </a:r>
          </a:p>
          <a:p>
            <a:r>
              <a:rPr lang="fi-FI" dirty="0">
                <a:solidFill>
                  <a:srgbClr val="FFFFFF"/>
                </a:solidFill>
              </a:rPr>
              <a:t>- Motivaatio ja tavoitteet</a:t>
            </a:r>
          </a:p>
          <a:p>
            <a:r>
              <a:rPr lang="fi-FI" dirty="0">
                <a:solidFill>
                  <a:srgbClr val="FFFFFF"/>
                </a:solidFill>
              </a:rPr>
              <a:t>- </a:t>
            </a:r>
            <a:r>
              <a:rPr lang="fi-FI" dirty="0" err="1">
                <a:solidFill>
                  <a:srgbClr val="FFFFFF"/>
                </a:solidFill>
              </a:rPr>
              <a:t>Studeo</a:t>
            </a:r>
            <a:r>
              <a:rPr lang="fi-FI" dirty="0">
                <a:solidFill>
                  <a:srgbClr val="FFFFFF"/>
                </a:solidFill>
              </a:rPr>
              <a:t>-tehtäviä luvusta 4.1 Motivaatio ja tavoitteet</a:t>
            </a:r>
          </a:p>
          <a:p>
            <a:pPr marL="0" indent="0">
              <a:buNone/>
            </a:pPr>
            <a:endParaRPr lang="fi-FI" dirty="0">
              <a:solidFill>
                <a:srgbClr val="FFFFFF"/>
              </a:solidFill>
            </a:endParaRPr>
          </a:p>
          <a:p>
            <a:endParaRPr lang="fi-FI" dirty="0">
              <a:solidFill>
                <a:srgbClr val="FFFFFF"/>
              </a:solidFill>
            </a:endParaRPr>
          </a:p>
          <a:p>
            <a:r>
              <a:rPr lang="fi-FI" dirty="0">
                <a:solidFill>
                  <a:srgbClr val="FFFFFF"/>
                </a:solidFill>
              </a:rPr>
              <a:t>- Op1Peda.net-avain: </a:t>
            </a:r>
            <a:endParaRPr lang="fi-FI" b="1" dirty="0">
              <a:solidFill>
                <a:srgbClr val="FFFFFF"/>
              </a:solidFill>
            </a:endParaRPr>
          </a:p>
          <a:p>
            <a:r>
              <a:rPr lang="fi-FI" dirty="0">
                <a:solidFill>
                  <a:srgbClr val="FFFFFF"/>
                </a:solidFill>
              </a:rPr>
              <a:t>- OP1Studeo-avain</a:t>
            </a:r>
            <a:r>
              <a:rPr lang="fi-FI" dirty="0">
                <a:solidFill>
                  <a:schemeClr val="bg1"/>
                </a:solidFill>
              </a:rPr>
              <a:t>: </a:t>
            </a:r>
            <a:r>
              <a:rPr lang="fi-FI" sz="2400" b="1" dirty="0"/>
              <a:t>:</a:t>
            </a:r>
            <a:endParaRPr lang="fi-FI" sz="2400" b="1" dirty="0">
              <a:highlight>
                <a:srgbClr val="000000"/>
              </a:highlight>
            </a:endParaRPr>
          </a:p>
          <a:p>
            <a:endParaRPr lang="fi-FI" dirty="0">
              <a:solidFill>
                <a:srgbClr val="FFFFFF"/>
              </a:solidFill>
            </a:endParaRPr>
          </a:p>
          <a:p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7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1" descr="Kuva, joka sisältää kohteen sisä, lattia, sotkuinen&#10;&#10;Kuvaus luotu automaattisesti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 t="17267" b="11139"/>
          <a:stretch/>
        </p:blipFill>
        <p:spPr>
          <a:xfrm>
            <a:off x="5797543" y="10"/>
            <a:ext cx="6394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1"/>
          <p:cNvPicPr preferRelativeResize="0"/>
          <p:nvPr/>
        </p:nvPicPr>
        <p:blipFill rotWithShape="1">
          <a:blip r:embed="rId4">
            <a:alphaModFix/>
          </a:blip>
          <a:srcRect l="3381" r="338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1"/>
          <p:cNvSpPr txBox="1"/>
          <p:nvPr/>
        </p:nvSpPr>
        <p:spPr>
          <a:xfrm>
            <a:off x="9945384" y="6462445"/>
            <a:ext cx="18390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Kuva: Kukka Tast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1" descr="Kuva, joka sisältää kohteen henkilö, vesi&#10;&#10;Kuvaus luotu automaattisesti"/>
          <p:cNvPicPr preferRelativeResize="0"/>
          <p:nvPr/>
        </p:nvPicPr>
        <p:blipFill rotWithShape="1">
          <a:blip r:embed="rId5">
            <a:alphaModFix/>
          </a:blip>
          <a:srcRect l="12743" r="13742" b="-1"/>
          <a:stretch/>
        </p:blipFill>
        <p:spPr>
          <a:xfrm>
            <a:off x="5362574" y="10"/>
            <a:ext cx="682942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B8BCBE-1AAC-4756-9C3C-528312EFA874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0" y="444842"/>
            <a:ext cx="5222638" cy="5968315"/>
          </a:xfrm>
        </p:spPr>
        <p:txBody>
          <a:bodyPr/>
          <a:lstStyle/>
          <a:p>
            <a:pPr algn="l"/>
            <a:r>
              <a:rPr lang="fi-FI" sz="3200" b="1" i="0" dirty="0">
                <a:solidFill>
                  <a:srgbClr val="333333"/>
                </a:solidFill>
                <a:effectLst/>
                <a:latin typeface="+mj-lt"/>
                <a:hlinkClick r:id="rId6"/>
              </a:rPr>
              <a:t>MOTIVAATIO</a:t>
            </a:r>
            <a:br>
              <a:rPr lang="fi-FI" b="1" i="0" dirty="0">
                <a:solidFill>
                  <a:srgbClr val="333333"/>
                </a:solidFill>
                <a:effectLst/>
                <a:latin typeface="+mj-lt"/>
              </a:rPr>
            </a:br>
            <a:r>
              <a:rPr lang="fi-FI" sz="2000" i="0" dirty="0">
                <a:solidFill>
                  <a:srgbClr val="333333"/>
                </a:solidFill>
                <a:effectLst/>
                <a:latin typeface="+mj-lt"/>
              </a:rPr>
              <a:t>”Motivaatio on kuin joulu. Se ei tule, se tehdään.”</a:t>
            </a:r>
          </a:p>
          <a:p>
            <a:pPr algn="l"/>
            <a:endParaRPr lang="fi-FI" sz="1800" b="1" i="0" dirty="0">
              <a:solidFill>
                <a:srgbClr val="333333"/>
              </a:solidFill>
              <a:effectLst/>
              <a:latin typeface="+mj-lt"/>
            </a:endParaRPr>
          </a:p>
          <a:p>
            <a:pPr algn="l"/>
            <a:r>
              <a:rPr lang="fi-FI" sz="2000" b="0" i="0" dirty="0">
                <a:solidFill>
                  <a:srgbClr val="333333"/>
                </a:solidFill>
                <a:effectLst/>
                <a:latin typeface="+mn-lt"/>
              </a:rPr>
              <a:t>Muistele parhaita oppimiskokemuksiasi.</a:t>
            </a:r>
          </a:p>
          <a:p>
            <a:pPr algn="l"/>
            <a:endParaRPr lang="fi-FI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514350" indent="-285750" algn="l">
              <a:buFontTx/>
              <a:buChar char="-"/>
            </a:pPr>
            <a:r>
              <a:rPr lang="fi-FI" sz="1800" b="0" i="0" dirty="0">
                <a:solidFill>
                  <a:srgbClr val="333333"/>
                </a:solidFill>
                <a:effectLst/>
                <a:latin typeface="+mn-lt"/>
              </a:rPr>
              <a:t>Minkä asian oppimisesta olet erityisen ylpeä? </a:t>
            </a:r>
          </a:p>
          <a:p>
            <a:pPr marL="228600" indent="0" algn="l"/>
            <a:endParaRPr lang="fi-FI" sz="1800" b="0" i="0" dirty="0">
              <a:solidFill>
                <a:srgbClr val="333333"/>
              </a:solidFill>
              <a:effectLst/>
              <a:latin typeface="+mn-lt"/>
            </a:endParaRPr>
          </a:p>
          <a:p>
            <a:pPr marL="514350" indent="-285750" algn="l">
              <a:buFontTx/>
              <a:buChar char="-"/>
            </a:pPr>
            <a:r>
              <a:rPr lang="fi-FI" sz="1800" b="0" i="0" dirty="0">
                <a:solidFill>
                  <a:srgbClr val="333333"/>
                </a:solidFill>
                <a:effectLst/>
                <a:latin typeface="+mn-lt"/>
              </a:rPr>
              <a:t>Mitkä opiskelukokemukset saavat sinut hyvälle tuulelle?</a:t>
            </a:r>
          </a:p>
          <a:p>
            <a:pPr marL="228600" indent="0" algn="l"/>
            <a:endParaRPr lang="fi-FI" sz="1800" b="0" i="0" dirty="0">
              <a:solidFill>
                <a:srgbClr val="333333"/>
              </a:solidFill>
              <a:effectLst/>
              <a:latin typeface="+mn-lt"/>
            </a:endParaRPr>
          </a:p>
          <a:p>
            <a:pPr marL="514350" indent="-285750" algn="l">
              <a:buFontTx/>
              <a:buChar char="-"/>
            </a:pPr>
            <a:r>
              <a:rPr lang="fi-FI" sz="1800" b="0" i="0" dirty="0">
                <a:solidFill>
                  <a:srgbClr val="333333"/>
                </a:solidFill>
                <a:effectLst/>
                <a:latin typeface="+mn-lt"/>
              </a:rPr>
              <a:t>Pohtiessasi näitä kysymyksiä pääset todennäköisesti kiinni tilanteisiin, jossa motivaatiosi oli korkealla. 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+mn-lt"/>
              </a:rPr>
              <a:t>Kun motivaatiosi oppimiseen on korkealla, voit oppia valtavasti. </a:t>
            </a:r>
          </a:p>
          <a:p>
            <a:pPr marL="514350" indent="-285750" algn="l">
              <a:buFontTx/>
              <a:buChar char="-"/>
            </a:pPr>
            <a:endParaRPr lang="fi-FI" sz="1800" dirty="0">
              <a:solidFill>
                <a:srgbClr val="333333"/>
              </a:solidFill>
              <a:latin typeface="+mn-lt"/>
            </a:endParaRPr>
          </a:p>
          <a:p>
            <a:pPr marL="514350" indent="-285750" algn="l">
              <a:buFontTx/>
              <a:buChar char="-"/>
            </a:pPr>
            <a:r>
              <a:rPr lang="fi-FI" sz="1800" b="0" i="0" dirty="0">
                <a:solidFill>
                  <a:srgbClr val="333333"/>
                </a:solidFill>
                <a:effectLst/>
                <a:latin typeface="+mn-lt"/>
              </a:rPr>
              <a:t>Kun opit ohjaamaan omaa motivaatiotasi ja asettamaan innostavia tavoitteita, oppimiskykysi kehittyy.</a:t>
            </a:r>
          </a:p>
          <a:p>
            <a:endParaRPr lang="fi-FI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d37412ff5a_0_0"/>
          <p:cNvSpPr/>
          <p:nvPr/>
        </p:nvSpPr>
        <p:spPr>
          <a:xfrm>
            <a:off x="1499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5" name="Google Shape;425;gd37412ff5a_0_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7155" b="7155"/>
          <a:stretch/>
        </p:blipFill>
        <p:spPr>
          <a:xfrm>
            <a:off x="6189305" y="10"/>
            <a:ext cx="6002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gd37412ff5a_0_0"/>
          <p:cNvSpPr txBox="1">
            <a:spLocks noGrp="1"/>
          </p:cNvSpPr>
          <p:nvPr>
            <p:ph type="title"/>
          </p:nvPr>
        </p:nvSpPr>
        <p:spPr>
          <a:xfrm>
            <a:off x="648924" y="155947"/>
            <a:ext cx="8914175" cy="1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br>
              <a:rPr lang="fi-FI" sz="4000" dirty="0">
                <a:latin typeface="+mn-lt"/>
              </a:rPr>
            </a:br>
            <a:r>
              <a:rPr lang="fi-FI" sz="4000" dirty="0"/>
              <a:t>Motivaatio ja opintovalinnat</a:t>
            </a:r>
            <a:br>
              <a:rPr lang="fi-FI" sz="2000" dirty="0"/>
            </a:br>
            <a:endParaRPr sz="2000" dirty="0"/>
          </a:p>
        </p:txBody>
      </p:sp>
      <p:sp>
        <p:nvSpPr>
          <p:cNvPr id="424" name="Google Shape;424;gd37412ff5a_0_0"/>
          <p:cNvSpPr txBox="1">
            <a:spLocks noGrp="1"/>
          </p:cNvSpPr>
          <p:nvPr>
            <p:ph type="body" idx="1"/>
          </p:nvPr>
        </p:nvSpPr>
        <p:spPr>
          <a:xfrm>
            <a:off x="648925" y="1288750"/>
            <a:ext cx="5181600" cy="51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lang="fi-FI" sz="1800" dirty="0"/>
          </a:p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fi-FI" sz="1800" dirty="0"/>
              <a:t>Selvitä lukien, mitä tarkoittaa sisäinen ja ulkoinen motivaatio</a:t>
            </a:r>
          </a:p>
          <a:p>
            <a:pPr marL="635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fi-FI" sz="1800" dirty="0"/>
              <a:t>	</a:t>
            </a:r>
            <a:r>
              <a:rPr lang="fi-FI" sz="1800" b="1" dirty="0"/>
              <a:t>STUDEO 4.1 MOTIVAATIO JA TAVOITTEET</a:t>
            </a:r>
          </a:p>
          <a:p>
            <a:pPr marL="63500" inden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fi-FI" sz="1800" b="1" dirty="0"/>
              <a:t>	STUDEO-AVAIN:</a:t>
            </a:r>
            <a:endParaRPr lang="fi-FI" sz="1800" b="1" dirty="0">
              <a:highlight>
                <a:srgbClr val="000000"/>
              </a:highlight>
            </a:endParaRPr>
          </a:p>
          <a:p>
            <a:pPr marL="635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lang="fi-FI" sz="1800" dirty="0"/>
          </a:p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fi-FI" sz="1800" dirty="0"/>
              <a:t>Voit tehdä opintovalintojasi sisäisen tai ulkoisen motivaation perusteella. </a:t>
            </a:r>
            <a:endParaRPr sz="18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fi-FI" b="1" dirty="0"/>
              <a:t>Sisäinen motivaatio </a:t>
            </a:r>
            <a:r>
              <a:rPr lang="fi-FI" dirty="0"/>
              <a:t>= oma, aito kiinnostuksesi oppiainetta kohtaan. </a:t>
            </a:r>
            <a:endParaRPr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fi-FI" b="1" dirty="0"/>
              <a:t>Ulkoinen motivaatio </a:t>
            </a:r>
            <a:r>
              <a:rPr lang="fi-FI" dirty="0"/>
              <a:t>= valitset oppiaineen esim. pelkästään sen tuottamien valintapisteiden tai muiden mielipiteiden takia.</a:t>
            </a:r>
            <a:endParaRPr dirty="0"/>
          </a:p>
        </p:txBody>
      </p:sp>
      <p:pic>
        <p:nvPicPr>
          <p:cNvPr id="426" name="Google Shape;426;gd37412ff5a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100" y="6404825"/>
            <a:ext cx="903775" cy="27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003383-D700-47BC-9167-385E7D7D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OMA MOTIVAATIOKARTOITUS</a:t>
            </a:r>
            <a:br>
              <a:rPr lang="fi-FI" sz="4000" dirty="0"/>
            </a:br>
            <a:r>
              <a:rPr lang="fi-FI" sz="4000" dirty="0"/>
              <a:t>OP1-STUDEO, LUKU 4.1: TEE TEHTÄVÄT 1-6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D35E52-27EB-4941-8B2E-1BCF797F2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00627" cy="4023360"/>
          </a:xfrm>
        </p:spPr>
        <p:txBody>
          <a:bodyPr/>
          <a:lstStyle/>
          <a:p>
            <a:r>
              <a:rPr lang="fi-FI" b="1" i="0" dirty="0">
                <a:solidFill>
                  <a:srgbClr val="333333"/>
                </a:solidFill>
                <a:effectLst/>
                <a:latin typeface="+mj-lt"/>
              </a:rPr>
              <a:t>1. Arvioi oman motivaatiosi tasoa seuraavien asioiden suhteen. Motivaatiokartoitus:</a:t>
            </a:r>
          </a:p>
          <a:p>
            <a:r>
              <a:rPr lang="fi-FI" dirty="0">
                <a:solidFill>
                  <a:srgbClr val="333333"/>
                </a:solidFill>
                <a:latin typeface="+mj-lt"/>
              </a:rPr>
              <a:t>- Kielten opiskelu</a:t>
            </a:r>
          </a:p>
          <a:p>
            <a:r>
              <a:rPr lang="fi-FI" dirty="0">
                <a:solidFill>
                  <a:srgbClr val="333333"/>
                </a:solidFill>
                <a:latin typeface="+mj-lt"/>
              </a:rPr>
              <a:t>- Yleinen opiskelumotivaatio</a:t>
            </a:r>
          </a:p>
          <a:p>
            <a:r>
              <a:rPr lang="fi-FI" dirty="0">
                <a:solidFill>
                  <a:srgbClr val="333333"/>
                </a:solidFill>
                <a:latin typeface="+mj-lt"/>
              </a:rPr>
              <a:t>- Matikan opiskelu</a:t>
            </a:r>
          </a:p>
          <a:p>
            <a:r>
              <a:rPr lang="fi-FI" dirty="0">
                <a:solidFill>
                  <a:srgbClr val="333333"/>
                </a:solidFill>
                <a:latin typeface="+mj-lt"/>
              </a:rPr>
              <a:t>- Reaaliaineiden opiskelu</a:t>
            </a:r>
          </a:p>
          <a:p>
            <a:r>
              <a:rPr lang="fi-FI" dirty="0">
                <a:solidFill>
                  <a:srgbClr val="333333"/>
                </a:solidFill>
                <a:latin typeface="+mj-lt"/>
              </a:rPr>
              <a:t>- Taito- ja taideaineiden opiskelu</a:t>
            </a:r>
          </a:p>
          <a:p>
            <a:r>
              <a:rPr lang="fi-FI" dirty="0">
                <a:solidFill>
                  <a:srgbClr val="333333"/>
                </a:solidFill>
                <a:latin typeface="+mj-lt"/>
              </a:rPr>
              <a:t>- Harrastukset</a:t>
            </a:r>
          </a:p>
          <a:p>
            <a:endParaRPr lang="fi-FI" dirty="0">
              <a:latin typeface="+mj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A844DED-317F-17A7-6E43-C76690EEC45C}"/>
              </a:ext>
            </a:extLst>
          </p:cNvPr>
          <p:cNvSpPr txBox="1"/>
          <p:nvPr/>
        </p:nvSpPr>
        <p:spPr>
          <a:xfrm>
            <a:off x="6339156" y="2286000"/>
            <a:ext cx="51987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/>
              <a:t>2. Motivaationi </a:t>
            </a:r>
          </a:p>
          <a:p>
            <a:r>
              <a:rPr lang="fi-FI" sz="2200" b="1" dirty="0"/>
              <a:t>3. Oma sisäinen motivaationi</a:t>
            </a:r>
          </a:p>
          <a:p>
            <a:r>
              <a:rPr lang="fi-FI" sz="2200" b="1" dirty="0"/>
              <a:t>4. Motivaation herättely</a:t>
            </a:r>
          </a:p>
          <a:p>
            <a:r>
              <a:rPr lang="fi-FI" sz="2200" b="1" dirty="0"/>
              <a:t>5. </a:t>
            </a:r>
            <a:r>
              <a:rPr lang="fi-FI" sz="2200" b="1" dirty="0" err="1"/>
              <a:t>Flow</a:t>
            </a:r>
            <a:r>
              <a:rPr lang="fi-FI" sz="2200" b="1" dirty="0"/>
              <a:t>-kokemukset</a:t>
            </a:r>
          </a:p>
          <a:p>
            <a:r>
              <a:rPr lang="fi-FI" sz="2200" b="1" dirty="0"/>
              <a:t>6. Tavoitteeni tämän jakson ajalle</a:t>
            </a:r>
          </a:p>
        </p:txBody>
      </p:sp>
    </p:spTree>
    <p:extLst>
      <p:ext uri="{BB962C8B-B14F-4D97-AF65-F5344CB8AC3E}">
        <p14:creationId xmlns:p14="http://schemas.microsoft.com/office/powerpoint/2010/main" val="417660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E6A5155E-955B-4997-BB1D-71CF2D7CF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6" t="6819" r="1587" b="894"/>
          <a:stretch/>
        </p:blipFill>
        <p:spPr>
          <a:xfrm>
            <a:off x="1645920" y="140706"/>
            <a:ext cx="9184640" cy="70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25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0cf35d6e5_0_24"/>
          <p:cNvSpPr txBox="1">
            <a:spLocks noGrp="1"/>
          </p:cNvSpPr>
          <p:nvPr>
            <p:ph type="title" idx="4294967295"/>
          </p:nvPr>
        </p:nvSpPr>
        <p:spPr>
          <a:xfrm>
            <a:off x="5332289" y="1099334"/>
            <a:ext cx="6859712" cy="120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fi-FI" sz="5400"/>
              <a:t>Tavoitteet</a:t>
            </a:r>
            <a:endParaRPr/>
          </a:p>
        </p:txBody>
      </p:sp>
      <p:sp>
        <p:nvSpPr>
          <p:cNvPr id="192" name="Google Shape;192;gd0cf35d6e5_0_24"/>
          <p:cNvSpPr txBox="1">
            <a:spLocks noGrp="1"/>
          </p:cNvSpPr>
          <p:nvPr>
            <p:ph type="body" idx="4294967295"/>
          </p:nvPr>
        </p:nvSpPr>
        <p:spPr>
          <a:xfrm>
            <a:off x="5208997" y="2306637"/>
            <a:ext cx="6441897" cy="357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400" dirty="0"/>
              <a:t>Opiskelumotivaatiota voi ruokkia asettamalla tavoitteita oppimiselleen, niin lyhyelle kuin pitkällekin tähtäimelle. 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400" dirty="0"/>
              <a:t>Tavoitteiden asettaminen on merkki siitä, että on itse valinnut päämääriään ja aikoo tehdä työtä niiden eteen. 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400" dirty="0"/>
              <a:t>Tavoitteiden asettaminen on oleellinen osa tehokasta oppimisprosessia.</a:t>
            </a:r>
            <a:endParaRPr sz="2400" dirty="0"/>
          </a:p>
        </p:txBody>
      </p:sp>
      <p:pic>
        <p:nvPicPr>
          <p:cNvPr id="193" name="Google Shape;193;gd0cf35d6e5_0_24" descr="Kuva, joka sisältää kohteen henkilö, ulko, poika, urheilu&#10;&#10;Kuvaus luotu automaattisesti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1618"/>
          <a:stretch/>
        </p:blipFill>
        <p:spPr>
          <a:xfrm>
            <a:off x="0" y="0"/>
            <a:ext cx="46402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Google Shape;216;p13"/>
          <p:cNvCxnSpPr/>
          <p:nvPr/>
        </p:nvCxnSpPr>
        <p:spPr>
          <a:xfrm>
            <a:off x="0" y="272357"/>
            <a:ext cx="12188825" cy="0"/>
          </a:xfrm>
          <a:prstGeom prst="straightConnector1">
            <a:avLst/>
          </a:prstGeom>
          <a:noFill/>
          <a:ln w="508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7" name="Google Shape;217;p13"/>
          <p:cNvSpPr/>
          <p:nvPr/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4294967295"/>
          </p:nvPr>
        </p:nvSpPr>
        <p:spPr>
          <a:xfrm>
            <a:off x="359596" y="488950"/>
            <a:ext cx="10781479" cy="1470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fi-FI" sz="5400" dirty="0">
                <a:solidFill>
                  <a:schemeClr val="lt1"/>
                </a:solidFill>
                <a:latin typeface="+mn-lt"/>
                <a:ea typeface="DotumChe" panose="020B0503020000020004" pitchFamily="49" charset="-127"/>
                <a:cs typeface="Calibri"/>
                <a:sym typeface="Calibri"/>
              </a:rPr>
              <a:t>Hyvä tavoite  </a:t>
            </a:r>
            <a:br>
              <a:rPr lang="fi-FI" sz="5400" dirty="0">
                <a:solidFill>
                  <a:schemeClr val="lt1"/>
                </a:solidFill>
                <a:latin typeface="+mn-lt"/>
                <a:ea typeface="DotumChe" panose="020B0503020000020004" pitchFamily="49" charset="-127"/>
                <a:cs typeface="Calibri"/>
                <a:sym typeface="Calibri"/>
              </a:rPr>
            </a:br>
            <a:r>
              <a:rPr lang="fi-FI" sz="5400" dirty="0">
                <a:solidFill>
                  <a:schemeClr val="lt1"/>
                </a:solidFill>
                <a:latin typeface="+mn-lt"/>
                <a:ea typeface="DotumChe" panose="020B0503020000020004" pitchFamily="49" charset="-127"/>
                <a:cs typeface="Calibri"/>
                <a:sym typeface="Calibri"/>
              </a:rPr>
              <a:t>(SMART-TAVOITETEORIA)</a:t>
            </a:r>
            <a:endParaRPr dirty="0">
              <a:latin typeface="+mn-lt"/>
              <a:ea typeface="DotumChe" panose="020B0503020000020004" pitchFamily="49" charset="-127"/>
            </a:endParaRPr>
          </a:p>
        </p:txBody>
      </p:sp>
      <p:pic>
        <p:nvPicPr>
          <p:cNvPr id="219" name="Google Shape;219;p1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2459038"/>
            <a:ext cx="11496675" cy="39671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13"/>
          <p:cNvCxnSpPr/>
          <p:nvPr/>
        </p:nvCxnSpPr>
        <p:spPr>
          <a:xfrm>
            <a:off x="4724400" y="1803583"/>
            <a:ext cx="2743200" cy="0"/>
          </a:xfrm>
          <a:prstGeom prst="straightConnector1">
            <a:avLst/>
          </a:prstGeom>
          <a:noFill/>
          <a:ln w="19050" cap="flat" cmpd="sng">
            <a:solidFill>
              <a:schemeClr val="lt1">
                <a:alpha val="7450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1" name="Google Shape;221;p13"/>
          <p:cNvCxnSpPr/>
          <p:nvPr/>
        </p:nvCxnSpPr>
        <p:spPr>
          <a:xfrm>
            <a:off x="0" y="2201402"/>
            <a:ext cx="12188825" cy="0"/>
          </a:xfrm>
          <a:prstGeom prst="straightConnector1">
            <a:avLst/>
          </a:prstGeom>
          <a:noFill/>
          <a:ln w="508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al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9E5C0688FF7FB40B3A8D54E03AFB863" ma:contentTypeVersion="5" ma:contentTypeDescription="Luo uusi asiakirja." ma:contentTypeScope="" ma:versionID="e1628a265751c8693a4eab9cfb6c9874">
  <xsd:schema xmlns:xsd="http://www.w3.org/2001/XMLSchema" xmlns:xs="http://www.w3.org/2001/XMLSchema" xmlns:p="http://schemas.microsoft.com/office/2006/metadata/properties" xmlns:ns2="338e1d0f-5a93-4f25-8cb2-62709933e4b8" xmlns:ns3="2d7b1a92-98c3-479c-bab4-9ec985d63660" targetNamespace="http://schemas.microsoft.com/office/2006/metadata/properties" ma:root="true" ma:fieldsID="4526f6673fa447d0ba2171e71e4986f5" ns2:_="" ns3:_="">
    <xsd:import namespace="338e1d0f-5a93-4f25-8cb2-62709933e4b8"/>
    <xsd:import namespace="2d7b1a92-98c3-479c-bab4-9ec985d636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e1d0f-5a93-4f25-8cb2-62709933e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b1a92-98c3-479c-bab4-9ec985d636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27EF24-5FA6-42A4-9F04-6653A4B77F16}"/>
</file>

<file path=customXml/itemProps2.xml><?xml version="1.0" encoding="utf-8"?>
<ds:datastoreItem xmlns:ds="http://schemas.openxmlformats.org/officeDocument/2006/customXml" ds:itemID="{CD6D6DB0-D7E0-4C37-8E50-ECB9E2B73982}"/>
</file>

<file path=customXml/itemProps3.xml><?xml version="1.0" encoding="utf-8"?>
<ds:datastoreItem xmlns:ds="http://schemas.openxmlformats.org/officeDocument/2006/customXml" ds:itemID="{D57DEA61-2450-4AD8-B2DD-26CD03996E92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491</TotalTime>
  <Words>645</Words>
  <Application>Microsoft Office PowerPoint</Application>
  <PresentationFormat>Laajakuva</PresentationFormat>
  <Paragraphs>114</Paragraphs>
  <Slides>15</Slides>
  <Notes>5</Notes>
  <HiddenSlides>1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4" baseType="lpstr">
      <vt:lpstr>Arial</vt:lpstr>
      <vt:lpstr>Calibri</vt:lpstr>
      <vt:lpstr>Open Sans</vt:lpstr>
      <vt:lpstr>Open Sans SemiBold</vt:lpstr>
      <vt:lpstr>Rockwell</vt:lpstr>
      <vt:lpstr>Tw Cen MT</vt:lpstr>
      <vt:lpstr>Tw Cen MT Condensed</vt:lpstr>
      <vt:lpstr>Wingdings 3</vt:lpstr>
      <vt:lpstr>Integraali</vt:lpstr>
      <vt:lpstr>Tervetuloa jatkamaan                      OP1-OPINTOJAKSOA!</vt:lpstr>
      <vt:lpstr>OPINTOJAKSOLLA käsiteltäviä aiheita:</vt:lpstr>
      <vt:lpstr>TÄNÄÄN:</vt:lpstr>
      <vt:lpstr>PowerPoint-esitys</vt:lpstr>
      <vt:lpstr> Motivaatio ja opintovalinnat </vt:lpstr>
      <vt:lpstr>OMA MOTIVAATIOKARTOITUS OP1-STUDEO, LUKU 4.1: TEE TEHTÄVÄT 1-6 </vt:lpstr>
      <vt:lpstr>PowerPoint-esitys</vt:lpstr>
      <vt:lpstr>Tavoitteet</vt:lpstr>
      <vt:lpstr>Hyvä tavoite   (SMART-TAVOITETEORIA)</vt:lpstr>
      <vt:lpstr>  1. Mieti mielessäsi yksi tavoite (LIITTYEN OPISKELUUN, ELÄMÄÄN, TULEVAISUUTEEN..) 2. pohdi tavoitetta:</vt:lpstr>
      <vt:lpstr>TEE TEHTÄVÄ 7: PÄÄTAVOITE JA VÄLITAVOITTEET</vt:lpstr>
      <vt:lpstr>Lukio-opintojen rytmitys</vt:lpstr>
      <vt:lpstr>OPINTOJAKSOJEN TILANTEEN TARKISTUS JA OPINTOPISTEET</vt:lpstr>
      <vt:lpstr>ENNEN KAIKKEA: PIDÄ HUOLTA ITSESTÄSI &lt;3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 jatkamaan                      OP1-kurssia</dc:title>
  <dc:creator>Viljakainen Hannele</dc:creator>
  <cp:lastModifiedBy>Pölönen Hanna</cp:lastModifiedBy>
  <cp:revision>41</cp:revision>
  <dcterms:created xsi:type="dcterms:W3CDTF">2021-02-07T13:12:56Z</dcterms:created>
  <dcterms:modified xsi:type="dcterms:W3CDTF">2024-02-08T09:15:48Z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0x01010059E5C0688FF7FB40B3A8D54E03AFB863</vt:lpwstr>
  </property>
</Properties>
</file>