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4"/>
  </p:notesMasterIdLst>
  <p:sldIdLst>
    <p:sldId id="267" r:id="rId5"/>
    <p:sldId id="257" r:id="rId6"/>
    <p:sldId id="259" r:id="rId7"/>
    <p:sldId id="260" r:id="rId8"/>
    <p:sldId id="258" r:id="rId9"/>
    <p:sldId id="261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0BF5F-C260-491C-9065-F40CF0EA30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D263A-965D-4F0F-B440-7B73402B31BF}">
      <dgm:prSet/>
      <dgm:spPr/>
      <dgm:t>
        <a:bodyPr/>
        <a:lstStyle/>
        <a:p>
          <a:pPr rtl="0"/>
          <a:r>
            <a:rPr lang="fi-FI"/>
            <a:t>Läppäri, laturi, hiiri ja kuulokkeet</a:t>
          </a:r>
          <a:r>
            <a:rPr lang="fi-FI">
              <a:latin typeface="Corbel" panose="020B0503020204020204"/>
            </a:rPr>
            <a:t> (langalliset)</a:t>
          </a:r>
          <a:endParaRPr lang="en-US"/>
        </a:p>
      </dgm:t>
    </dgm:pt>
    <dgm:pt modelId="{CB2CF279-C7AC-414A-9D41-BEBE8FA0883E}" type="parTrans" cxnId="{BDA61098-FD71-44E7-A55A-B3868C1FD30F}">
      <dgm:prSet/>
      <dgm:spPr/>
      <dgm:t>
        <a:bodyPr/>
        <a:lstStyle/>
        <a:p>
          <a:endParaRPr lang="en-US"/>
        </a:p>
      </dgm:t>
    </dgm:pt>
    <dgm:pt modelId="{FCA0AE73-49CE-4295-8412-D27271598085}" type="sibTrans" cxnId="{BDA61098-FD71-44E7-A55A-B3868C1FD30F}">
      <dgm:prSet/>
      <dgm:spPr/>
      <dgm:t>
        <a:bodyPr/>
        <a:lstStyle/>
        <a:p>
          <a:endParaRPr lang="en-US"/>
        </a:p>
      </dgm:t>
    </dgm:pt>
    <dgm:pt modelId="{D7054B74-8FCB-468A-9D4A-1E198A3D3D97}">
      <dgm:prSet/>
      <dgm:spPr/>
      <dgm:t>
        <a:bodyPr/>
        <a:lstStyle/>
        <a:p>
          <a:r>
            <a:rPr lang="fi-FI"/>
            <a:t>Kirjoitusvälineet (voit suunnitella vastauksiasi suttupaperille)</a:t>
          </a:r>
          <a:endParaRPr lang="en-US"/>
        </a:p>
      </dgm:t>
    </dgm:pt>
    <dgm:pt modelId="{AB06BC19-0286-4406-8381-C4BE2F90BE2C}" type="parTrans" cxnId="{5594C566-838C-4380-8228-AC461E11E37A}">
      <dgm:prSet/>
      <dgm:spPr/>
      <dgm:t>
        <a:bodyPr/>
        <a:lstStyle/>
        <a:p>
          <a:endParaRPr lang="en-US"/>
        </a:p>
      </dgm:t>
    </dgm:pt>
    <dgm:pt modelId="{4F578A3D-1E23-44FD-84FA-31AB5EBAE342}" type="sibTrans" cxnId="{5594C566-838C-4380-8228-AC461E11E37A}">
      <dgm:prSet/>
      <dgm:spPr/>
      <dgm:t>
        <a:bodyPr/>
        <a:lstStyle/>
        <a:p>
          <a:endParaRPr lang="en-US"/>
        </a:p>
      </dgm:t>
    </dgm:pt>
    <dgm:pt modelId="{03BEB2A9-6D5A-4247-90A4-8B0F6DAD5C5A}">
      <dgm:prSet/>
      <dgm:spPr/>
      <dgm:t>
        <a:bodyPr/>
        <a:lstStyle/>
        <a:p>
          <a:r>
            <a:rPr lang="fi-FI"/>
            <a:t>Vesipullo, mehua ja vaikka jotain naposteltavaa</a:t>
          </a:r>
          <a:endParaRPr lang="en-US"/>
        </a:p>
      </dgm:t>
    </dgm:pt>
    <dgm:pt modelId="{7CA1BCDD-2DD1-4ED6-8310-72E5E3ED7E9D}" type="parTrans" cxnId="{64A40AB6-9DEE-433E-8939-3FD52055499B}">
      <dgm:prSet/>
      <dgm:spPr/>
      <dgm:t>
        <a:bodyPr/>
        <a:lstStyle/>
        <a:p>
          <a:endParaRPr lang="en-US"/>
        </a:p>
      </dgm:t>
    </dgm:pt>
    <dgm:pt modelId="{2E972D28-60A7-44FB-97D6-A79A9B7030A8}" type="sibTrans" cxnId="{64A40AB6-9DEE-433E-8939-3FD52055499B}">
      <dgm:prSet/>
      <dgm:spPr/>
      <dgm:t>
        <a:bodyPr/>
        <a:lstStyle/>
        <a:p>
          <a:endParaRPr lang="en-US"/>
        </a:p>
      </dgm:t>
    </dgm:pt>
    <dgm:pt modelId="{F1B145B0-5755-4372-AAE2-1A93CB879EBC}">
      <dgm:prSet/>
      <dgm:spPr/>
      <dgm:t>
        <a:bodyPr/>
        <a:lstStyle/>
        <a:p>
          <a:r>
            <a:rPr lang="fi-FI"/>
            <a:t>Henkilötunnus</a:t>
          </a:r>
          <a:endParaRPr lang="en-US"/>
        </a:p>
      </dgm:t>
    </dgm:pt>
    <dgm:pt modelId="{47761C34-CF47-446C-8413-D593812C7771}" type="parTrans" cxnId="{317FB083-05B7-48BF-8DED-DF59CE65670B}">
      <dgm:prSet/>
      <dgm:spPr/>
      <dgm:t>
        <a:bodyPr/>
        <a:lstStyle/>
        <a:p>
          <a:endParaRPr lang="en-US"/>
        </a:p>
      </dgm:t>
    </dgm:pt>
    <dgm:pt modelId="{F31F375B-430A-4193-9030-9A06D1462ADA}" type="sibTrans" cxnId="{317FB083-05B7-48BF-8DED-DF59CE65670B}">
      <dgm:prSet/>
      <dgm:spPr/>
      <dgm:t>
        <a:bodyPr/>
        <a:lstStyle/>
        <a:p>
          <a:endParaRPr lang="en-US"/>
        </a:p>
      </dgm:t>
    </dgm:pt>
    <dgm:pt modelId="{20A79B6A-CFDD-462E-A81E-EC8356C83E15}" type="pres">
      <dgm:prSet presAssocID="{6FC0BF5F-C260-491C-9065-F40CF0EA3071}" presName="linear" presStyleCnt="0">
        <dgm:presLayoutVars>
          <dgm:animLvl val="lvl"/>
          <dgm:resizeHandles val="exact"/>
        </dgm:presLayoutVars>
      </dgm:prSet>
      <dgm:spPr/>
    </dgm:pt>
    <dgm:pt modelId="{99D2C56A-F1C7-4892-9AF1-E3753011275E}" type="pres">
      <dgm:prSet presAssocID="{CBFD263A-965D-4F0F-B440-7B73402B31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F68517-FA70-4591-A157-E28D1AA45A4F}" type="pres">
      <dgm:prSet presAssocID="{FCA0AE73-49CE-4295-8412-D27271598085}" presName="spacer" presStyleCnt="0"/>
      <dgm:spPr/>
    </dgm:pt>
    <dgm:pt modelId="{C8315EEA-A5EC-43C4-91E9-31EE59EE2536}" type="pres">
      <dgm:prSet presAssocID="{D7054B74-8FCB-468A-9D4A-1E198A3D3D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A9D9DC-11E3-497E-AB83-CF0492600ED9}" type="pres">
      <dgm:prSet presAssocID="{4F578A3D-1E23-44FD-84FA-31AB5EBAE342}" presName="spacer" presStyleCnt="0"/>
      <dgm:spPr/>
    </dgm:pt>
    <dgm:pt modelId="{559E34B6-F0F8-4F29-9498-E3373007A1AD}" type="pres">
      <dgm:prSet presAssocID="{03BEB2A9-6D5A-4247-90A4-8B0F6DAD5C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9F0F0A-DB43-4275-BD54-D430F1F37C1D}" type="pres">
      <dgm:prSet presAssocID="{2E972D28-60A7-44FB-97D6-A79A9B7030A8}" presName="spacer" presStyleCnt="0"/>
      <dgm:spPr/>
    </dgm:pt>
    <dgm:pt modelId="{71211632-E792-4E8D-B3ED-EEE44862CB2B}" type="pres">
      <dgm:prSet presAssocID="{F1B145B0-5755-4372-AAE2-1A93CB879E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1759342-9505-4095-8D35-81C34252D68D}" type="presOf" srcId="{F1B145B0-5755-4372-AAE2-1A93CB879EBC}" destId="{71211632-E792-4E8D-B3ED-EEE44862CB2B}" srcOrd="0" destOrd="0" presId="urn:microsoft.com/office/officeart/2005/8/layout/vList2"/>
    <dgm:cxn modelId="{5594C566-838C-4380-8228-AC461E11E37A}" srcId="{6FC0BF5F-C260-491C-9065-F40CF0EA3071}" destId="{D7054B74-8FCB-468A-9D4A-1E198A3D3D97}" srcOrd="1" destOrd="0" parTransId="{AB06BC19-0286-4406-8381-C4BE2F90BE2C}" sibTransId="{4F578A3D-1E23-44FD-84FA-31AB5EBAE342}"/>
    <dgm:cxn modelId="{317FB083-05B7-48BF-8DED-DF59CE65670B}" srcId="{6FC0BF5F-C260-491C-9065-F40CF0EA3071}" destId="{F1B145B0-5755-4372-AAE2-1A93CB879EBC}" srcOrd="3" destOrd="0" parTransId="{47761C34-CF47-446C-8413-D593812C7771}" sibTransId="{F31F375B-430A-4193-9030-9A06D1462ADA}"/>
    <dgm:cxn modelId="{DF8F2E90-D81A-4D5E-B716-F7973FD81363}" type="presOf" srcId="{D7054B74-8FCB-468A-9D4A-1E198A3D3D97}" destId="{C8315EEA-A5EC-43C4-91E9-31EE59EE2536}" srcOrd="0" destOrd="0" presId="urn:microsoft.com/office/officeart/2005/8/layout/vList2"/>
    <dgm:cxn modelId="{BDA61098-FD71-44E7-A55A-B3868C1FD30F}" srcId="{6FC0BF5F-C260-491C-9065-F40CF0EA3071}" destId="{CBFD263A-965D-4F0F-B440-7B73402B31BF}" srcOrd="0" destOrd="0" parTransId="{CB2CF279-C7AC-414A-9D41-BEBE8FA0883E}" sibTransId="{FCA0AE73-49CE-4295-8412-D27271598085}"/>
    <dgm:cxn modelId="{64A40AB6-9DEE-433E-8939-3FD52055499B}" srcId="{6FC0BF5F-C260-491C-9065-F40CF0EA3071}" destId="{03BEB2A9-6D5A-4247-90A4-8B0F6DAD5C5A}" srcOrd="2" destOrd="0" parTransId="{7CA1BCDD-2DD1-4ED6-8310-72E5E3ED7E9D}" sibTransId="{2E972D28-60A7-44FB-97D6-A79A9B7030A8}"/>
    <dgm:cxn modelId="{0ECB64E7-F20E-4404-A0D6-A7048937BABA}" type="presOf" srcId="{6FC0BF5F-C260-491C-9065-F40CF0EA3071}" destId="{20A79B6A-CFDD-462E-A81E-EC8356C83E15}" srcOrd="0" destOrd="0" presId="urn:microsoft.com/office/officeart/2005/8/layout/vList2"/>
    <dgm:cxn modelId="{09FE22E8-8D73-4C75-9C8D-DFB168171D74}" type="presOf" srcId="{03BEB2A9-6D5A-4247-90A4-8B0F6DAD5C5A}" destId="{559E34B6-F0F8-4F29-9498-E3373007A1AD}" srcOrd="0" destOrd="0" presId="urn:microsoft.com/office/officeart/2005/8/layout/vList2"/>
    <dgm:cxn modelId="{F9B7DAFA-091B-4DEA-942E-6CB863526F9F}" type="presOf" srcId="{CBFD263A-965D-4F0F-B440-7B73402B31BF}" destId="{99D2C56A-F1C7-4892-9AF1-E3753011275E}" srcOrd="0" destOrd="0" presId="urn:microsoft.com/office/officeart/2005/8/layout/vList2"/>
    <dgm:cxn modelId="{ADE45CB7-A117-4B59-A8B3-A00734244F0A}" type="presParOf" srcId="{20A79B6A-CFDD-462E-A81E-EC8356C83E15}" destId="{99D2C56A-F1C7-4892-9AF1-E3753011275E}" srcOrd="0" destOrd="0" presId="urn:microsoft.com/office/officeart/2005/8/layout/vList2"/>
    <dgm:cxn modelId="{A9C631D4-4CFD-44CB-A595-14062F0BADC9}" type="presParOf" srcId="{20A79B6A-CFDD-462E-A81E-EC8356C83E15}" destId="{86F68517-FA70-4591-A157-E28D1AA45A4F}" srcOrd="1" destOrd="0" presId="urn:microsoft.com/office/officeart/2005/8/layout/vList2"/>
    <dgm:cxn modelId="{0107341C-9C96-4B2E-934E-E494A658147A}" type="presParOf" srcId="{20A79B6A-CFDD-462E-A81E-EC8356C83E15}" destId="{C8315EEA-A5EC-43C4-91E9-31EE59EE2536}" srcOrd="2" destOrd="0" presId="urn:microsoft.com/office/officeart/2005/8/layout/vList2"/>
    <dgm:cxn modelId="{0C18D51E-6F72-47EF-92E3-F3525091B0B8}" type="presParOf" srcId="{20A79B6A-CFDD-462E-A81E-EC8356C83E15}" destId="{3EA9D9DC-11E3-497E-AB83-CF0492600ED9}" srcOrd="3" destOrd="0" presId="urn:microsoft.com/office/officeart/2005/8/layout/vList2"/>
    <dgm:cxn modelId="{76405F9F-C1AA-4CB2-9954-7E81437A49CB}" type="presParOf" srcId="{20A79B6A-CFDD-462E-A81E-EC8356C83E15}" destId="{559E34B6-F0F8-4F29-9498-E3373007A1AD}" srcOrd="4" destOrd="0" presId="urn:microsoft.com/office/officeart/2005/8/layout/vList2"/>
    <dgm:cxn modelId="{F146FF34-0B98-4BF4-949B-727C042D605E}" type="presParOf" srcId="{20A79B6A-CFDD-462E-A81E-EC8356C83E15}" destId="{549F0F0A-DB43-4275-BD54-D430F1F37C1D}" srcOrd="5" destOrd="0" presId="urn:microsoft.com/office/officeart/2005/8/layout/vList2"/>
    <dgm:cxn modelId="{F99E2300-4BC6-408A-B458-B84314B0CC18}" type="presParOf" srcId="{20A79B6A-CFDD-462E-A81E-EC8356C83E15}" destId="{71211632-E792-4E8D-B3ED-EEE44862CB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C56A-F1C7-4892-9AF1-E3753011275E}">
      <dsp:nvSpPr>
        <dsp:cNvPr id="0" name=""/>
        <dsp:cNvSpPr/>
      </dsp:nvSpPr>
      <dsp:spPr>
        <a:xfrm>
          <a:off x="0" y="450600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Läppäri, laturi, hiiri ja kuulokkeet</a:t>
          </a:r>
          <a:r>
            <a:rPr lang="fi-FI" sz="3000" kern="1200">
              <a:latin typeface="Corbel" panose="020B0503020204020204"/>
            </a:rPr>
            <a:t> (langalliset)</a:t>
          </a:r>
          <a:endParaRPr lang="en-US" sz="3000" kern="1200"/>
        </a:p>
      </dsp:txBody>
      <dsp:txXfrm>
        <a:off x="35125" y="485725"/>
        <a:ext cx="9802621" cy="649299"/>
      </dsp:txXfrm>
    </dsp:sp>
    <dsp:sp modelId="{C8315EEA-A5EC-43C4-91E9-31EE59EE2536}">
      <dsp:nvSpPr>
        <dsp:cNvPr id="0" name=""/>
        <dsp:cNvSpPr/>
      </dsp:nvSpPr>
      <dsp:spPr>
        <a:xfrm>
          <a:off x="0" y="1256550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Kirjoitusvälineet (voit suunnitella vastauksiasi suttupaperille)</a:t>
          </a:r>
          <a:endParaRPr lang="en-US" sz="3000" kern="1200"/>
        </a:p>
      </dsp:txBody>
      <dsp:txXfrm>
        <a:off x="35125" y="1291675"/>
        <a:ext cx="9802621" cy="649299"/>
      </dsp:txXfrm>
    </dsp:sp>
    <dsp:sp modelId="{559E34B6-F0F8-4F29-9498-E3373007A1AD}">
      <dsp:nvSpPr>
        <dsp:cNvPr id="0" name=""/>
        <dsp:cNvSpPr/>
      </dsp:nvSpPr>
      <dsp:spPr>
        <a:xfrm>
          <a:off x="0" y="2062500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Vesipullo, mehua ja vaikka jotain naposteltavaa</a:t>
          </a:r>
          <a:endParaRPr lang="en-US" sz="3000" kern="1200"/>
        </a:p>
      </dsp:txBody>
      <dsp:txXfrm>
        <a:off x="35125" y="2097625"/>
        <a:ext cx="9802621" cy="649299"/>
      </dsp:txXfrm>
    </dsp:sp>
    <dsp:sp modelId="{71211632-E792-4E8D-B3ED-EEE44862CB2B}">
      <dsp:nvSpPr>
        <dsp:cNvPr id="0" name=""/>
        <dsp:cNvSpPr/>
      </dsp:nvSpPr>
      <dsp:spPr>
        <a:xfrm>
          <a:off x="0" y="2868450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Henkilötunnus</a:t>
          </a:r>
          <a:endParaRPr lang="en-US" sz="3000" kern="1200"/>
        </a:p>
      </dsp:txBody>
      <dsp:txXfrm>
        <a:off x="35125" y="2903575"/>
        <a:ext cx="9802621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DB06-58C6-40F5-82FE-39095079A9B8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F6EB-9B5D-4268-A9A7-F1166D0B6D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CF6EB-9B5D-4268-A9A7-F1166D0B6DB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9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4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2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0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4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4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9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22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7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38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6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eda.net/kouvola/kl/ky/lukuvuosi-2022-23/arviointiviik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A480378-A2E8-4A90-A10E-FD5474B7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accent1"/>
                </a:solidFill>
              </a:rPr>
              <a:t>Arviointiviikko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5DFAAC-6FC1-405B-BEC7-337C1938A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660" y="5596128"/>
            <a:ext cx="8767860" cy="557784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accent1"/>
                </a:solidFill>
              </a:rPr>
              <a:t>Ja miten siitä selviytyy? </a:t>
            </a:r>
          </a:p>
        </p:txBody>
      </p:sp>
      <p:pic>
        <p:nvPicPr>
          <p:cNvPr id="6" name="Picture 4" descr="tentti | Papunet">
            <a:extLst>
              <a:ext uri="{FF2B5EF4-FFF2-40B4-BE49-F238E27FC236}">
                <a16:creationId xmlns:a16="http://schemas.microsoft.com/office/drawing/2014/main" id="{74832CDE-1497-4405-A85E-E3250C1BB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97"/>
          <a:stretch/>
        </p:blipFill>
        <p:spPr bwMode="auto">
          <a:xfrm>
            <a:off x="728471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medies for 7th Week Blues — MODA">
            <a:extLst>
              <a:ext uri="{FF2B5EF4-FFF2-40B4-BE49-F238E27FC236}">
                <a16:creationId xmlns:a16="http://schemas.microsoft.com/office/drawing/2014/main" id="{3CFC236B-C10E-4B64-85A2-C1FBE712C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r="-1" b="-1"/>
          <a:stretch/>
        </p:blipFill>
        <p:spPr bwMode="auto">
          <a:xfrm>
            <a:off x="4360784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TTI: Lastensuojelulain mukaiset rajoitukset – Aavalex verkkokoulutukset">
            <a:extLst>
              <a:ext uri="{FF2B5EF4-FFF2-40B4-BE49-F238E27FC236}">
                <a16:creationId xmlns:a16="http://schemas.microsoft.com/office/drawing/2014/main" id="{9EB81ED8-D93A-404C-A331-A1C7C897D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3262" b="3"/>
          <a:stretch/>
        </p:blipFill>
        <p:spPr bwMode="auto">
          <a:xfrm>
            <a:off x="7993097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6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2F6D4-1B7C-214D-8B20-9FEB196C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16852"/>
            <a:ext cx="5199926" cy="1443269"/>
          </a:xfrm>
        </p:spPr>
        <p:txBody>
          <a:bodyPr>
            <a:normAutofit/>
          </a:bodyPr>
          <a:lstStyle/>
          <a:p>
            <a:r>
              <a:rPr lang="fi-FI" sz="4000"/>
              <a:t>Mikä arviointiviikko?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50FC4-6C7D-1546-B83D-6AFDC497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10232"/>
            <a:ext cx="5084178" cy="3549570"/>
          </a:xfrm>
        </p:spPr>
        <p:txBody>
          <a:bodyPr>
            <a:normAutofit fontScale="92500" lnSpcReduction="10000"/>
          </a:bodyPr>
          <a:lstStyle/>
          <a:p>
            <a:r>
              <a:rPr lang="fi-FI" sz="2400"/>
              <a:t>Arviointiviikolla on 7 koepäivää, kullekin tuntipaikalle omansa</a:t>
            </a:r>
          </a:p>
          <a:p>
            <a:r>
              <a:rPr lang="fi-FI" sz="2400"/>
              <a:t>Koeaika on 3h klo 9-12</a:t>
            </a:r>
          </a:p>
          <a:p>
            <a:r>
              <a:rPr lang="fi-FI" sz="2400"/>
              <a:t>Kokeiden ajankohdat ilmestyvät lukujärjestykseen ennen arviointiviikkoa</a:t>
            </a:r>
          </a:p>
          <a:p>
            <a:r>
              <a:rPr lang="fi-FI" sz="2400"/>
              <a:t>Jos sinulla tyhjä tuntipaikka, niin sinulla ei ole koetta eikä koulua muutenkaan kyseisenä arviointipäivänä</a:t>
            </a:r>
          </a:p>
          <a:p>
            <a:r>
              <a:rPr lang="fi-FI" sz="2400" err="1"/>
              <a:t>Huom</a:t>
            </a:r>
            <a:r>
              <a:rPr lang="fi-FI" sz="2400"/>
              <a:t>! Koko vuoden arviointiviikot löytyy  </a:t>
            </a:r>
            <a:r>
              <a:rPr lang="fi-FI" sz="2400" err="1">
                <a:hlinkClick r:id="rId2"/>
              </a:rPr>
              <a:t>Peda.netistä</a:t>
            </a:r>
            <a:endParaRPr lang="fi-FI" sz="2400"/>
          </a:p>
        </p:txBody>
      </p:sp>
      <p:pic>
        <p:nvPicPr>
          <p:cNvPr id="7170" name="Picture 2" descr="Huoltajalle - Pirkkalan kunta">
            <a:extLst>
              <a:ext uri="{FF2B5EF4-FFF2-40B4-BE49-F238E27FC236}">
                <a16:creationId xmlns:a16="http://schemas.microsoft.com/office/drawing/2014/main" id="{20240E32-4473-4DFD-AC29-F7FFE9405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38F1C-2DE5-4248-8913-50F06336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87" y="693263"/>
            <a:ext cx="5475661" cy="1443269"/>
          </a:xfrm>
        </p:spPr>
        <p:txBody>
          <a:bodyPr>
            <a:normAutofit/>
          </a:bodyPr>
          <a:lstStyle/>
          <a:p>
            <a:r>
              <a:rPr lang="fi-FI"/>
              <a:t>Ennen arviointiviikkoa</a:t>
            </a:r>
          </a:p>
        </p:txBody>
      </p:sp>
      <p:pic>
        <p:nvPicPr>
          <p:cNvPr id="2050" name="Picture 2" descr="Advantages of Planning | Easy Planners">
            <a:extLst>
              <a:ext uri="{FF2B5EF4-FFF2-40B4-BE49-F238E27FC236}">
                <a16:creationId xmlns:a16="http://schemas.microsoft.com/office/drawing/2014/main" id="{63E44AED-09DB-4602-9B55-9680CDBAC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" r="15984" b="1"/>
          <a:stretch/>
        </p:blipFill>
        <p:spPr bwMode="auto">
          <a:xfrm>
            <a:off x="4600280" y="2404642"/>
            <a:ext cx="7362334" cy="42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73F8AF5-6615-4E7A-A42F-0580297E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0" y="2325097"/>
            <a:ext cx="6134492" cy="374576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sz="2400"/>
              <a:t>Selvitä kokeiden järjestys</a:t>
            </a:r>
          </a:p>
          <a:p>
            <a:pPr>
              <a:spcBef>
                <a:spcPts val="1800"/>
              </a:spcBef>
            </a:pPr>
            <a:r>
              <a:rPr lang="fi-FI" sz="2400"/>
              <a:t>Selvitä koealue</a:t>
            </a:r>
          </a:p>
          <a:p>
            <a:pPr>
              <a:spcBef>
                <a:spcPts val="1800"/>
              </a:spcBef>
            </a:pPr>
            <a:r>
              <a:rPr lang="fi-FI" sz="2400"/>
              <a:t>Aikatauluta opiskelusi</a:t>
            </a:r>
          </a:p>
          <a:p>
            <a:pPr>
              <a:spcBef>
                <a:spcPts val="1800"/>
              </a:spcBef>
            </a:pPr>
            <a:r>
              <a:rPr lang="fi-FI" sz="2400"/>
              <a:t>Muista opiskella ahkerasti </a:t>
            </a:r>
          </a:p>
          <a:p>
            <a:pPr marL="252000" indent="0">
              <a:spcBef>
                <a:spcPts val="600"/>
              </a:spcBef>
              <a:buNone/>
            </a:pPr>
            <a:r>
              <a:rPr lang="fi-FI" sz="2400"/>
              <a:t>koko jakson ajan </a:t>
            </a:r>
          </a:p>
          <a:p>
            <a:endParaRPr lang="fi-FI" sz="1800"/>
          </a:p>
        </p:txBody>
      </p:sp>
      <p:pic>
        <p:nvPicPr>
          <p:cNvPr id="2052" name="Picture 4" descr="Mahdollinen yhteensopivuusongelma kokelaan koneen USB-muistilla">
            <a:extLst>
              <a:ext uri="{FF2B5EF4-FFF2-40B4-BE49-F238E27FC236}">
                <a16:creationId xmlns:a16="http://schemas.microsoft.com/office/drawing/2014/main" id="{ED230062-A18A-4F19-BC6D-5FF2C68D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46" y="433633"/>
            <a:ext cx="3267114" cy="21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AEB120-941A-354B-B546-22E71167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Arviointiviikolla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5A27F-0C37-744F-B01E-B1166368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rgbClr val="FFFFFF"/>
                </a:solidFill>
              </a:rPr>
              <a:t>Kertaa koealue huolellisesti</a:t>
            </a:r>
          </a:p>
          <a:p>
            <a:r>
              <a:rPr lang="fi-FI" sz="2400">
                <a:solidFill>
                  <a:srgbClr val="FFFFFF"/>
                </a:solidFill>
              </a:rPr>
              <a:t>Ota rauhallisesti</a:t>
            </a:r>
          </a:p>
          <a:p>
            <a:r>
              <a:rPr lang="fi-FI" sz="2400">
                <a:solidFill>
                  <a:srgbClr val="FFFFFF"/>
                </a:solidFill>
              </a:rPr>
              <a:t>Muista tauot ja vastapaino opiskelulle</a:t>
            </a:r>
          </a:p>
          <a:p>
            <a:r>
              <a:rPr lang="fi-FI" sz="2400">
                <a:solidFill>
                  <a:srgbClr val="FFFFFF"/>
                </a:solidFill>
              </a:rPr>
              <a:t>Nuku tarpeeksi!</a:t>
            </a:r>
          </a:p>
          <a:p>
            <a:endParaRPr lang="fi-FI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eep | Stick figure drawing, Stick drawings, Cute small drawings">
            <a:extLst>
              <a:ext uri="{FF2B5EF4-FFF2-40B4-BE49-F238E27FC236}">
                <a16:creationId xmlns:a16="http://schemas.microsoft.com/office/drawing/2014/main" id="{15165C4A-31A6-4D00-8F5C-C3BF2076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6653" y="4017215"/>
            <a:ext cx="2348616" cy="22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ke it easy suomeksi: Ota iisisti, Rauhoitu ... | Englannin sanakirja,  englanti-suomi sanakirja">
            <a:extLst>
              <a:ext uri="{FF2B5EF4-FFF2-40B4-BE49-F238E27FC236}">
                <a16:creationId xmlns:a16="http://schemas.microsoft.com/office/drawing/2014/main" id="{8EBC1070-DD93-46EB-B168-E52F0EE3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99" y="1313769"/>
            <a:ext cx="3255149" cy="40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74">
            <a:extLst>
              <a:ext uri="{FF2B5EF4-FFF2-40B4-BE49-F238E27FC236}">
                <a16:creationId xmlns:a16="http://schemas.microsoft.com/office/drawing/2014/main" id="{4CB78A93-D417-4DCA-94C6-29DD457E5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99D73E-62A7-954A-B272-3CFABDF0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fi-FI" sz="3600"/>
              <a:t>Kokeeseen valmistautuminen</a:t>
            </a:r>
          </a:p>
        </p:txBody>
      </p:sp>
      <p:sp>
        <p:nvSpPr>
          <p:cNvPr id="5132" name="Rectangle 76">
            <a:extLst>
              <a:ext uri="{FF2B5EF4-FFF2-40B4-BE49-F238E27FC236}">
                <a16:creationId xmlns:a16="http://schemas.microsoft.com/office/drawing/2014/main" id="{3CD859B5-6B91-4E36-B9D2-83739A581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ow I Study for Exams | Study Plan, Revision Methods &amp;amp; Exam Tips - YouTube">
            <a:extLst>
              <a:ext uri="{FF2B5EF4-FFF2-40B4-BE49-F238E27FC236}">
                <a16:creationId xmlns:a16="http://schemas.microsoft.com/office/drawing/2014/main" id="{4BF424E7-BDFB-4806-9999-F23F6C29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9994" b="1"/>
          <a:stretch/>
        </p:blipFill>
        <p:spPr bwMode="auto">
          <a:xfrm>
            <a:off x="3044815" y="3249974"/>
            <a:ext cx="4027002" cy="28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lpful tips for Exam Preparation in Medical School - Hunimed">
            <a:extLst>
              <a:ext uri="{FF2B5EF4-FFF2-40B4-BE49-F238E27FC236}">
                <a16:creationId xmlns:a16="http://schemas.microsoft.com/office/drawing/2014/main" id="{26D52993-59CF-4487-9E4A-712E62D6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9145" b="-3"/>
          <a:stretch/>
        </p:blipFill>
        <p:spPr bwMode="auto"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Study Tips for Exam Preparation - MyGov Blogs">
            <a:extLst>
              <a:ext uri="{FF2B5EF4-FFF2-40B4-BE49-F238E27FC236}">
                <a16:creationId xmlns:a16="http://schemas.microsoft.com/office/drawing/2014/main" id="{307D176D-150C-40D4-8451-310EE931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-732" r="21690" b="732"/>
          <a:stretch/>
        </p:blipFill>
        <p:spPr bwMode="auto">
          <a:xfrm>
            <a:off x="4992749" y="744837"/>
            <a:ext cx="2079068" cy="23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77A56B-3A9B-694F-AF4F-347D8B80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/>
              <a:t>Aikatauluta lukeminen</a:t>
            </a:r>
          </a:p>
          <a:p>
            <a:r>
              <a:rPr lang="fi-FI" sz="2000"/>
              <a:t>Opiskele huolellisesti koealue ja tunnilla tehdyt muistiinpanot</a:t>
            </a:r>
          </a:p>
          <a:p>
            <a:r>
              <a:rPr lang="fi-FI" sz="2000"/>
              <a:t>Älä lue putkeen kaikkea (Muista tauot!)</a:t>
            </a:r>
          </a:p>
          <a:p>
            <a:r>
              <a:rPr lang="fi-FI" sz="2000"/>
              <a:t>Opiskele sinulle sopivalla tavalla</a:t>
            </a:r>
          </a:p>
          <a:p>
            <a:r>
              <a:rPr lang="fi-FI" sz="2000"/>
              <a:t>Liiku ja nuku tarpeeksi!</a:t>
            </a:r>
          </a:p>
          <a:p>
            <a:r>
              <a:rPr lang="fi-FI" sz="2000"/>
              <a:t>Opettajilta saa tukiopetusta</a:t>
            </a:r>
          </a:p>
          <a:p>
            <a:r>
              <a:rPr lang="fi-FI" sz="2000"/>
              <a:t>Opiskele ja kertaa ystävien kanssa</a:t>
            </a:r>
          </a:p>
          <a:p>
            <a:endParaRPr lang="fi-FI" sz="1800"/>
          </a:p>
          <a:p>
            <a:endParaRPr lang="fi-FI" sz="1800"/>
          </a:p>
          <a:p>
            <a:pPr marL="0" indent="0">
              <a:buNone/>
            </a:pPr>
            <a:endParaRPr lang="fi-FI" sz="1800"/>
          </a:p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53378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EF7C252-67AA-4C4E-B73A-6C367865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10. Koepäivään varustautuminen, koepäivä">
            <a:extLst>
              <a:ext uri="{FF2B5EF4-FFF2-40B4-BE49-F238E27FC236}">
                <a16:creationId xmlns:a16="http://schemas.microsoft.com/office/drawing/2014/main" id="{A2361724-2051-46E9-A769-DB25C6F4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16954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DF1C35-0BF0-2647-8766-A2964671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Kokeessa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88A24-2C07-8447-8E57-6BF8E2CC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>
                <a:solidFill>
                  <a:schemeClr val="bg1"/>
                </a:solidFill>
              </a:rPr>
              <a:t>Huolehdi, että sinulla on kaikki mitä tarvitset mukanasi!</a:t>
            </a:r>
          </a:p>
          <a:p>
            <a:r>
              <a:rPr lang="fi-FI" sz="2000" b="1"/>
              <a:t> </a:t>
            </a:r>
            <a:r>
              <a:rPr lang="fi-FI" sz="2000" u="sng" err="1"/>
              <a:t>Abitti</a:t>
            </a:r>
            <a:r>
              <a:rPr lang="fi-FI" sz="2000" u="sng"/>
              <a:t>-tikut jaetaan aina ennen koetta </a:t>
            </a:r>
            <a:endParaRPr lang="fi-FI">
              <a:solidFill>
                <a:schemeClr val="bg1"/>
              </a:solidFill>
            </a:endParaRPr>
          </a:p>
          <a:p>
            <a:r>
              <a:rPr lang="fi-FI">
                <a:solidFill>
                  <a:schemeClr val="bg1"/>
                </a:solidFill>
              </a:rPr>
              <a:t>Ole ajoissa! </a:t>
            </a:r>
            <a:r>
              <a:rPr lang="fi-FI" err="1">
                <a:solidFill>
                  <a:schemeClr val="bg1"/>
                </a:solidFill>
              </a:rPr>
              <a:t>Abitin</a:t>
            </a:r>
            <a:r>
              <a:rPr lang="fi-FI">
                <a:solidFill>
                  <a:schemeClr val="bg1"/>
                </a:solidFill>
              </a:rPr>
              <a:t> käynnistämisessä menee aikaa</a:t>
            </a:r>
          </a:p>
          <a:p>
            <a:r>
              <a:rPr lang="fi-FI">
                <a:solidFill>
                  <a:schemeClr val="bg1"/>
                </a:solidFill>
              </a:rPr>
              <a:t>Hengitä ja tee rauhassa, aika kyllä riittää! Opettaja kertoo kokeen alussa, mihin aikaan saa poistua aikaisintaan.</a:t>
            </a:r>
          </a:p>
          <a:p>
            <a:r>
              <a:rPr lang="fi-FI">
                <a:solidFill>
                  <a:schemeClr val="bg1"/>
                </a:solidFill>
              </a:rPr>
              <a:t>Lue koe läpi</a:t>
            </a:r>
          </a:p>
          <a:p>
            <a:pPr lvl="1"/>
            <a:r>
              <a:rPr lang="fi-FI">
                <a:solidFill>
                  <a:schemeClr val="bg1"/>
                </a:solidFill>
              </a:rPr>
              <a:t>Lue ohjeistus tarkasti, kaikkia tehtäviä ei välttämättä tarvitse tehdä</a:t>
            </a:r>
          </a:p>
          <a:p>
            <a:r>
              <a:rPr lang="fi-FI">
                <a:solidFill>
                  <a:schemeClr val="bg1"/>
                </a:solidFill>
              </a:rPr>
              <a:t>Tee parhaasi</a:t>
            </a:r>
          </a:p>
          <a:p>
            <a:r>
              <a:rPr lang="fi-FI">
                <a:solidFill>
                  <a:schemeClr val="bg1"/>
                </a:solidFill>
              </a:rPr>
              <a:t>Vastaa kysymykseen, pysy aiheessa</a:t>
            </a:r>
          </a:p>
          <a:p>
            <a:r>
              <a:rPr lang="fi-FI">
                <a:solidFill>
                  <a:schemeClr val="bg1"/>
                </a:solidFill>
              </a:rPr>
              <a:t>Älä jätä tyhjiä kohtia</a:t>
            </a:r>
          </a:p>
          <a:p>
            <a:r>
              <a:rPr lang="fi-FI">
                <a:solidFill>
                  <a:schemeClr val="bg1"/>
                </a:solidFill>
              </a:rPr>
              <a:t>Kokeen jälkeen varmista että sähköposti on oikein.</a:t>
            </a:r>
          </a:p>
        </p:txBody>
      </p:sp>
    </p:spTree>
    <p:extLst>
      <p:ext uri="{BB962C8B-B14F-4D97-AF65-F5344CB8AC3E}">
        <p14:creationId xmlns:p14="http://schemas.microsoft.com/office/powerpoint/2010/main" val="326841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BCF0E-33ED-47B4-BFEC-91D85ABE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Kokeeseen mukaan</a:t>
            </a:r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9725016-B51D-4664-99FC-61E209CBD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378656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94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7A8AF2-A051-DE46-ACB9-A9099409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Muista! </a:t>
            </a:r>
          </a:p>
        </p:txBody>
      </p:sp>
      <p:pic>
        <p:nvPicPr>
          <p:cNvPr id="3074" name="Picture 2" descr="People With Question Sings And Lamp Idea Stock Illustration - Download  Image Now - iStock">
            <a:extLst>
              <a:ext uri="{FF2B5EF4-FFF2-40B4-BE49-F238E27FC236}">
                <a16:creationId xmlns:a16="http://schemas.microsoft.com/office/drawing/2014/main" id="{0C43047E-F280-41B9-873B-084372710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29881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4BB10-0C6D-D44D-8275-20BDB411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7" y="1781666"/>
            <a:ext cx="7833673" cy="431433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Stressin hallinta</a:t>
            </a:r>
          </a:p>
          <a:p>
            <a:pPr lvl="1"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Liikunta/harrastukset</a:t>
            </a:r>
          </a:p>
          <a:p>
            <a:pPr lvl="1"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Lepää</a:t>
            </a:r>
          </a:p>
          <a:p>
            <a:pPr lvl="1"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Pidä taukoja</a:t>
            </a:r>
          </a:p>
          <a:p>
            <a:pPr lvl="1"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Älä ota liian vakavasti</a:t>
            </a:r>
          </a:p>
          <a:p>
            <a:pPr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Opintojakson arvosana ei kerro kaikkea</a:t>
            </a:r>
          </a:p>
          <a:p>
            <a:pPr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Arviointikriteerinä koe, tuntiaktiivisuus, muut tehtävät </a:t>
            </a:r>
          </a:p>
          <a:p>
            <a:pPr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Hylätyn kokeen saa uusia uusintakoepäivänä koulun jälkeen</a:t>
            </a:r>
          </a:p>
          <a:p>
            <a:pPr>
              <a:buClr>
                <a:schemeClr val="bg1"/>
              </a:buClr>
            </a:pPr>
            <a:r>
              <a:rPr lang="fi-FI" sz="2400">
                <a:solidFill>
                  <a:srgbClr val="FFFFFF"/>
                </a:solidFill>
              </a:rPr>
              <a:t>Opintojaksojen arvosanat löytyvät Wilmasta kohdasta ”opinnot”</a:t>
            </a:r>
          </a:p>
          <a:p>
            <a:pPr>
              <a:buClr>
                <a:schemeClr val="bg1"/>
              </a:buClr>
            </a:pPr>
            <a:r>
              <a:rPr lang="fi-FI" sz="2400" err="1">
                <a:solidFill>
                  <a:srgbClr val="FFFFFF"/>
                </a:solidFill>
              </a:rPr>
              <a:t>Abittikokeet</a:t>
            </a:r>
            <a:r>
              <a:rPr lang="fi-FI" sz="2400">
                <a:solidFill>
                  <a:srgbClr val="FFFFFF"/>
                </a:solidFill>
              </a:rPr>
              <a:t> palautetaan sähköpostiin (muista kirjoittaa oma sähköposti oikein!)</a:t>
            </a:r>
            <a:endParaRPr lang="fi-FI" sz="90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94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D5E92-DB62-4F6D-8DD0-D462DFC7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3" y="609600"/>
            <a:ext cx="546519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cap="all" err="1"/>
              <a:t>Tsemppiä</a:t>
            </a:r>
            <a:r>
              <a:rPr lang="en-US" cap="all"/>
              <a:t> </a:t>
            </a:r>
            <a:r>
              <a:rPr lang="en-US" cap="all" err="1"/>
              <a:t>arviointiviikolle</a:t>
            </a:r>
            <a:r>
              <a:rPr lang="en-US" cap="all"/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3C7C3AF-1AAA-4E66-9576-55A9CEC531DF}"/>
              </a:ext>
            </a:extLst>
          </p:cNvPr>
          <p:cNvSpPr txBox="1"/>
          <p:nvPr/>
        </p:nvSpPr>
        <p:spPr>
          <a:xfrm>
            <a:off x="1389117" y="1977744"/>
            <a:ext cx="3315878" cy="37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err="1">
                <a:solidFill>
                  <a:schemeClr val="accent1"/>
                </a:solidFill>
              </a:rPr>
              <a:t>Toivottaa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opot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tutorit</a:t>
            </a:r>
            <a:r>
              <a:rPr lang="en-US">
                <a:solidFill>
                  <a:schemeClr val="accent1"/>
                </a:solidFill>
              </a:rPr>
              <a:t> ja Luna</a:t>
            </a:r>
          </a:p>
        </p:txBody>
      </p:sp>
      <p:pic>
        <p:nvPicPr>
          <p:cNvPr id="6" name="Sisällön paikkamerkki 5" descr="Kuva, joka sisältää kohteen koira, sisä, ruskea, asettaminen&#10;&#10;Kuvaus luotu automaattisesti">
            <a:extLst>
              <a:ext uri="{FF2B5EF4-FFF2-40B4-BE49-F238E27FC236}">
                <a16:creationId xmlns:a16="http://schemas.microsoft.com/office/drawing/2014/main" id="{08B7A192-66B0-4B69-BDB8-72555900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73" b="-2"/>
          <a:stretch/>
        </p:blipFill>
        <p:spPr>
          <a:xfrm>
            <a:off x="1058158" y="2667786"/>
            <a:ext cx="3646837" cy="364817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F59E397-6DC2-181E-51E2-DB298DFE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96140" y="1219957"/>
            <a:ext cx="5622579" cy="42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5074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362C46AF21B04C86905257E0DBA14D" ma:contentTypeVersion="11" ma:contentTypeDescription="Luo uusi asiakirja." ma:contentTypeScope="" ma:versionID="d0c434f6eeb0d530fa6cfa2f531850d8">
  <xsd:schema xmlns:xsd="http://www.w3.org/2001/XMLSchema" xmlns:xs="http://www.w3.org/2001/XMLSchema" xmlns:p="http://schemas.microsoft.com/office/2006/metadata/properties" xmlns:ns3="1cb3edc6-e581-49ee-b0e7-43ec07726018" xmlns:ns4="e972d83d-267c-42c5-887e-2133931905e8" targetNamespace="http://schemas.microsoft.com/office/2006/metadata/properties" ma:root="true" ma:fieldsID="cfe928fffcd7cfe71d7e3b88799c6fbd" ns3:_="" ns4:_="">
    <xsd:import namespace="1cb3edc6-e581-49ee-b0e7-43ec07726018"/>
    <xsd:import namespace="e972d83d-267c-42c5-887e-213393190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3edc6-e581-49ee-b0e7-43ec07726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2d83d-267c-42c5-887e-213393190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FE8106-DDCC-4468-9E64-EBB97520BDD6}">
  <ds:schemaRefs>
    <ds:schemaRef ds:uri="1cb3edc6-e581-49ee-b0e7-43ec07726018"/>
    <ds:schemaRef ds:uri="e972d83d-267c-42c5-887e-213393190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C9D7DA-2695-493C-9157-B8C66A90686F}">
  <ds:schemaRefs>
    <ds:schemaRef ds:uri="1cb3edc6-e581-49ee-b0e7-43ec07726018"/>
    <ds:schemaRef ds:uri="e972d83d-267c-42c5-887e-2133931905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02875B-0488-4E7A-AEA7-2E436BFE9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281</Words>
  <Application>Microsoft Office PowerPoint</Application>
  <PresentationFormat>Laajakuva</PresentationFormat>
  <Paragraphs>59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Calibri</vt:lpstr>
      <vt:lpstr>Corbel</vt:lpstr>
      <vt:lpstr>Perusta</vt:lpstr>
      <vt:lpstr>Arviointiviikko</vt:lpstr>
      <vt:lpstr>Mikä arviointiviikko?</vt:lpstr>
      <vt:lpstr>Ennen arviointiviikkoa</vt:lpstr>
      <vt:lpstr>Arviointiviikolla</vt:lpstr>
      <vt:lpstr>Kokeeseen valmistautuminen</vt:lpstr>
      <vt:lpstr>Kokeessa</vt:lpstr>
      <vt:lpstr>Kokeeseen mukaan</vt:lpstr>
      <vt:lpstr>Muista! </vt:lpstr>
      <vt:lpstr>Tsemppiä arviointiviikolle!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Koeviikko</dc:title>
  <dc:creator>Myllylä Salla</dc:creator>
  <cp:lastModifiedBy>Vepsäläinen Maiju</cp:lastModifiedBy>
  <cp:revision>2</cp:revision>
  <dcterms:created xsi:type="dcterms:W3CDTF">2019-09-04T11:21:16Z</dcterms:created>
  <dcterms:modified xsi:type="dcterms:W3CDTF">2022-09-06T09:48:15Z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0x010100E8362C46AF21B04C86905257E0DBA14D</vt:lpwstr>
  </property>
</Properties>
</file>