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74" r:id="rId5"/>
    <p:sldId id="275" r:id="rId6"/>
    <p:sldId id="277" r:id="rId7"/>
    <p:sldId id="280" r:id="rId8"/>
    <p:sldId id="278" r:id="rId9"/>
    <p:sldId id="279" r:id="rId10"/>
    <p:sldId id="258" r:id="rId11"/>
    <p:sldId id="261" r:id="rId12"/>
    <p:sldId id="281" r:id="rId13"/>
    <p:sldId id="272" r:id="rId14"/>
    <p:sldId id="267" r:id="rId15"/>
    <p:sldId id="262" r:id="rId16"/>
    <p:sldId id="259" r:id="rId17"/>
    <p:sldId id="270" r:id="rId18"/>
    <p:sldId id="276" r:id="rId19"/>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754"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BA88C58-0F63-4C15-8ADB-2271972A48F8}" type="datetimeFigureOut">
              <a:rPr lang="fi-FI" smtClean="0"/>
              <a:t>29.8.2022</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8EE2C1C-576F-4A7D-B2AF-3C52435C3652}" type="slidenum">
              <a:rPr lang="fi-FI" smtClean="0"/>
              <a:t>‹#›</a:t>
            </a:fld>
            <a:endParaRPr lang="fi-FI"/>
          </a:p>
        </p:txBody>
      </p:sp>
    </p:spTree>
    <p:extLst>
      <p:ext uri="{BB962C8B-B14F-4D97-AF65-F5344CB8AC3E}">
        <p14:creationId xmlns:p14="http://schemas.microsoft.com/office/powerpoint/2010/main" val="103320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Zoomaa kohteita</a:t>
            </a:r>
          </a:p>
        </p:txBody>
      </p:sp>
      <p:sp>
        <p:nvSpPr>
          <p:cNvPr id="4" name="Dian numeron paikkamerkki 3"/>
          <p:cNvSpPr>
            <a:spLocks noGrp="1"/>
          </p:cNvSpPr>
          <p:nvPr>
            <p:ph type="sldNum" sz="quarter" idx="10"/>
          </p:nvPr>
        </p:nvSpPr>
        <p:spPr/>
        <p:txBody>
          <a:bodyPr/>
          <a:lstStyle/>
          <a:p>
            <a:fld id="{28EE2C1C-576F-4A7D-B2AF-3C52435C3652}" type="slidenum">
              <a:rPr lang="fi-FI" smtClean="0"/>
              <a:t>2</a:t>
            </a:fld>
            <a:endParaRPr lang="fi-FI"/>
          </a:p>
        </p:txBody>
      </p:sp>
    </p:spTree>
    <p:extLst>
      <p:ext uri="{BB962C8B-B14F-4D97-AF65-F5344CB8AC3E}">
        <p14:creationId xmlns:p14="http://schemas.microsoft.com/office/powerpoint/2010/main" val="209607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Tee oma </a:t>
            </a:r>
            <a:r>
              <a:rPr lang="fi-FI" dirty="0" err="1"/>
              <a:t>Padlet</a:t>
            </a:r>
            <a:r>
              <a:rPr lang="fi-FI" dirty="0"/>
              <a:t>-pohja.</a:t>
            </a:r>
          </a:p>
        </p:txBody>
      </p:sp>
      <p:sp>
        <p:nvSpPr>
          <p:cNvPr id="4" name="Dian numeron paikkamerkki 3"/>
          <p:cNvSpPr>
            <a:spLocks noGrp="1"/>
          </p:cNvSpPr>
          <p:nvPr>
            <p:ph type="sldNum" sz="quarter" idx="10"/>
          </p:nvPr>
        </p:nvSpPr>
        <p:spPr/>
        <p:txBody>
          <a:bodyPr/>
          <a:lstStyle/>
          <a:p>
            <a:fld id="{28EE2C1C-576F-4A7D-B2AF-3C52435C3652}" type="slidenum">
              <a:rPr lang="fi-FI" smtClean="0"/>
              <a:t>10</a:t>
            </a:fld>
            <a:endParaRPr lang="fi-FI"/>
          </a:p>
        </p:txBody>
      </p:sp>
    </p:spTree>
    <p:extLst>
      <p:ext uri="{BB962C8B-B14F-4D97-AF65-F5344CB8AC3E}">
        <p14:creationId xmlns:p14="http://schemas.microsoft.com/office/powerpoint/2010/main" val="34629333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a:t>Muokkaa perustyyl. napsautt.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52961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24194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3835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706033" y="685800"/>
            <a:ext cx="9448800" cy="731838"/>
          </a:xfrm>
          <a:prstGeom prst="rect">
            <a:avLst/>
          </a:prstGeom>
        </p:spPr>
        <p:txBody>
          <a:bodyPr/>
          <a:lstStyle/>
          <a:p>
            <a:r>
              <a:rPr lang="fi-FI"/>
              <a:t>Muokkaa perustyyl. napsautt.</a:t>
            </a:r>
          </a:p>
        </p:txBody>
      </p:sp>
      <p:sp>
        <p:nvSpPr>
          <p:cNvPr id="3" name="Tekstin paikkamerkki 2"/>
          <p:cNvSpPr>
            <a:spLocks noGrp="1"/>
          </p:cNvSpPr>
          <p:nvPr>
            <p:ph type="body" sz="half" idx="1"/>
          </p:nvPr>
        </p:nvSpPr>
        <p:spPr>
          <a:xfrm>
            <a:off x="1706033" y="1600201"/>
            <a:ext cx="3403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312833" y="1600201"/>
            <a:ext cx="3403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609600" y="6429375"/>
            <a:ext cx="2844800" cy="323850"/>
          </a:xfrm>
          <a:prstGeom prst="rect">
            <a:avLst/>
          </a:prstGeom>
        </p:spPr>
        <p:txBody>
          <a:bodyPr/>
          <a:lstStyle>
            <a:lvl1pPr>
              <a:defRPr/>
            </a:lvl1pPr>
          </a:lstStyle>
          <a:p>
            <a:pPr>
              <a:defRPr/>
            </a:pPr>
            <a:endParaRPr lang="en-US">
              <a:solidFill>
                <a:srgbClr val="373545"/>
              </a:solidFill>
            </a:endParaRPr>
          </a:p>
        </p:txBody>
      </p:sp>
      <p:sp>
        <p:nvSpPr>
          <p:cNvPr id="6" name="Alatunnisteen paikkamerkki 5"/>
          <p:cNvSpPr>
            <a:spLocks noGrp="1"/>
          </p:cNvSpPr>
          <p:nvPr>
            <p:ph type="ftr" sz="quarter" idx="11"/>
          </p:nvPr>
        </p:nvSpPr>
        <p:spPr>
          <a:xfrm>
            <a:off x="4165600" y="6429375"/>
            <a:ext cx="3860800" cy="323850"/>
          </a:xfrm>
          <a:prstGeom prst="rect">
            <a:avLst/>
          </a:prstGeom>
        </p:spPr>
        <p:txBody>
          <a:bodyPr/>
          <a:lstStyle>
            <a:lvl1pPr>
              <a:defRPr/>
            </a:lvl1pPr>
          </a:lstStyle>
          <a:p>
            <a:pPr>
              <a:defRPr/>
            </a:pPr>
            <a:endParaRPr lang="en-US">
              <a:solidFill>
                <a:srgbClr val="373545"/>
              </a:solidFill>
            </a:endParaRPr>
          </a:p>
        </p:txBody>
      </p:sp>
      <p:sp>
        <p:nvSpPr>
          <p:cNvPr id="7" name="Dian numeron paikkamerkki 6"/>
          <p:cNvSpPr>
            <a:spLocks noGrp="1"/>
          </p:cNvSpPr>
          <p:nvPr>
            <p:ph type="sldNum" sz="quarter" idx="12"/>
          </p:nvPr>
        </p:nvSpPr>
        <p:spPr>
          <a:xfrm>
            <a:off x="8737600" y="6429375"/>
            <a:ext cx="2844800" cy="323850"/>
          </a:xfrm>
          <a:prstGeom prst="rect">
            <a:avLst/>
          </a:prstGeom>
        </p:spPr>
        <p:txBody>
          <a:bodyPr/>
          <a:lstStyle>
            <a:lvl1pPr>
              <a:defRPr/>
            </a:lvl1pPr>
          </a:lstStyle>
          <a:p>
            <a:pPr>
              <a:defRPr/>
            </a:pPr>
            <a:fld id="{7DC19C57-A8F7-4D68-80F7-37353014DC75}" type="slidenum">
              <a:rPr lang="en-US"/>
              <a:pPr>
                <a:defRPr/>
              </a:pPr>
              <a:t>‹#›</a:t>
            </a:fld>
            <a:endParaRPr lang="en-US"/>
          </a:p>
        </p:txBody>
      </p:sp>
    </p:spTree>
    <p:extLst>
      <p:ext uri="{BB962C8B-B14F-4D97-AF65-F5344CB8AC3E}">
        <p14:creationId xmlns:p14="http://schemas.microsoft.com/office/powerpoint/2010/main" val="267149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53312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a:t>Muokkaa perustyyl. napsautt.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8593667" y="6272784"/>
            <a:ext cx="2644309" cy="365125"/>
          </a:xfrm>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fi-FI">
              <a:solidFill>
                <a:srgbClr val="373545"/>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412445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6" name="Footer Placeholder 5"/>
          <p:cNvSpPr>
            <a:spLocks noGrp="1"/>
          </p:cNvSpPr>
          <p:nvPr>
            <p:ph type="ftr" sz="quarter" idx="11"/>
          </p:nvPr>
        </p:nvSpPr>
        <p:spPr/>
        <p:txBody>
          <a:bodyPr/>
          <a:lstStyle/>
          <a:p>
            <a:endParaRPr lang="fi-FI">
              <a:solidFill>
                <a:srgbClr val="373545"/>
              </a:solidFill>
            </a:endParaRPr>
          </a:p>
        </p:txBody>
      </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4391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8" name="Footer Placeholder 7"/>
          <p:cNvSpPr>
            <a:spLocks noGrp="1"/>
          </p:cNvSpPr>
          <p:nvPr>
            <p:ph type="ftr" sz="quarter" idx="11"/>
          </p:nvPr>
        </p:nvSpPr>
        <p:spPr/>
        <p:txBody>
          <a:bodyPr/>
          <a:lstStyle/>
          <a:p>
            <a:endParaRPr lang="fi-FI">
              <a:solidFill>
                <a:srgbClr val="373545"/>
              </a:solidFill>
            </a:endParaRPr>
          </a:p>
        </p:txBody>
      </p:sp>
      <p:sp>
        <p:nvSpPr>
          <p:cNvPr id="9" name="Slide Number Placeholder 8"/>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3487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4" name="Footer Placeholder 3"/>
          <p:cNvSpPr>
            <a:spLocks noGrp="1"/>
          </p:cNvSpPr>
          <p:nvPr>
            <p:ph type="ftr" sz="quarter" idx="11"/>
          </p:nvPr>
        </p:nvSpPr>
        <p:spPr/>
        <p:txBody>
          <a:bodyPr/>
          <a:lstStyle/>
          <a:p>
            <a:endParaRPr lang="fi-FI">
              <a:solidFill>
                <a:srgbClr val="373545"/>
              </a:solidFill>
            </a:endParaRPr>
          </a:p>
        </p:txBody>
      </p:sp>
      <p:sp>
        <p:nvSpPr>
          <p:cNvPr id="5" name="Slide Number Placeholder 4"/>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45827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3" name="Footer Placeholder 2"/>
          <p:cNvSpPr>
            <a:spLocks noGrp="1"/>
          </p:cNvSpPr>
          <p:nvPr>
            <p:ph type="ftr" sz="quarter" idx="11"/>
          </p:nvPr>
        </p:nvSpPr>
        <p:spPr/>
        <p:txBody>
          <a:bodyPr/>
          <a:lstStyle/>
          <a:p>
            <a:endParaRPr lang="fi-FI">
              <a:solidFill>
                <a:srgbClr val="373545"/>
              </a:solidFill>
            </a:endParaRPr>
          </a:p>
        </p:txBody>
      </p:sp>
      <p:sp>
        <p:nvSpPr>
          <p:cNvPr id="4" name="Slide Number Placeholder 3"/>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0188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6" name="Footer Placeholder 5"/>
          <p:cNvSpPr>
            <a:spLocks noGrp="1"/>
          </p:cNvSpPr>
          <p:nvPr>
            <p:ph type="ftr" sz="quarter" idx="11"/>
          </p:nvPr>
        </p:nvSpPr>
        <p:spPr/>
        <p:txBody>
          <a:bodyPr/>
          <a:lstStyle/>
          <a:p>
            <a:endParaRPr lang="fi-FI">
              <a:solidFill>
                <a:srgbClr val="373545"/>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94719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29.8.2022</a:t>
            </a:fld>
            <a:endParaRPr lang="fi-FI">
              <a:solidFill>
                <a:srgbClr val="373545"/>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0586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9666598-6298-423A-BBFD-8075E92786EB}" type="datetimeFigureOut">
              <a:rPr lang="fi-FI" smtClean="0">
                <a:solidFill>
                  <a:srgbClr val="373545"/>
                </a:solidFill>
              </a:rPr>
              <a:pPr/>
              <a:t>29.8.2022</a:t>
            </a:fld>
            <a:endParaRPr lang="fi-FI">
              <a:solidFill>
                <a:srgbClr val="373545"/>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i-FI">
              <a:solidFill>
                <a:srgbClr val="373545"/>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408186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Op1 Opiskelutaidot</a:t>
            </a:r>
          </a:p>
        </p:txBody>
      </p:sp>
      <p:sp>
        <p:nvSpPr>
          <p:cNvPr id="3" name="Sisällön paikkamerkki 2"/>
          <p:cNvSpPr>
            <a:spLocks noGrp="1"/>
          </p:cNvSpPr>
          <p:nvPr>
            <p:ph idx="1"/>
          </p:nvPr>
        </p:nvSpPr>
        <p:spPr/>
        <p:txBody>
          <a:bodyPr>
            <a:normAutofit/>
          </a:bodyPr>
          <a:lstStyle/>
          <a:p>
            <a:r>
              <a:rPr lang="fi-FI" dirty="0">
                <a:latin typeface="Cambria" panose="02040503050406030204" pitchFamily="18" charset="0"/>
              </a:rPr>
              <a:t>TUTOREIDEN KOEVIIKKO-INFO</a:t>
            </a:r>
          </a:p>
          <a:p>
            <a:r>
              <a:rPr lang="fi-FI" dirty="0">
                <a:latin typeface="Cambria" panose="02040503050406030204" pitchFamily="18" charset="0"/>
              </a:rPr>
              <a:t>KOEAIKATAULU</a:t>
            </a:r>
          </a:p>
          <a:p>
            <a:r>
              <a:rPr lang="fi-FI" dirty="0">
                <a:latin typeface="Cambria" panose="02040503050406030204" pitchFamily="18" charset="0"/>
              </a:rPr>
              <a:t>MILLAINEN OPISKELIJA OLEN? -TESTI</a:t>
            </a:r>
          </a:p>
          <a:p>
            <a:r>
              <a:rPr lang="fi-FI" dirty="0">
                <a:latin typeface="Cambria" panose="02040503050406030204" pitchFamily="18" charset="0"/>
              </a:rPr>
              <a:t>OMAT TAVOITTEENI 1.JAKSOLLE</a:t>
            </a:r>
          </a:p>
          <a:p>
            <a:r>
              <a:rPr lang="fi-FI" dirty="0">
                <a:latin typeface="Cambria" panose="02040503050406030204" pitchFamily="18" charset="0"/>
              </a:rPr>
              <a:t>OMA OPISKELUSUUNNITELMA</a:t>
            </a:r>
          </a:p>
          <a:p>
            <a:r>
              <a:rPr lang="fi-FI" dirty="0">
                <a:latin typeface="Cambria" panose="02040503050406030204" pitchFamily="18" charset="0"/>
              </a:rPr>
              <a:t>MINÄ OPISKELIJANA-ESSEE</a:t>
            </a:r>
          </a:p>
          <a:p>
            <a:r>
              <a:rPr lang="fi-FI" dirty="0">
                <a:latin typeface="Cambria" panose="02040503050406030204" pitchFamily="18" charset="0"/>
              </a:rPr>
              <a:t>HYVÄT VINKIT JAKOON</a:t>
            </a:r>
          </a:p>
          <a:p>
            <a:r>
              <a:rPr lang="fi-FI" dirty="0">
                <a:latin typeface="Cambria" panose="02040503050406030204" pitchFamily="18" charset="0"/>
              </a:rPr>
              <a:t>OPISKELUTEKNIIKKA-HARJOITUS</a:t>
            </a:r>
          </a:p>
          <a:p>
            <a:pPr marL="0" indent="0">
              <a:buNone/>
            </a:pPr>
            <a:endParaRPr lang="fi-FI" dirty="0"/>
          </a:p>
        </p:txBody>
      </p:sp>
      <p:pic>
        <p:nvPicPr>
          <p:cNvPr id="4" name="Picture 2" descr="flowers-desk-office-vint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7480" y="1889851"/>
            <a:ext cx="4058431" cy="270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9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OPISKELUVINKIT MUILLE</a:t>
            </a:r>
          </a:p>
        </p:txBody>
      </p:sp>
      <p:sp>
        <p:nvSpPr>
          <p:cNvPr id="3" name="Sisällön paikkamerkki 2"/>
          <p:cNvSpPr>
            <a:spLocks noGrp="1"/>
          </p:cNvSpPr>
          <p:nvPr>
            <p:ph idx="1"/>
          </p:nvPr>
        </p:nvSpPr>
        <p:spPr>
          <a:xfrm>
            <a:off x="1069848" y="1953491"/>
            <a:ext cx="10058400" cy="4218709"/>
          </a:xfrm>
        </p:spPr>
        <p:txBody>
          <a:bodyPr/>
          <a:lstStyle/>
          <a:p>
            <a:r>
              <a:rPr lang="fi-FI" u="sng" dirty="0">
                <a:latin typeface="Cambria" panose="02040503050406030204" pitchFamily="18" charset="0"/>
              </a:rPr>
              <a:t>Pariporina: </a:t>
            </a:r>
          </a:p>
          <a:p>
            <a:pPr marL="0" indent="0">
              <a:buNone/>
            </a:pPr>
            <a:endParaRPr lang="fi-FI" dirty="0">
              <a:latin typeface="Cambria" panose="02040503050406030204" pitchFamily="18" charset="0"/>
            </a:endParaRPr>
          </a:p>
          <a:p>
            <a:pPr marL="457200" indent="-457200">
              <a:buAutoNum type="arabicPeriod"/>
            </a:pPr>
            <a:r>
              <a:rPr lang="fi-FI" dirty="0">
                <a:latin typeface="Cambria" panose="02040503050406030204" pitchFamily="18" charset="0"/>
              </a:rPr>
              <a:t>Keskustelkaa hyvistä opiskelutekniikoista ja millä tavalla valmistaudutte eri aineiden kokeisiin</a:t>
            </a:r>
          </a:p>
          <a:p>
            <a:pPr marL="457200" indent="-457200">
              <a:buAutoNum type="arabicPeriod"/>
            </a:pPr>
            <a:r>
              <a:rPr lang="fi-FI" dirty="0">
                <a:latin typeface="Cambria" panose="02040503050406030204" pitchFamily="18" charset="0"/>
              </a:rPr>
              <a:t>Lähettäkää 1-2 parasta (myös omaperäisintä) oppimiseen ja opiskeluun liittyvää vinkkiä ja oivallusta </a:t>
            </a:r>
            <a:r>
              <a:rPr lang="fi-FI" dirty="0" err="1">
                <a:latin typeface="Cambria" panose="02040503050406030204" pitchFamily="18" charset="0"/>
              </a:rPr>
              <a:t>Padlettiin</a:t>
            </a:r>
            <a:r>
              <a:rPr lang="fi-FI" dirty="0">
                <a:latin typeface="Cambria" panose="02040503050406030204" pitchFamily="18" charset="0"/>
              </a:rPr>
              <a:t>:</a:t>
            </a:r>
          </a:p>
          <a:p>
            <a:pPr marL="0" indent="0">
              <a:buNone/>
            </a:pPr>
            <a:endParaRPr lang="fi-FI" dirty="0">
              <a:latin typeface="Cambria" panose="02040503050406030204" pitchFamily="18" charset="0"/>
            </a:endParaRPr>
          </a:p>
          <a:p>
            <a:pPr marL="0" indent="0">
              <a:buNone/>
            </a:pPr>
            <a:r>
              <a:rPr lang="fi-FI" dirty="0">
                <a:latin typeface="Cambria" panose="02040503050406030204" pitchFamily="18" charset="0"/>
              </a:rPr>
              <a:t>HUOM! SAA KEKSIÄ MYÖS UUSIA VINKKEJÄ!</a:t>
            </a:r>
          </a:p>
        </p:txBody>
      </p:sp>
    </p:spTree>
    <p:extLst>
      <p:ext uri="{BB962C8B-B14F-4D97-AF65-F5344CB8AC3E}">
        <p14:creationId xmlns:p14="http://schemas.microsoft.com/office/powerpoint/2010/main" val="30290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TEHTÄVÄ 5</a:t>
            </a:r>
            <a:br>
              <a:rPr lang="fi-FI" sz="4000" dirty="0">
                <a:latin typeface="Cambria" panose="02040503050406030204" pitchFamily="18" charset="0"/>
              </a:rPr>
            </a:br>
            <a:r>
              <a:rPr lang="fi-FI" sz="4000" dirty="0">
                <a:latin typeface="Cambria" panose="02040503050406030204" pitchFamily="18" charset="0"/>
              </a:rPr>
              <a:t>opiskelutekniikka-harjoitus</a:t>
            </a:r>
          </a:p>
        </p:txBody>
      </p:sp>
      <p:sp>
        <p:nvSpPr>
          <p:cNvPr id="3" name="Sisällön paikkamerkki 2"/>
          <p:cNvSpPr>
            <a:spLocks noGrp="1"/>
          </p:cNvSpPr>
          <p:nvPr>
            <p:ph idx="1"/>
          </p:nvPr>
        </p:nvSpPr>
        <p:spPr/>
        <p:txBody>
          <a:bodyPr>
            <a:normAutofit/>
          </a:bodyPr>
          <a:lstStyle/>
          <a:p>
            <a:pPr lvl="0"/>
            <a:r>
              <a:rPr lang="fi-FI" dirty="0">
                <a:latin typeface="Cambria" panose="02040503050406030204" pitchFamily="18" charset="0"/>
              </a:rPr>
              <a:t>Valitse mikä rahansa oppiaine, jonka kirja/digikirja sinulla on mukana.</a:t>
            </a:r>
          </a:p>
          <a:p>
            <a:r>
              <a:rPr lang="fi-FI" dirty="0">
                <a:latin typeface="Cambria" panose="02040503050406030204" pitchFamily="18" charset="0"/>
              </a:rPr>
              <a:t>Keskity yhteen lukuun.</a:t>
            </a:r>
          </a:p>
          <a:p>
            <a:pPr lvl="0"/>
            <a:r>
              <a:rPr lang="fi-FI" dirty="0">
                <a:latin typeface="Cambria" panose="02040503050406030204" pitchFamily="18" charset="0"/>
              </a:rPr>
              <a:t>Valitse yksi opiskelutekniikka kerrallaan</a:t>
            </a:r>
          </a:p>
          <a:p>
            <a:pPr lvl="0"/>
            <a:r>
              <a:rPr lang="fi-FI" dirty="0">
                <a:latin typeface="Cambria" panose="02040503050406030204" pitchFamily="18" charset="0"/>
              </a:rPr>
              <a:t>Muistiinpanot sähköisesti/paperille.</a:t>
            </a:r>
          </a:p>
          <a:p>
            <a:pPr marL="0" lvl="0" indent="0">
              <a:buNone/>
            </a:pPr>
            <a:endParaRPr lang="fi-FI" dirty="0"/>
          </a:p>
          <a:p>
            <a:endParaRPr lang="fi-FI" dirty="0"/>
          </a:p>
        </p:txBody>
      </p:sp>
      <p:sp>
        <p:nvSpPr>
          <p:cNvPr id="4" name="Kuvaselitesuorakulmio 3"/>
          <p:cNvSpPr>
            <a:spLocks/>
          </p:cNvSpPr>
          <p:nvPr/>
        </p:nvSpPr>
        <p:spPr>
          <a:xfrm>
            <a:off x="7581278" y="4039997"/>
            <a:ext cx="2879725" cy="2159635"/>
          </a:xfrm>
          <a:prstGeom prst="wedgeRectCallout">
            <a:avLst/>
          </a:prstGeom>
          <a:solidFill>
            <a:sysClr val="window" lastClr="FFFFFF"/>
          </a:solidFill>
          <a:ln w="25400" cap="flat" cmpd="sng" algn="ctr">
            <a:solidFill>
              <a:srgbClr val="7030A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AVAINSANAT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Poimin kappaleesta 10 avainsanaa.</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Kuvaselitesuorakulmio 15"/>
          <p:cNvSpPr>
            <a:spLocks/>
          </p:cNvSpPr>
          <p:nvPr/>
        </p:nvSpPr>
        <p:spPr>
          <a:xfrm>
            <a:off x="4386623" y="4039997"/>
            <a:ext cx="2879725" cy="2159635"/>
          </a:xfrm>
          <a:prstGeom prst="wedgeRectCallout">
            <a:avLst/>
          </a:prstGeom>
          <a:solidFill>
            <a:sysClr val="window" lastClr="FFFFFF"/>
          </a:solidFill>
          <a:ln w="25400" cap="flat" cmpd="sng" algn="ctr">
            <a:solidFill>
              <a:srgbClr val="7030A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MA/FY/KE -TEORIAOSIO</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Luen aiheen teoriaosion ja ratkaisen mallitehtävän omaan vihkoon.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Kuvaselitesuorakulmio 9"/>
          <p:cNvSpPr>
            <a:spLocks/>
          </p:cNvSpPr>
          <p:nvPr/>
        </p:nvSpPr>
        <p:spPr>
          <a:xfrm>
            <a:off x="1191968" y="4039997"/>
            <a:ext cx="2879725" cy="2159635"/>
          </a:xfrm>
          <a:prstGeom prst="wedgeRectCallout">
            <a:avLst/>
          </a:prstGeom>
          <a:solidFill>
            <a:sysClr val="window" lastClr="FFFFFF"/>
          </a:solidFill>
          <a:ln w="25400" cap="flat" cmpd="sng" algn="ctr">
            <a:solidFill>
              <a:srgbClr val="35992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828040">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ABITREENIT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Teen kurssiin liittyviä ylioppilastehtäviä osoitteessa </a:t>
            </a:r>
            <a:r>
              <a:rPr lang="fi-FI" sz="1200" b="1" u="sng" dirty="0">
                <a:effectLst/>
                <a:latin typeface="Bell MT" panose="02020503060305020303" pitchFamily="18" charset="0"/>
                <a:ea typeface="Calibri" panose="020F0502020204030204" pitchFamily="34" charset="0"/>
                <a:cs typeface="Times New Roman" panose="02020603050405020304" pitchFamily="18" charset="0"/>
              </a:rPr>
              <a:t>urly.fi/12YS</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3600" b="1" dirty="0">
                <a:effectLst/>
                <a:latin typeface="Bell MT" panose="02020503060305020303" pitchFamily="18"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868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LISÄTEHTÄVÄ 6: MITEN KÄYTÄN AIKAANI?</a:t>
            </a:r>
          </a:p>
        </p:txBody>
      </p:sp>
      <p:sp>
        <p:nvSpPr>
          <p:cNvPr id="3" name="Sisällön paikkamerkki 2"/>
          <p:cNvSpPr>
            <a:spLocks noGrp="1"/>
          </p:cNvSpPr>
          <p:nvPr>
            <p:ph idx="1"/>
          </p:nvPr>
        </p:nvSpPr>
        <p:spPr/>
        <p:txBody>
          <a:bodyPr>
            <a:normAutofit/>
          </a:bodyPr>
          <a:lstStyle/>
          <a:p>
            <a:pPr marL="0" indent="0">
              <a:spcBef>
                <a:spcPts val="0"/>
              </a:spcBef>
              <a:spcAft>
                <a:spcPts val="0"/>
              </a:spcAft>
              <a:buNone/>
            </a:pPr>
            <a:r>
              <a:rPr lang="fi-FI" dirty="0"/>
              <a:t> </a:t>
            </a:r>
          </a:p>
          <a:p>
            <a:pPr>
              <a:spcBef>
                <a:spcPts val="0"/>
              </a:spcBef>
              <a:spcAft>
                <a:spcPts val="0"/>
              </a:spcAft>
            </a:pPr>
            <a:r>
              <a:rPr lang="fi-FI" dirty="0">
                <a:latin typeface="Cambria" panose="02040503050406030204" pitchFamily="18" charset="0"/>
              </a:rPr>
              <a:t>Mieti, mitkä ovat nukkumisen ja koulussa käynnin lisäksi viisi asiaa, joihin käytät eniten aikaasi ja tee lista näistä asioista.</a:t>
            </a:r>
          </a:p>
          <a:p>
            <a:pPr>
              <a:spcBef>
                <a:spcPts val="0"/>
              </a:spcBef>
              <a:spcAft>
                <a:spcPts val="0"/>
              </a:spcAft>
            </a:pPr>
            <a:endParaRPr lang="fi-FI" dirty="0">
              <a:latin typeface="Cambria" panose="02040503050406030204" pitchFamily="18" charset="0"/>
            </a:endParaRPr>
          </a:p>
          <a:p>
            <a:pPr>
              <a:spcBef>
                <a:spcPts val="0"/>
              </a:spcBef>
              <a:spcAft>
                <a:spcPts val="0"/>
              </a:spcAft>
            </a:pPr>
            <a:r>
              <a:rPr lang="fi-FI" dirty="0">
                <a:latin typeface="Cambria" panose="02040503050406030204" pitchFamily="18" charset="0"/>
              </a:rPr>
              <a:t>Mieti tämän jälkeen, kuinka tärkeitä nuo asiat sinulle ovat. Kirjoita kunkin asian jälkeen numero, joka kuvaa parhaiten mielipidettäsi:</a:t>
            </a:r>
          </a:p>
          <a:p>
            <a:pPr>
              <a:spcBef>
                <a:spcPts val="0"/>
              </a:spcBef>
              <a:spcAft>
                <a:spcPts val="0"/>
              </a:spcAft>
            </a:pPr>
            <a:endParaRPr lang="fi-FI" dirty="0">
              <a:latin typeface="Cambria" panose="02040503050406030204" pitchFamily="18" charset="0"/>
            </a:endParaRPr>
          </a:p>
          <a:p>
            <a:pPr marL="0" indent="0">
              <a:spcBef>
                <a:spcPts val="0"/>
              </a:spcBef>
              <a:spcAft>
                <a:spcPts val="0"/>
              </a:spcAft>
              <a:buNone/>
            </a:pPr>
            <a:r>
              <a:rPr lang="fi-FI" dirty="0">
                <a:latin typeface="Cambria" panose="02040503050406030204" pitchFamily="18" charset="0"/>
              </a:rPr>
              <a:t>1 = erittäin tärkeä, tähän voisin käyttää enemmänkin aikaani</a:t>
            </a:r>
          </a:p>
          <a:p>
            <a:pPr marL="0" indent="0">
              <a:spcBef>
                <a:spcPts val="0"/>
              </a:spcBef>
              <a:spcAft>
                <a:spcPts val="0"/>
              </a:spcAft>
              <a:buNone/>
            </a:pPr>
            <a:r>
              <a:rPr lang="fi-FI" dirty="0">
                <a:latin typeface="Cambria" panose="02040503050406030204" pitchFamily="18" charset="0"/>
              </a:rPr>
              <a:t>2 = tärkeä, käytän tähän sopivasti aikaani</a:t>
            </a:r>
          </a:p>
          <a:p>
            <a:pPr marL="0" indent="0">
              <a:spcBef>
                <a:spcPts val="0"/>
              </a:spcBef>
              <a:spcAft>
                <a:spcPts val="0"/>
              </a:spcAft>
              <a:buNone/>
            </a:pPr>
            <a:r>
              <a:rPr lang="fi-FI" dirty="0">
                <a:latin typeface="Cambria" panose="02040503050406030204" pitchFamily="18" charset="0"/>
              </a:rPr>
              <a:t>3 = ei kovin tärkeä, haluan vähentää tähän käyttämääni aikaa.</a:t>
            </a:r>
          </a:p>
          <a:p>
            <a:pPr marL="0" indent="0">
              <a:spcBef>
                <a:spcPts val="0"/>
              </a:spcBef>
              <a:spcAft>
                <a:spcPts val="0"/>
              </a:spcAft>
              <a:buNone/>
            </a:pPr>
            <a:r>
              <a:rPr lang="fi-FI" dirty="0">
                <a:latin typeface="Cambria" panose="02040503050406030204" pitchFamily="18" charset="0"/>
              </a:rPr>
              <a:t> </a:t>
            </a:r>
          </a:p>
          <a:p>
            <a:pPr>
              <a:spcBef>
                <a:spcPts val="0"/>
              </a:spcBef>
              <a:spcAft>
                <a:spcPts val="0"/>
              </a:spcAft>
            </a:pPr>
            <a:r>
              <a:rPr lang="fi-FI" dirty="0">
                <a:latin typeface="Cambria" panose="02040503050406030204" pitchFamily="18" charset="0"/>
              </a:rPr>
              <a:t>Mieti sitten, miten lähdet korjaamaan aikataulujasi? Mitkä ovat ensimmäiset konkreettiset askeleet kohti tavoitettasi?</a:t>
            </a:r>
          </a:p>
          <a:p>
            <a:endParaRPr lang="fi-FI" dirty="0">
              <a:latin typeface="Cambria" panose="02040503050406030204" pitchFamily="18" charset="0"/>
            </a:endParaRPr>
          </a:p>
        </p:txBody>
      </p:sp>
    </p:spTree>
    <p:extLst>
      <p:ext uri="{BB962C8B-B14F-4D97-AF65-F5344CB8AC3E}">
        <p14:creationId xmlns:p14="http://schemas.microsoft.com/office/powerpoint/2010/main" val="136025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jankäytön nelikentt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4868" y="336627"/>
            <a:ext cx="5254580" cy="4551602"/>
          </a:xfrm>
          <a:prstGeom prst="rect">
            <a:avLst/>
          </a:prstGeom>
          <a:noFill/>
          <a:extLst>
            <a:ext uri="{909E8E84-426E-40DD-AFC4-6F175D3DCCD1}">
              <a14:hiddenFill xmlns:a14="http://schemas.microsoft.com/office/drawing/2010/main">
                <a:solidFill>
                  <a:srgbClr val="FFFFFF"/>
                </a:solidFill>
              </a14:hiddenFill>
            </a:ext>
          </a:extLst>
        </p:spPr>
      </p:pic>
      <p:sp>
        <p:nvSpPr>
          <p:cNvPr id="4" name="Suorakulmio 3"/>
          <p:cNvSpPr/>
          <p:nvPr/>
        </p:nvSpPr>
        <p:spPr>
          <a:xfrm>
            <a:off x="2532845" y="5079470"/>
            <a:ext cx="6096000" cy="1015663"/>
          </a:xfrm>
          <a:prstGeom prst="rect">
            <a:avLst/>
          </a:prstGeom>
        </p:spPr>
        <p:txBody>
          <a:bodyPr>
            <a:spAutoFit/>
          </a:bodyPr>
          <a:lstStyle/>
          <a:p>
            <a:r>
              <a:rPr lang="fi-FI" sz="2000" b="1" dirty="0">
                <a:solidFill>
                  <a:srgbClr val="000000"/>
                </a:solidFill>
                <a:latin typeface="Cambria" panose="02040503050406030204" pitchFamily="18" charset="0"/>
              </a:rPr>
              <a:t>Voit käyttää tätä nelikenttää apuna, kun suunnittelet ajankäyttöäsi. Sijoita tehtävälistasi asiat oikeisiin kohtiin ja toimi sen mukaan.  </a:t>
            </a:r>
            <a:endParaRPr lang="fi-FI" sz="2000" b="1" dirty="0">
              <a:solidFill>
                <a:prstClr val="black"/>
              </a:solidFill>
              <a:latin typeface="Cambria" panose="02040503050406030204" pitchFamily="18" charset="0"/>
            </a:endParaRPr>
          </a:p>
        </p:txBody>
      </p:sp>
    </p:spTree>
    <p:extLst>
      <p:ext uri="{BB962C8B-B14F-4D97-AF65-F5344CB8AC3E}">
        <p14:creationId xmlns:p14="http://schemas.microsoft.com/office/powerpoint/2010/main" val="306461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err="1">
                <a:latin typeface="Cambria" panose="02040503050406030204" pitchFamily="18" charset="0"/>
              </a:rPr>
              <a:t>Prokrastinaatio</a:t>
            </a:r>
            <a:r>
              <a:rPr lang="fi-FI" sz="4000" dirty="0">
                <a:latin typeface="Cambria" panose="02040503050406030204" pitchFamily="18" charset="0"/>
              </a:rPr>
              <a:t>=asioiden lykkääminen</a:t>
            </a:r>
          </a:p>
        </p:txBody>
      </p:sp>
      <p:sp>
        <p:nvSpPr>
          <p:cNvPr id="3" name="Sisällön paikkamerkki 2"/>
          <p:cNvSpPr>
            <a:spLocks noGrp="1"/>
          </p:cNvSpPr>
          <p:nvPr>
            <p:ph idx="1"/>
          </p:nvPr>
        </p:nvSpPr>
        <p:spPr/>
        <p:txBody>
          <a:bodyPr/>
          <a:lstStyle/>
          <a:p>
            <a:endParaRPr lang="fi-FI" dirty="0"/>
          </a:p>
          <a:p>
            <a:endParaRPr lang="fi-FI" dirty="0"/>
          </a:p>
          <a:p>
            <a:r>
              <a:rPr lang="fi-FI" sz="3200" dirty="0">
                <a:latin typeface="Cambria" panose="02040503050406030204" pitchFamily="18" charset="0"/>
              </a:rPr>
              <a:t>Mieti, mitä teet, kun lykkäät esim. kokeisiin valmistautumista tai koulutehtävien tekemistä?</a:t>
            </a:r>
          </a:p>
        </p:txBody>
      </p:sp>
    </p:spTree>
    <p:extLst>
      <p:ext uri="{BB962C8B-B14F-4D97-AF65-F5344CB8AC3E}">
        <p14:creationId xmlns:p14="http://schemas.microsoft.com/office/powerpoint/2010/main" val="95818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243563"/>
            <a:ext cx="10058400" cy="1609344"/>
          </a:xfrm>
        </p:spPr>
        <p:txBody>
          <a:bodyPr>
            <a:normAutofit/>
          </a:bodyPr>
          <a:lstStyle/>
          <a:p>
            <a:pPr algn="ctr"/>
            <a:r>
              <a:rPr lang="fi-FI" sz="4000" dirty="0">
                <a:latin typeface="Cambria" panose="02040503050406030204" pitchFamily="18" charset="0"/>
              </a:rPr>
              <a:t>Tehtävä: Minä opiskelijana -essee</a:t>
            </a:r>
          </a:p>
        </p:txBody>
      </p:sp>
      <p:sp>
        <p:nvSpPr>
          <p:cNvPr id="3" name="Sisällön paikkamerkki 2"/>
          <p:cNvSpPr>
            <a:spLocks noGrp="1"/>
          </p:cNvSpPr>
          <p:nvPr>
            <p:ph idx="1"/>
          </p:nvPr>
        </p:nvSpPr>
        <p:spPr>
          <a:xfrm>
            <a:off x="914400" y="1620982"/>
            <a:ext cx="10213848" cy="4551218"/>
          </a:xfrm>
        </p:spPr>
        <p:txBody>
          <a:bodyPr>
            <a:normAutofit fontScale="92500" lnSpcReduction="20000"/>
          </a:bodyPr>
          <a:lstStyle/>
          <a:p>
            <a:r>
              <a:rPr lang="fi-FI" dirty="0">
                <a:latin typeface="Cambria" panose="02040503050406030204" pitchFamily="18" charset="0"/>
              </a:rPr>
              <a:t>1. Motivaation rakentaminen: Miten tavoitteiden asettaminen ja kiinnostuksen ylläpito sinulta onnistuu? Miten voisit niitä parantaa? Uskotko omiin taitoihisi ja kykyihisi selviytyä tehtävistä?</a:t>
            </a:r>
          </a:p>
          <a:p>
            <a:r>
              <a:rPr lang="fi-FI" dirty="0">
                <a:latin typeface="Cambria" panose="02040503050406030204" pitchFamily="18" charset="0"/>
              </a:rPr>
              <a:t>2. Oppimistaidot: </a:t>
            </a:r>
            <a:r>
              <a:rPr lang="fi-FI" dirty="0">
                <a:solidFill>
                  <a:srgbClr val="FF3399"/>
                </a:solidFill>
                <a:latin typeface="Cambria" panose="02040503050406030204" pitchFamily="18" charset="0"/>
              </a:rPr>
              <a:t>Millaisia opiskelustrategioita tai -tekniikoita hyödynnät uuden asian oppimisessa? </a:t>
            </a:r>
            <a:r>
              <a:rPr lang="fi-FI" dirty="0">
                <a:latin typeface="Cambria" panose="02040503050406030204" pitchFamily="18" charset="0"/>
              </a:rPr>
              <a:t>Millaiset tiedonhaun taidot sinulla ovat? Miten tietotekniikan käyttö onnistuu (esim. koulussa käytettävät ohjelmat)? Miten voisit niitä parantaa? Keneltä voisit pyytää apua tarvittaessa? Miten pystyt analysoimaan lukemaasi? Pystytkö tarvittaessa tarkastelemaan tekstiä kriittisesti ja tulkitsemaan sitä omien kokemustesi ja tietojesi valossa? Mikä auttaisi näiden taitojen harjaannuttamisessa?</a:t>
            </a:r>
          </a:p>
          <a:p>
            <a:r>
              <a:rPr lang="fi-FI" dirty="0">
                <a:latin typeface="Cambria" panose="02040503050406030204" pitchFamily="18" charset="0"/>
              </a:rPr>
              <a:t>3. Opiskelukunnon ylläpito: Miten rentoudut? Mitkä asiat antavat sinulle voimia? Voisiko niiden määrää lisätä tulevaisuudessa? Miten? Nukuthan riittävästi ja syöt tasaisin väliajoin, jotta verensokeri pysyy tasaisena? Olisiko tässä parantamisen varaa?</a:t>
            </a:r>
          </a:p>
          <a:p>
            <a:r>
              <a:rPr lang="fi-FI" dirty="0">
                <a:latin typeface="Cambria" panose="02040503050406030204" pitchFamily="18" charset="0"/>
              </a:rPr>
              <a:t>4. Sosiaaliset taidot: Millaiset ryhmätyöskentelytaidot sinulla ovat? Opiskeletko mieluummin yksin vai ryhmässä? Pidätkö esiintymisestä? Jollet, mikä on suurin pelkosi liittyen esiintymiseen? Miten sitä voisi helpottaa?</a:t>
            </a:r>
          </a:p>
          <a:p>
            <a:r>
              <a:rPr lang="fi-FI" dirty="0">
                <a:latin typeface="Cambria" panose="02040503050406030204" pitchFamily="18" charset="0"/>
              </a:rPr>
              <a:t>5. Metakognitiiviset taidot: Millaiset käsitykset sinulla on itsestäsi oppijana? Arvioitko oppimistuloksiasi ja suunnitelmien toteutumista? Miten? Ovatko ne toimivia? </a:t>
            </a:r>
          </a:p>
          <a:p>
            <a:r>
              <a:rPr lang="fi-FI" dirty="0">
                <a:latin typeface="Cambria" panose="02040503050406030204" pitchFamily="18" charset="0"/>
              </a:rPr>
              <a:t>6. Ajanhallinnan taidot: Miten suunnittelet ja aikataulutat opiskeluasi? Miten niitä voisi parantaa? </a:t>
            </a:r>
          </a:p>
          <a:p>
            <a:endParaRPr lang="fi-FI" dirty="0">
              <a:latin typeface="Cambria" panose="02040503050406030204" pitchFamily="18" charset="0"/>
            </a:endParaRPr>
          </a:p>
        </p:txBody>
      </p:sp>
    </p:spTree>
    <p:extLst>
      <p:ext uri="{BB962C8B-B14F-4D97-AF65-F5344CB8AC3E}">
        <p14:creationId xmlns:p14="http://schemas.microsoft.com/office/powerpoint/2010/main" val="101438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80902" y="0"/>
            <a:ext cx="10058400" cy="1609344"/>
          </a:xfrm>
        </p:spPr>
        <p:txBody>
          <a:bodyPr>
            <a:normAutofit/>
          </a:bodyPr>
          <a:lstStyle/>
          <a:p>
            <a:r>
              <a:rPr lang="fi-FI" sz="4000" dirty="0">
                <a:latin typeface="Cambria" panose="02040503050406030204" pitchFamily="18" charset="0"/>
              </a:rPr>
              <a:t>Opiskelutaidot, mitä ne on?</a:t>
            </a:r>
          </a:p>
        </p:txBody>
      </p:sp>
      <p:pic>
        <p:nvPicPr>
          <p:cNvPr id="4" name="Sisällön paikkamerkki 3"/>
          <p:cNvPicPr>
            <a:picLocks noGrp="1" noChangeAspect="1"/>
          </p:cNvPicPr>
          <p:nvPr>
            <p:ph idx="1"/>
          </p:nvPr>
        </p:nvPicPr>
        <p:blipFill rotWithShape="1">
          <a:blip r:embed="rId3"/>
          <a:srcRect l="50463" t="20108" r="9748" b="16107"/>
          <a:stretch/>
        </p:blipFill>
        <p:spPr>
          <a:xfrm>
            <a:off x="555351" y="1083427"/>
            <a:ext cx="10483951" cy="5210386"/>
          </a:xfrm>
          <a:prstGeom prst="rect">
            <a:avLst/>
          </a:prstGeom>
        </p:spPr>
      </p:pic>
      <p:sp>
        <p:nvSpPr>
          <p:cNvPr id="3" name="Pyöristetty kuvatekstisuorakulmio 2"/>
          <p:cNvSpPr/>
          <p:nvPr/>
        </p:nvSpPr>
        <p:spPr>
          <a:xfrm>
            <a:off x="9302261" y="262011"/>
            <a:ext cx="2620108" cy="2261381"/>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latin typeface="Cambria" panose="02040503050406030204" pitchFamily="18" charset="0"/>
              </a:rPr>
              <a:t>Millaiset opiskelutaidot sinulla on? </a:t>
            </a:r>
          </a:p>
        </p:txBody>
      </p:sp>
    </p:spTree>
    <p:extLst>
      <p:ext uri="{BB962C8B-B14F-4D97-AF65-F5344CB8AC3E}">
        <p14:creationId xmlns:p14="http://schemas.microsoft.com/office/powerpoint/2010/main" val="1362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Op1-kurssin peda.net</a:t>
            </a:r>
          </a:p>
        </p:txBody>
      </p:sp>
      <p:sp>
        <p:nvSpPr>
          <p:cNvPr id="3" name="Sisällön paikkamerkki 2"/>
          <p:cNvSpPr>
            <a:spLocks noGrp="1"/>
          </p:cNvSpPr>
          <p:nvPr>
            <p:ph idx="1"/>
          </p:nvPr>
        </p:nvSpPr>
        <p:spPr/>
        <p:txBody>
          <a:bodyPr/>
          <a:lstStyle/>
          <a:p>
            <a:pPr marL="0" indent="0">
              <a:buNone/>
            </a:pPr>
            <a:endParaRPr lang="fi-FI" dirty="0"/>
          </a:p>
          <a:p>
            <a:r>
              <a:rPr lang="fi-FI" dirty="0">
                <a:latin typeface="Cambria" panose="02040503050406030204" pitchFamily="18" charset="0"/>
              </a:rPr>
              <a:t>Kouvolan Yhteislyseo &gt; Oppiaineet &gt; Opinto-ohjaus &gt; OP1 22ABCDEFGH</a:t>
            </a:r>
          </a:p>
          <a:p>
            <a:r>
              <a:rPr lang="fi-FI" dirty="0">
                <a:latin typeface="Cambria" panose="02040503050406030204" pitchFamily="18" charset="0"/>
              </a:rPr>
              <a:t>Opiskelutaidot-tehtävä</a:t>
            </a:r>
          </a:p>
          <a:p>
            <a:r>
              <a:rPr lang="fi-FI" b="1" dirty="0">
                <a:latin typeface="Cambria" panose="02040503050406030204" pitchFamily="18" charset="0"/>
              </a:rPr>
              <a:t>Tehtävää jatketaan ensi tunnilla!</a:t>
            </a:r>
          </a:p>
          <a:p>
            <a:r>
              <a:rPr lang="fi-FI" dirty="0">
                <a:latin typeface="Cambria" panose="02040503050406030204" pitchFamily="18" charset="0"/>
              </a:rPr>
              <a:t>”Minä opiskelijana”-essee</a:t>
            </a:r>
          </a:p>
        </p:txBody>
      </p:sp>
    </p:spTree>
    <p:extLst>
      <p:ext uri="{BB962C8B-B14F-4D97-AF65-F5344CB8AC3E}">
        <p14:creationId xmlns:p14="http://schemas.microsoft.com/office/powerpoint/2010/main" val="131870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dirty="0"/>
            </a:br>
            <a:r>
              <a:rPr lang="fi-FI" sz="4400" dirty="0">
                <a:latin typeface="Cambria" panose="02040503050406030204" pitchFamily="18" charset="0"/>
              </a:rPr>
              <a:t>TEHTÄVÄ 1</a:t>
            </a:r>
            <a:br>
              <a:rPr lang="fi-FI" sz="4400" dirty="0">
                <a:latin typeface="Cambria" panose="02040503050406030204" pitchFamily="18" charset="0"/>
              </a:rPr>
            </a:br>
            <a:r>
              <a:rPr lang="fi-FI" sz="4400" dirty="0">
                <a:latin typeface="Cambria" panose="02040503050406030204" pitchFamily="18" charset="0"/>
              </a:rPr>
              <a:t>KOEAIKATAULU</a:t>
            </a:r>
            <a:br>
              <a:rPr lang="fi-FI" sz="4400" dirty="0">
                <a:latin typeface="Cambria" panose="02040503050406030204" pitchFamily="18" charset="0"/>
              </a:rPr>
            </a:br>
            <a:endParaRPr lang="fi-FI" sz="4400" dirty="0">
              <a:latin typeface="Cambria" panose="02040503050406030204" pitchFamily="18" charset="0"/>
            </a:endParaRP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2120927649"/>
              </p:ext>
            </p:extLst>
          </p:nvPr>
        </p:nvGraphicFramePr>
        <p:xfrm>
          <a:off x="5386607" y="2251886"/>
          <a:ext cx="6113780" cy="3956916"/>
        </p:xfrm>
        <a:graphic>
          <a:graphicData uri="http://schemas.openxmlformats.org/drawingml/2006/table">
            <a:tbl>
              <a:tblPr firstRow="1" firstCol="1" bandRow="1"/>
              <a:tblGrid>
                <a:gridCol w="1922145">
                  <a:extLst>
                    <a:ext uri="{9D8B030D-6E8A-4147-A177-3AD203B41FA5}">
                      <a16:colId xmlns:a16="http://schemas.microsoft.com/office/drawing/2014/main" val="1431504721"/>
                    </a:ext>
                  </a:extLst>
                </a:gridCol>
                <a:gridCol w="1765300">
                  <a:extLst>
                    <a:ext uri="{9D8B030D-6E8A-4147-A177-3AD203B41FA5}">
                      <a16:colId xmlns:a16="http://schemas.microsoft.com/office/drawing/2014/main" val="4193275334"/>
                    </a:ext>
                  </a:extLst>
                </a:gridCol>
                <a:gridCol w="1260475">
                  <a:extLst>
                    <a:ext uri="{9D8B030D-6E8A-4147-A177-3AD203B41FA5}">
                      <a16:colId xmlns:a16="http://schemas.microsoft.com/office/drawing/2014/main" val="484747271"/>
                    </a:ext>
                  </a:extLst>
                </a:gridCol>
                <a:gridCol w="1165860">
                  <a:extLst>
                    <a:ext uri="{9D8B030D-6E8A-4147-A177-3AD203B41FA5}">
                      <a16:colId xmlns:a16="http://schemas.microsoft.com/office/drawing/2014/main" val="1423483225"/>
                    </a:ext>
                  </a:extLst>
                </a:gridCol>
              </a:tblGrid>
              <a:tr h="517435">
                <a:tc gridSpan="4">
                  <a:txBody>
                    <a:bodyPr/>
                    <a:lstStyle/>
                    <a:p>
                      <a:pPr marL="342900" lvl="0" indent="-342900" algn="ctr">
                        <a:lnSpc>
                          <a:spcPct val="90000"/>
                        </a:lnSpc>
                        <a:spcBef>
                          <a:spcPts val="600"/>
                        </a:spcBef>
                        <a:spcAft>
                          <a:spcPts val="0"/>
                        </a:spcAft>
                        <a:buFont typeface="+mj-lt"/>
                        <a:buAutoNum type="arabicPeriod"/>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jakson kokeet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53390">
                        <a:lnSpc>
                          <a:spcPct val="90000"/>
                        </a:lnSpc>
                        <a:spcBef>
                          <a:spcPts val="600"/>
                        </a:spcBef>
                        <a:spcAft>
                          <a:spcPts val="0"/>
                        </a:spcAft>
                      </a:pPr>
                      <a:r>
                        <a:rPr lang="fi-FI" sz="14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411082653"/>
                  </a:ext>
                </a:extLst>
              </a:tr>
              <a:tr h="424914">
                <a:tc>
                  <a:txBody>
                    <a:bodyPr/>
                    <a:lstStyle/>
                    <a:p>
                      <a:pP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Koepäivä</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Oppiaine</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Kellonaika</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Luokkatila</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06989075"/>
                  </a:ext>
                </a:extLst>
              </a:tr>
              <a:tr h="376939">
                <a:tc>
                  <a:txBody>
                    <a:bodyPr/>
                    <a:lstStyle/>
                    <a:p>
                      <a:pPr>
                        <a:lnSpc>
                          <a:spcPct val="200000"/>
                        </a:lnSpc>
                        <a:spcBef>
                          <a:spcPts val="600"/>
                        </a:spcBef>
                        <a:spcAft>
                          <a:spcPts val="0"/>
                        </a:spcAft>
                        <a:tabLst>
                          <a:tab pos="1095375" algn="l"/>
                        </a:tabLs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Keskiviikko 21.9.</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258107"/>
                  </a:ext>
                </a:extLst>
              </a:tr>
              <a:tr h="376939">
                <a:tc>
                  <a:txBody>
                    <a:bodyPr/>
                    <a:lstStyle/>
                    <a:p>
                      <a:pPr>
                        <a:lnSpc>
                          <a:spcPct val="200000"/>
                        </a:lnSpc>
                        <a:spcBef>
                          <a:spcPts val="600"/>
                        </a:spcBef>
                        <a:spcAft>
                          <a:spcPts val="0"/>
                        </a:spcAft>
                      </a:pP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Torstai 22.9.</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838171"/>
                  </a:ext>
                </a:extLst>
              </a:tr>
              <a:tr h="376939">
                <a:tc>
                  <a:txBody>
                    <a:bodyPr/>
                    <a:lstStyle/>
                    <a:p>
                      <a:pPr>
                        <a:lnSpc>
                          <a:spcPct val="200000"/>
                        </a:lnSpc>
                        <a:spcBef>
                          <a:spcPts val="600"/>
                        </a:spcBef>
                        <a:spcAft>
                          <a:spcPts val="0"/>
                        </a:spcAft>
                      </a:pP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Perjantai 23.9.</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360006"/>
                  </a:ext>
                </a:extLst>
              </a:tr>
              <a:tr h="376939">
                <a:tc>
                  <a:txBody>
                    <a:bodyPr/>
                    <a:lstStyle/>
                    <a:p>
                      <a:pPr>
                        <a:lnSpc>
                          <a:spcPct val="200000"/>
                        </a:lnSpc>
                        <a:spcBef>
                          <a:spcPts val="600"/>
                        </a:spcBef>
                        <a:spcAft>
                          <a:spcPts val="0"/>
                        </a:spcAft>
                      </a:pP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Maanantai 26.9.</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22411"/>
                  </a:ext>
                </a:extLst>
              </a:tr>
              <a:tr h="376939">
                <a:tc>
                  <a:txBody>
                    <a:bodyPr/>
                    <a:lstStyle/>
                    <a:p>
                      <a:pPr>
                        <a:lnSpc>
                          <a:spcPct val="200000"/>
                        </a:lnSpc>
                        <a:spcBef>
                          <a:spcPts val="600"/>
                        </a:spcBef>
                        <a:spcAft>
                          <a:spcPts val="0"/>
                        </a:spcAft>
                      </a:pP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Tiistai 27.9.</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877795"/>
                  </a:ext>
                </a:extLst>
              </a:tr>
              <a:tr h="376939">
                <a:tc>
                  <a:txBody>
                    <a:bodyPr/>
                    <a:lstStyle/>
                    <a:p>
                      <a:pPr>
                        <a:lnSpc>
                          <a:spcPct val="200000"/>
                        </a:lnSpc>
                        <a:spcBef>
                          <a:spcPts val="600"/>
                        </a:spcBef>
                        <a:spcAft>
                          <a:spcPts val="0"/>
                        </a:spcAft>
                      </a:pP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Keskiviikko 28.9.</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556845"/>
                  </a:ext>
                </a:extLst>
              </a:tr>
              <a:tr h="376939">
                <a:tc>
                  <a:txBody>
                    <a:bodyPr/>
                    <a:lstStyle/>
                    <a:p>
                      <a:pPr>
                        <a:lnSpc>
                          <a:spcPct val="200000"/>
                        </a:lnSpc>
                        <a:spcBef>
                          <a:spcPts val="600"/>
                        </a:spcBef>
                        <a:spcAft>
                          <a:spcPts val="0"/>
                        </a:spcAft>
                      </a:pP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Torstai 29.9.</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697515"/>
                  </a:ext>
                </a:extLst>
              </a:tr>
            </a:tbl>
          </a:graphicData>
        </a:graphic>
      </p:graphicFrame>
      <p:sp>
        <p:nvSpPr>
          <p:cNvPr id="6" name="Suorakulmio 5"/>
          <p:cNvSpPr/>
          <p:nvPr/>
        </p:nvSpPr>
        <p:spPr>
          <a:xfrm>
            <a:off x="1084619" y="2093976"/>
            <a:ext cx="3704492" cy="4031873"/>
          </a:xfrm>
          <a:prstGeom prst="rect">
            <a:avLst/>
          </a:prstGeom>
        </p:spPr>
        <p:txBody>
          <a:bodyPr wrap="square">
            <a:spAutoFit/>
          </a:bodyPr>
          <a:lstStyle/>
          <a:p>
            <a:pPr lvl="0" eaLnBrk="0" fontAlgn="base" hangingPunct="0">
              <a:spcBef>
                <a:spcPct val="0"/>
              </a:spcBef>
              <a:spcAft>
                <a:spcPct val="0"/>
              </a:spcAft>
              <a:tabLst>
                <a:tab pos="1095375" algn="l"/>
              </a:tabLst>
            </a:pPr>
            <a:endParaRPr lang="fi-FI" altLang="fi-FI"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endParaRPr lang="fi-FI" altLang="fi-FI"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Täydennä 1. jakson arviointiviikon aikataulu Wilman työjärjestyksen avulla.</a:t>
            </a:r>
            <a:r>
              <a:rPr lang="fi-FI" altLang="fi-FI" sz="2000" dirty="0">
                <a:ea typeface="Times New Roman" panose="02020603050405020304" pitchFamily="18" charset="0"/>
              </a:rPr>
              <a:t> </a:t>
            </a:r>
          </a:p>
          <a:p>
            <a:pPr lvl="0" eaLnBrk="0" fontAlgn="base" hangingPunct="0">
              <a:spcBef>
                <a:spcPct val="0"/>
              </a:spcBef>
              <a:spcAft>
                <a:spcPct val="0"/>
              </a:spcAft>
              <a:tabLst>
                <a:tab pos="1095375" algn="l"/>
              </a:tabLst>
            </a:pPr>
            <a:endPar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r>
              <a:rPr lang="fi-FI" altLang="fi-FI" sz="2000" b="1" dirty="0" err="1">
                <a:solidFill>
                  <a:srgbClr val="000000"/>
                </a:solidFill>
                <a:latin typeface="Cambria" panose="02040503050406030204" pitchFamily="18" charset="0"/>
                <a:ea typeface="Times New Roman" panose="02020603050405020304" pitchFamily="18" charset="0"/>
                <a:cs typeface="Times New Roman" panose="02020603050405020304" pitchFamily="18" charset="0"/>
              </a:rPr>
              <a:t>Huom</a:t>
            </a:r>
            <a:r>
              <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t>
            </a: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Wilmassa kokeet ovat kahdessa osassa:</a:t>
            </a:r>
            <a:endParaRPr lang="fi-FI" altLang="fi-FI" sz="2000" dirty="0">
              <a:ea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Työjärjestys </a:t>
            </a: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Valitse jakso </a:t>
            </a:r>
            <a:r>
              <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”J1_Koeviikko 1” </a:t>
            </a: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Valitse jakso </a:t>
            </a:r>
            <a:r>
              <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”J2_Koeviikko 2”</a:t>
            </a:r>
            <a:endParaRPr lang="fi-FI" altLang="fi-FI" sz="2000" b="1" dirty="0">
              <a:latin typeface="Arial" panose="020B0604020202020204" pitchFamily="34" charset="0"/>
            </a:endParaRPr>
          </a:p>
        </p:txBody>
      </p:sp>
      <p:sp>
        <p:nvSpPr>
          <p:cNvPr id="3" name="Pyöristetty kuvatekstisuorakulmio 2"/>
          <p:cNvSpPr/>
          <p:nvPr/>
        </p:nvSpPr>
        <p:spPr>
          <a:xfrm>
            <a:off x="8660725" y="166915"/>
            <a:ext cx="2567354" cy="1767254"/>
          </a:xfrm>
          <a:prstGeom prst="wedgeRoundRectCallou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latin typeface="Cambria" panose="02040503050406030204" pitchFamily="18" charset="0"/>
              </a:rPr>
              <a:t>Kaipaatko paperiversiota tästä? </a:t>
            </a:r>
          </a:p>
          <a:p>
            <a:pPr algn="ctr"/>
            <a:r>
              <a:rPr lang="fi-FI" dirty="0">
                <a:solidFill>
                  <a:schemeClr val="tx1"/>
                </a:solidFill>
                <a:latin typeface="Cambria" panose="02040503050406030204" pitchFamily="18" charset="0"/>
              </a:rPr>
              <a:t>Hae opolta </a:t>
            </a:r>
            <a:r>
              <a:rPr lang="fi-FI" dirty="0">
                <a:solidFill>
                  <a:schemeClr val="tx1"/>
                </a:solidFill>
                <a:latin typeface="Cambria" panose="02040503050406030204" pitchFamily="18" charset="0"/>
                <a:sym typeface="Wingdings" panose="05000000000000000000" pitchFamily="2" charset="2"/>
              </a:rPr>
              <a:t></a:t>
            </a:r>
            <a:endParaRPr lang="fi-FI" dirty="0">
              <a:solidFill>
                <a:schemeClr val="tx1"/>
              </a:solidFill>
              <a:latin typeface="Cambria" panose="02040503050406030204" pitchFamily="18" charset="0"/>
            </a:endParaRPr>
          </a:p>
        </p:txBody>
      </p:sp>
    </p:spTree>
    <p:extLst>
      <p:ext uri="{BB962C8B-B14F-4D97-AF65-F5344CB8AC3E}">
        <p14:creationId xmlns:p14="http://schemas.microsoft.com/office/powerpoint/2010/main" val="240473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sz="4400" dirty="0"/>
            </a:br>
            <a:r>
              <a:rPr lang="fi-FI" sz="4400" dirty="0">
                <a:latin typeface="Cambria" panose="02040503050406030204" pitchFamily="18" charset="0"/>
              </a:rPr>
              <a:t>TEHTÄVÄ 2</a:t>
            </a:r>
            <a:br>
              <a:rPr lang="fi-FI" sz="4400" dirty="0">
                <a:latin typeface="Cambria" panose="02040503050406030204" pitchFamily="18" charset="0"/>
              </a:rPr>
            </a:br>
            <a:r>
              <a:rPr lang="fi-FI" sz="4400" dirty="0">
                <a:latin typeface="Cambria" panose="02040503050406030204" pitchFamily="18" charset="0"/>
              </a:rPr>
              <a:t>MILLAINEN OPISKELIJA OLEN -TESTI</a:t>
            </a:r>
            <a:br>
              <a:rPr lang="fi-FI" dirty="0">
                <a:latin typeface="Cambria" panose="02040503050406030204" pitchFamily="18" charset="0"/>
              </a:rPr>
            </a:br>
            <a:endParaRPr lang="fi-FI" dirty="0">
              <a:latin typeface="Cambria" panose="02040503050406030204" pitchFamily="18" charset="0"/>
            </a:endParaRPr>
          </a:p>
        </p:txBody>
      </p:sp>
      <p:sp>
        <p:nvSpPr>
          <p:cNvPr id="3" name="Sisällön paikkamerkki 2"/>
          <p:cNvSpPr>
            <a:spLocks noGrp="1"/>
          </p:cNvSpPr>
          <p:nvPr>
            <p:ph idx="1"/>
          </p:nvPr>
        </p:nvSpPr>
        <p:spPr/>
        <p:txBody>
          <a:bodyPr/>
          <a:lstStyle/>
          <a:p>
            <a:pPr marL="0" indent="0">
              <a:lnSpc>
                <a:spcPct val="100000"/>
              </a:lnSpc>
              <a:spcBef>
                <a:spcPts val="600"/>
              </a:spcBef>
              <a:buNone/>
            </a:pPr>
            <a:r>
              <a:rPr lang="fi-FI" dirty="0">
                <a:latin typeface="Cambria" panose="02040503050406030204" pitchFamily="18" charset="0"/>
              </a:rPr>
              <a:t>Testaa kuka sinä näistä olet: </a:t>
            </a:r>
          </a:p>
          <a:p>
            <a:pPr marL="0" indent="0">
              <a:lnSpc>
                <a:spcPct val="100000"/>
              </a:lnSpc>
              <a:spcBef>
                <a:spcPts val="600"/>
              </a:spcBef>
              <a:buNone/>
            </a:pPr>
            <a:r>
              <a:rPr lang="fi-FI" dirty="0">
                <a:latin typeface="Cambria" panose="02040503050406030204" pitchFamily="18" charset="0"/>
              </a:rPr>
              <a:t>innostunut, stressaantunut, </a:t>
            </a:r>
          </a:p>
          <a:p>
            <a:pPr marL="0" indent="0">
              <a:lnSpc>
                <a:spcPct val="100000"/>
              </a:lnSpc>
              <a:spcBef>
                <a:spcPts val="600"/>
              </a:spcBef>
              <a:buNone/>
            </a:pPr>
            <a:r>
              <a:rPr lang="fi-FI" dirty="0">
                <a:latin typeface="Cambria" panose="02040503050406030204" pitchFamily="18" charset="0"/>
              </a:rPr>
              <a:t>kyyninen vai uupunut opiskelija? </a:t>
            </a:r>
          </a:p>
          <a:p>
            <a:pPr marL="0" indent="0">
              <a:lnSpc>
                <a:spcPct val="100000"/>
              </a:lnSpc>
              <a:spcBef>
                <a:spcPts val="600"/>
              </a:spcBef>
              <a:buNone/>
            </a:pPr>
            <a:endParaRPr lang="fi-FI" dirty="0">
              <a:latin typeface="Cambria" panose="02040503050406030204" pitchFamily="18" charset="0"/>
            </a:endParaRPr>
          </a:p>
          <a:p>
            <a:pPr marL="0" indent="0">
              <a:lnSpc>
                <a:spcPct val="100000"/>
              </a:lnSpc>
              <a:spcBef>
                <a:spcPts val="600"/>
              </a:spcBef>
              <a:buNone/>
            </a:pPr>
            <a:r>
              <a:rPr lang="fi-FI" dirty="0">
                <a:latin typeface="Cambria" panose="02040503050406030204" pitchFamily="18" charset="0"/>
              </a:rPr>
              <a:t>Osoite: </a:t>
            </a:r>
            <a:r>
              <a:rPr lang="fi-FI" b="1" u="sng" dirty="0">
                <a:latin typeface="Cambria" panose="02040503050406030204" pitchFamily="18" charset="0"/>
              </a:rPr>
              <a:t>urly.fi/11mX </a:t>
            </a:r>
          </a:p>
          <a:p>
            <a:pPr marL="0" indent="0">
              <a:lnSpc>
                <a:spcPct val="100000"/>
              </a:lnSpc>
              <a:spcBef>
                <a:spcPts val="600"/>
              </a:spcBef>
              <a:buNone/>
            </a:pPr>
            <a:endParaRPr lang="fi-FI" dirty="0">
              <a:latin typeface="Cambria" panose="02040503050406030204" pitchFamily="18" charset="0"/>
            </a:endParaRPr>
          </a:p>
          <a:p>
            <a:pPr>
              <a:lnSpc>
                <a:spcPct val="100000"/>
              </a:lnSpc>
              <a:spcBef>
                <a:spcPts val="600"/>
              </a:spcBef>
            </a:pPr>
            <a:r>
              <a:rPr lang="fi-FI" b="1" dirty="0">
                <a:latin typeface="Cambria" panose="02040503050406030204" pitchFamily="18" charset="0"/>
              </a:rPr>
              <a:t>Kommentit tuloksesta </a:t>
            </a:r>
            <a:r>
              <a:rPr lang="fi-FI" b="1" dirty="0" err="1">
                <a:latin typeface="Cambria" panose="02040503050406030204" pitchFamily="18" charset="0"/>
              </a:rPr>
              <a:t>Padlettiin</a:t>
            </a:r>
            <a:endParaRPr lang="fi-FI" dirty="0">
              <a:latin typeface="Cambria" panose="02040503050406030204" pitchFamily="18" charset="0"/>
            </a:endParaRPr>
          </a:p>
          <a:p>
            <a:pPr>
              <a:lnSpc>
                <a:spcPct val="100000"/>
              </a:lnSpc>
              <a:spcBef>
                <a:spcPts val="600"/>
              </a:spcBef>
            </a:pPr>
            <a:endParaRPr lang="fi-FI" dirty="0">
              <a:latin typeface="Cambria" panose="02040503050406030204" pitchFamily="18" charset="0"/>
            </a:endParaRPr>
          </a:p>
        </p:txBody>
      </p:sp>
      <p:pic>
        <p:nvPicPr>
          <p:cNvPr id="4" name="Kuva 3"/>
          <p:cNvPicPr/>
          <p:nvPr/>
        </p:nvPicPr>
        <p:blipFill rotWithShape="1">
          <a:blip r:embed="rId2"/>
          <a:srcRect l="51982" t="21307" r="9421" b="11458"/>
          <a:stretch/>
        </p:blipFill>
        <p:spPr bwMode="auto">
          <a:xfrm>
            <a:off x="5360495" y="2218124"/>
            <a:ext cx="6157428" cy="3839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8007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95064" y="440670"/>
            <a:ext cx="10058400" cy="1609344"/>
          </a:xfrm>
        </p:spPr>
        <p:txBody>
          <a:bodyPr>
            <a:normAutofit fontScale="90000"/>
          </a:bodyPr>
          <a:lstStyle/>
          <a:p>
            <a:br>
              <a:rPr lang="fi-FI" dirty="0"/>
            </a:br>
            <a:r>
              <a:rPr lang="fi-FI" sz="4400" dirty="0">
                <a:latin typeface="Cambria" panose="02040503050406030204" pitchFamily="18" charset="0"/>
              </a:rPr>
              <a:t>TEHTÄVÄ 3</a:t>
            </a:r>
            <a:br>
              <a:rPr lang="fi-FI" sz="4400" dirty="0">
                <a:latin typeface="Cambria" panose="02040503050406030204" pitchFamily="18" charset="0"/>
              </a:rPr>
            </a:br>
            <a:r>
              <a:rPr lang="fi-FI" sz="4400" dirty="0">
                <a:latin typeface="Cambria" panose="02040503050406030204" pitchFamily="18" charset="0"/>
              </a:rPr>
              <a:t>OMAT TAVOITTEENI JAKSOLLE</a:t>
            </a:r>
            <a:br>
              <a:rPr lang="fi-FI" sz="4400" dirty="0">
                <a:latin typeface="Cambria" panose="02040503050406030204" pitchFamily="18" charset="0"/>
              </a:rPr>
            </a:br>
            <a:endParaRPr lang="fi-FI" sz="4400" dirty="0">
              <a:latin typeface="Cambria" panose="02040503050406030204" pitchFamily="18" charset="0"/>
            </a:endParaRP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056807930"/>
              </p:ext>
            </p:extLst>
          </p:nvPr>
        </p:nvGraphicFramePr>
        <p:xfrm>
          <a:off x="1034679" y="3087562"/>
          <a:ext cx="8718921" cy="3721669"/>
        </p:xfrm>
        <a:graphic>
          <a:graphicData uri="http://schemas.openxmlformats.org/drawingml/2006/table">
            <a:tbl>
              <a:tblPr firstRow="1" firstCol="1" bandRow="1"/>
              <a:tblGrid>
                <a:gridCol w="2221375">
                  <a:extLst>
                    <a:ext uri="{9D8B030D-6E8A-4147-A177-3AD203B41FA5}">
                      <a16:colId xmlns:a16="http://schemas.microsoft.com/office/drawing/2014/main" val="3226441126"/>
                    </a:ext>
                  </a:extLst>
                </a:gridCol>
                <a:gridCol w="1232819">
                  <a:extLst>
                    <a:ext uri="{9D8B030D-6E8A-4147-A177-3AD203B41FA5}">
                      <a16:colId xmlns:a16="http://schemas.microsoft.com/office/drawing/2014/main" val="3202638427"/>
                    </a:ext>
                  </a:extLst>
                </a:gridCol>
                <a:gridCol w="5264727">
                  <a:extLst>
                    <a:ext uri="{9D8B030D-6E8A-4147-A177-3AD203B41FA5}">
                      <a16:colId xmlns:a16="http://schemas.microsoft.com/office/drawing/2014/main" val="2380891479"/>
                    </a:ext>
                  </a:extLst>
                </a:gridCol>
              </a:tblGrid>
              <a:tr h="492572">
                <a:tc gridSpan="3">
                  <a:txBody>
                    <a:bodyPr/>
                    <a:lstStyle/>
                    <a:p>
                      <a:pPr marL="453390" algn="ct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Tavoitteeni 1. jaksolle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53390">
                        <a:lnSpc>
                          <a:spcPct val="90000"/>
                        </a:lnSpc>
                        <a:spcBef>
                          <a:spcPts val="600"/>
                        </a:spcBef>
                        <a:spcAft>
                          <a:spcPts val="0"/>
                        </a:spcAft>
                      </a:pPr>
                      <a:r>
                        <a:rPr lang="fi-FI" sz="14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4116765260"/>
                  </a:ext>
                </a:extLst>
              </a:tr>
              <a:tr h="322944">
                <a:tc>
                  <a:txBody>
                    <a:bodyPr/>
                    <a:lstStyle/>
                    <a:p>
                      <a:pP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Oppiaine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Numero / muu tavoite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Miten saavutan tavoitteeni?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44283921"/>
                  </a:ext>
                </a:extLst>
              </a:tr>
              <a:tr h="358827">
                <a:tc>
                  <a:txBody>
                    <a:bodyPr/>
                    <a:lstStyle/>
                    <a:p>
                      <a:pPr>
                        <a:lnSpc>
                          <a:spcPct val="200000"/>
                        </a:lnSpc>
                        <a:spcBef>
                          <a:spcPts val="600"/>
                        </a:spcBef>
                        <a:spcAft>
                          <a:spcPts val="0"/>
                        </a:spcAft>
                        <a:tabLst>
                          <a:tab pos="1095375" algn="l"/>
                        </a:tabLst>
                      </a:pPr>
                      <a:r>
                        <a:rPr lang="fi-FI" sz="16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321382"/>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288183"/>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894154"/>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378332"/>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741051"/>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863641"/>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683315"/>
                  </a:ext>
                </a:extLst>
              </a:tr>
            </a:tbl>
          </a:graphicData>
        </a:graphic>
      </p:graphicFrame>
      <p:sp>
        <p:nvSpPr>
          <p:cNvPr id="6" name="Suorakulmio 5"/>
          <p:cNvSpPr/>
          <p:nvPr/>
        </p:nvSpPr>
        <p:spPr>
          <a:xfrm>
            <a:off x="949514" y="2472045"/>
            <a:ext cx="4876912" cy="369332"/>
          </a:xfrm>
          <a:prstGeom prst="rect">
            <a:avLst/>
          </a:prstGeom>
        </p:spPr>
        <p:txBody>
          <a:bodyPr wrap="none">
            <a:spAutoFit/>
          </a:bodyPr>
          <a:lstStyle/>
          <a:p>
            <a:pPr lvl="0" eaLnBrk="0" fontAlgn="base" hangingPunct="0">
              <a:spcBef>
                <a:spcPct val="0"/>
              </a:spcBef>
              <a:spcAft>
                <a:spcPct val="0"/>
              </a:spcAft>
              <a:tabLst>
                <a:tab pos="1095375" algn="l"/>
              </a:tabLst>
            </a:pPr>
            <a:r>
              <a:rPr lang="fi-FI" altLang="fi-FI" dirty="0">
                <a:latin typeface="Cambria" panose="02040503050406030204" pitchFamily="18" charset="0"/>
                <a:ea typeface="Times New Roman" panose="02020603050405020304" pitchFamily="18" charset="0"/>
                <a:cs typeface="Times New Roman" panose="02020603050405020304" pitchFamily="18" charset="0"/>
              </a:rPr>
              <a:t>T</a:t>
            </a:r>
            <a:r>
              <a:rPr lang="fi-FI" altLang="fi-FI" dirty="0">
                <a:latin typeface="Calibri" panose="020F0502020204030204" pitchFamily="34" charset="0"/>
                <a:ea typeface="Times New Roman" panose="02020603050405020304" pitchFamily="18" charset="0"/>
                <a:cs typeface="Times New Roman" panose="02020603050405020304" pitchFamily="18" charset="0"/>
              </a:rPr>
              <a:t>ä</a:t>
            </a:r>
            <a:r>
              <a:rPr lang="fi-FI" altLang="fi-FI" dirty="0">
                <a:latin typeface="Cambria" panose="02040503050406030204" pitchFamily="18" charset="0"/>
                <a:ea typeface="Times New Roman" panose="02020603050405020304" pitchFamily="18" charset="0"/>
                <a:cs typeface="Times New Roman" panose="02020603050405020304" pitchFamily="18" charset="0"/>
              </a:rPr>
              <a:t>yt</a:t>
            </a:r>
            <a:r>
              <a:rPr lang="fi-FI" altLang="fi-FI" dirty="0">
                <a:latin typeface="Calibri" panose="020F0502020204030204" pitchFamily="34" charset="0"/>
                <a:ea typeface="Times New Roman" panose="02020603050405020304" pitchFamily="18" charset="0"/>
                <a:cs typeface="Times New Roman" panose="02020603050405020304" pitchFamily="18" charset="0"/>
              </a:rPr>
              <a:t>ä</a:t>
            </a:r>
            <a:r>
              <a:rPr lang="fi-FI" altLang="fi-FI" dirty="0">
                <a:latin typeface="Cambria" panose="02040503050406030204" pitchFamily="18" charset="0"/>
                <a:ea typeface="Times New Roman" panose="02020603050405020304" pitchFamily="18" charset="0"/>
                <a:cs typeface="Times New Roman" panose="02020603050405020304" pitchFamily="18" charset="0"/>
              </a:rPr>
              <a:t> taulukkoon oppiainekohtaiset tavoitteesi!</a:t>
            </a:r>
            <a:endParaRPr lang="fi-FI" altLang="fi-FI" dirty="0">
              <a:ea typeface="Times New Roman" panose="02020603050405020304" pitchFamily="18" charset="0"/>
            </a:endParaRPr>
          </a:p>
        </p:txBody>
      </p:sp>
    </p:spTree>
    <p:extLst>
      <p:ext uri="{BB962C8B-B14F-4D97-AF65-F5344CB8AC3E}">
        <p14:creationId xmlns:p14="http://schemas.microsoft.com/office/powerpoint/2010/main" val="321304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Suunnittele ajankäyttösi</a:t>
            </a:r>
          </a:p>
        </p:txBody>
      </p:sp>
      <p:sp>
        <p:nvSpPr>
          <p:cNvPr id="3" name="Sisällön paikkamerkki 2"/>
          <p:cNvSpPr>
            <a:spLocks noGrp="1"/>
          </p:cNvSpPr>
          <p:nvPr>
            <p:ph idx="1"/>
          </p:nvPr>
        </p:nvSpPr>
        <p:spPr/>
        <p:txBody>
          <a:bodyPr/>
          <a:lstStyle/>
          <a:p>
            <a:pPr marL="0" indent="0" fontAlgn="base">
              <a:buNone/>
            </a:pPr>
            <a:endParaRPr lang="fi-FI" dirty="0"/>
          </a:p>
          <a:p>
            <a:pPr fontAlgn="base"/>
            <a:r>
              <a:rPr lang="fi-FI" dirty="0">
                <a:latin typeface="Cambria" panose="02040503050406030204" pitchFamily="18" charset="0"/>
              </a:rPr>
              <a:t>Opettele kalenterin käyttö.</a:t>
            </a:r>
          </a:p>
          <a:p>
            <a:pPr fontAlgn="base"/>
            <a:r>
              <a:rPr lang="fi-FI" dirty="0">
                <a:latin typeface="Cambria" panose="02040503050406030204" pitchFamily="18" charset="0"/>
              </a:rPr>
              <a:t>Tunnista “aikarosvot” elämässäsi.</a:t>
            </a:r>
          </a:p>
          <a:p>
            <a:pPr fontAlgn="base"/>
            <a:r>
              <a:rPr lang="fi-FI" dirty="0">
                <a:latin typeface="Cambria" panose="02040503050406030204" pitchFamily="18" charset="0"/>
              </a:rPr>
              <a:t>Kun opiskelet, keskity opiskeluun ja </a:t>
            </a:r>
          </a:p>
          <a:p>
            <a:pPr marL="0" indent="0" fontAlgn="base">
              <a:buNone/>
            </a:pPr>
            <a:r>
              <a:rPr lang="fi-FI" dirty="0">
                <a:latin typeface="Cambria" panose="02040503050406030204" pitchFamily="18" charset="0"/>
              </a:rPr>
              <a:t>   minimoi häiriötekijät.</a:t>
            </a:r>
          </a:p>
          <a:p>
            <a:pPr fontAlgn="base"/>
            <a:r>
              <a:rPr lang="fi-FI" dirty="0">
                <a:latin typeface="Cambria" panose="02040503050406030204" pitchFamily="18" charset="0"/>
              </a:rPr>
              <a:t>Älä lykkää tehtävien tekemistä.</a:t>
            </a:r>
          </a:p>
          <a:p>
            <a:pPr fontAlgn="base"/>
            <a:r>
              <a:rPr lang="fi-FI" u="sng" dirty="0">
                <a:latin typeface="Cambria" panose="02040503050406030204" pitchFamily="18" charset="0"/>
              </a:rPr>
              <a:t>Priorisoi. </a:t>
            </a:r>
          </a:p>
          <a:p>
            <a:pPr fontAlgn="base"/>
            <a:r>
              <a:rPr lang="fi-FI" dirty="0">
                <a:latin typeface="Cambria" panose="02040503050406030204" pitchFamily="18" charset="0"/>
              </a:rPr>
              <a:t>Muista rentoutua!</a:t>
            </a:r>
          </a:p>
          <a:p>
            <a:pPr fontAlgn="base"/>
            <a:endParaRPr lang="fi-FI" dirty="0"/>
          </a:p>
          <a:p>
            <a:pPr fontAlgn="base"/>
            <a:endParaRPr lang="fi-FI" dirty="0"/>
          </a:p>
          <a:p>
            <a:endParaRPr lang="fi-FI" dirty="0"/>
          </a:p>
        </p:txBody>
      </p:sp>
      <p:pic>
        <p:nvPicPr>
          <p:cNvPr id="1026" name="Picture 2" descr="flowers-desk-office-vint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4826" y="2215167"/>
            <a:ext cx="4058431" cy="270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1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   </a:t>
            </a:r>
            <a:br>
              <a:rPr lang="fi-FI" dirty="0"/>
            </a:br>
            <a:endParaRPr lang="fi-FI" dirty="0"/>
          </a:p>
        </p:txBody>
      </p:sp>
      <p:sp>
        <p:nvSpPr>
          <p:cNvPr id="3" name="Sisällön paikkamerkki 2"/>
          <p:cNvSpPr>
            <a:spLocks noGrp="1"/>
          </p:cNvSpPr>
          <p:nvPr>
            <p:ph idx="1"/>
          </p:nvPr>
        </p:nvSpPr>
        <p:spPr/>
        <p:txBody>
          <a:bodyPr/>
          <a:lstStyle/>
          <a:p>
            <a:pPr marL="0" indent="0">
              <a:buNone/>
            </a:pPr>
            <a:r>
              <a:rPr lang="fi-FI" dirty="0">
                <a:latin typeface="Cambria" panose="02040503050406030204" pitchFamily="18" charset="0"/>
              </a:rPr>
              <a:t>”Ei työ meitä väsytä, </a:t>
            </a:r>
          </a:p>
          <a:p>
            <a:pPr marL="0" indent="0">
              <a:buNone/>
            </a:pPr>
            <a:r>
              <a:rPr lang="fi-FI" dirty="0">
                <a:latin typeface="Cambria" panose="02040503050406030204" pitchFamily="18" charset="0"/>
              </a:rPr>
              <a:t>vaan kaikki se mikä vielä on tekemättä.”</a:t>
            </a:r>
          </a:p>
          <a:p>
            <a:pPr marL="0" indent="0">
              <a:buNone/>
            </a:pPr>
            <a:r>
              <a:rPr lang="fi-FI" i="1" dirty="0" err="1">
                <a:latin typeface="Cambria" panose="02040503050406030204" pitchFamily="18" charset="0"/>
              </a:rPr>
              <a:t>Friedrik</a:t>
            </a:r>
            <a:r>
              <a:rPr lang="fi-FI" i="1" dirty="0">
                <a:latin typeface="Cambria" panose="02040503050406030204" pitchFamily="18" charset="0"/>
              </a:rPr>
              <a:t> </a:t>
            </a:r>
            <a:r>
              <a:rPr lang="fi-FI" i="1" dirty="0" err="1">
                <a:latin typeface="Cambria" panose="02040503050406030204" pitchFamily="18" charset="0"/>
              </a:rPr>
              <a:t>Wislöff</a:t>
            </a:r>
            <a:endParaRPr lang="fi-FI" dirty="0">
              <a:latin typeface="Cambria" panose="02040503050406030204" pitchFamily="18" charset="0"/>
            </a:endParaRPr>
          </a:p>
          <a:p>
            <a:pPr marL="0" indent="0">
              <a:buNone/>
            </a:pPr>
            <a:endParaRPr lang="fi-FI" dirty="0">
              <a:solidFill>
                <a:schemeClr val="accent1"/>
              </a:solidFill>
            </a:endParaRPr>
          </a:p>
          <a:p>
            <a:pPr marL="0" indent="0">
              <a:buNone/>
            </a:pPr>
            <a:r>
              <a:rPr lang="fi-FI" dirty="0">
                <a:solidFill>
                  <a:schemeClr val="accent1"/>
                </a:solidFill>
              </a:rPr>
              <a:t> </a:t>
            </a:r>
          </a:p>
          <a:p>
            <a:pPr marL="0" indent="0">
              <a:buNone/>
            </a:pPr>
            <a:r>
              <a:rPr lang="fi-FI" dirty="0">
                <a:solidFill>
                  <a:schemeClr val="accent1"/>
                </a:solidFill>
              </a:rPr>
              <a:t> </a:t>
            </a:r>
          </a:p>
          <a:p>
            <a:pPr marL="0" indent="0">
              <a:buNone/>
            </a:pPr>
            <a:endParaRPr lang="fi-FI" dirty="0">
              <a:solidFill>
                <a:schemeClr val="accent1"/>
              </a:solidFill>
            </a:endParaRPr>
          </a:p>
          <a:p>
            <a:pPr marL="0" indent="0">
              <a:buNone/>
            </a:pPr>
            <a:endParaRPr lang="fi-FI" dirty="0">
              <a:solidFill>
                <a:schemeClr val="accent1"/>
              </a:solidFill>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2093976"/>
            <a:ext cx="5246896" cy="3935172"/>
          </a:xfrm>
          <a:prstGeom prst="rect">
            <a:avLst/>
          </a:prstGeom>
        </p:spPr>
      </p:pic>
    </p:spTree>
    <p:extLst>
      <p:ext uri="{BB962C8B-B14F-4D97-AF65-F5344CB8AC3E}">
        <p14:creationId xmlns:p14="http://schemas.microsoft.com/office/powerpoint/2010/main" val="226750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7715" y="199585"/>
            <a:ext cx="10058400" cy="1609344"/>
          </a:xfrm>
        </p:spPr>
        <p:txBody>
          <a:bodyPr>
            <a:normAutofit/>
          </a:bodyPr>
          <a:lstStyle/>
          <a:p>
            <a:r>
              <a:rPr lang="fi-FI" sz="4000" dirty="0">
                <a:latin typeface="Cambria" panose="02040503050406030204" pitchFamily="18" charset="0"/>
              </a:rPr>
              <a:t>TEHTÄVÄ 4: OMA OPISKELUSUUNNITELMA</a:t>
            </a:r>
          </a:p>
        </p:txBody>
      </p:sp>
      <p:sp>
        <p:nvSpPr>
          <p:cNvPr id="6" name="Suorakulmio 5"/>
          <p:cNvSpPr/>
          <p:nvPr/>
        </p:nvSpPr>
        <p:spPr>
          <a:xfrm>
            <a:off x="672092" y="1808929"/>
            <a:ext cx="4442929" cy="2246769"/>
          </a:xfrm>
          <a:prstGeom prst="rect">
            <a:avLst/>
          </a:prstGeom>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
            </a:pPr>
            <a:r>
              <a:rPr lang="fi-FI" altLang="fi-FI" sz="2000" dirty="0">
                <a:latin typeface="Cambria" panose="02040503050406030204" pitchFamily="18" charset="0"/>
                <a:ea typeface="Calibri" panose="020F0502020204030204" pitchFamily="34" charset="0"/>
                <a:cs typeface="Times New Roman" panose="02020603050405020304" pitchFamily="18" charset="0"/>
              </a:rPr>
              <a:t>Tee oma opiskelusuunnitelmasi </a:t>
            </a:r>
          </a:p>
          <a:p>
            <a:pPr lvl="0" eaLnBrk="0" fontAlgn="base" hangingPunct="0">
              <a:spcBef>
                <a:spcPct val="0"/>
              </a:spcBef>
              <a:spcAft>
                <a:spcPct val="0"/>
              </a:spcAft>
            </a:pPr>
            <a:r>
              <a:rPr lang="fi-FI" altLang="fi-FI" sz="2000" dirty="0">
                <a:latin typeface="Cambria" panose="02040503050406030204" pitchFamily="18" charset="0"/>
                <a:ea typeface="Calibri" panose="020F0502020204030204" pitchFamily="34" charset="0"/>
                <a:cs typeface="Times New Roman" panose="02020603050405020304" pitchFamily="18" charset="0"/>
              </a:rPr>
              <a:t>     ensimmäistä koeviikkoa varten. </a:t>
            </a:r>
          </a:p>
          <a:p>
            <a:pPr marL="285750" lvl="0" indent="-285750" eaLnBrk="0" fontAlgn="base" hangingPunct="0">
              <a:spcBef>
                <a:spcPct val="0"/>
              </a:spcBef>
              <a:spcAft>
                <a:spcPct val="0"/>
              </a:spcAft>
              <a:buFont typeface="Wingdings" panose="05000000000000000000" pitchFamily="2" charset="2"/>
              <a:buChar char="§"/>
            </a:pPr>
            <a:r>
              <a:rPr lang="fi-FI" altLang="fi-FI" sz="2000" dirty="0">
                <a:latin typeface="Cambria" panose="02040503050406030204" pitchFamily="18" charset="0"/>
                <a:ea typeface="Calibri" panose="020F0502020204030204" pitchFamily="34" charset="0"/>
                <a:cs typeface="Times New Roman" panose="02020603050405020304" pitchFamily="18" charset="0"/>
              </a:rPr>
              <a:t>Merkkaa kaikki menot ja kokeet kalenteriin ensin.</a:t>
            </a:r>
            <a:endParaRPr lang="fi-FI" altLang="fi-FI" sz="2000" dirty="0">
              <a:latin typeface="Cambria" panose="02040503050406030204" pitchFamily="18" charset="0"/>
            </a:endParaRPr>
          </a:p>
          <a:p>
            <a:pPr marL="285750" lvl="0" indent="-285750" eaLnBrk="0" fontAlgn="base" hangingPunct="0">
              <a:spcBef>
                <a:spcPct val="0"/>
              </a:spcBef>
              <a:spcAft>
                <a:spcPct val="0"/>
              </a:spcAft>
              <a:buFont typeface="Wingdings" panose="05000000000000000000" pitchFamily="2" charset="2"/>
              <a:buChar char="§"/>
            </a:pPr>
            <a:r>
              <a:rPr lang="fi-FI" altLang="fi-FI" sz="2000" dirty="0">
                <a:latin typeface="Cambria" panose="02040503050406030204" pitchFamily="18" charset="0"/>
                <a:ea typeface="Calibri" panose="020F0502020204030204" pitchFamily="34" charset="0"/>
                <a:cs typeface="Times New Roman" panose="02020603050405020304" pitchFamily="18" charset="0"/>
              </a:rPr>
              <a:t>Jos sinulla on käytössä oma kalenteri, voit tehdä merkinnät siihen!</a:t>
            </a:r>
            <a:endParaRPr lang="fi-FI" altLang="fi-FI" sz="2000" dirty="0">
              <a:latin typeface="Cambria" panose="02040503050406030204" pitchFamily="18" charset="0"/>
            </a:endParaRPr>
          </a:p>
        </p:txBody>
      </p:sp>
      <p:pic>
        <p:nvPicPr>
          <p:cNvPr id="9" name="Sisällön paikkamerkki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7155" y="1448710"/>
            <a:ext cx="5954583" cy="4465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Kuva 4">
            <a:extLst>
              <a:ext uri="{FF2B5EF4-FFF2-40B4-BE49-F238E27FC236}">
                <a16:creationId xmlns:a16="http://schemas.microsoft.com/office/drawing/2014/main" id="{002E7297-6672-9BBB-1EAC-610BE9048C03}"/>
              </a:ext>
            </a:extLst>
          </p:cNvPr>
          <p:cNvPicPr>
            <a:picLocks noChangeAspect="1"/>
          </p:cNvPicPr>
          <p:nvPr/>
        </p:nvPicPr>
        <p:blipFill>
          <a:blip r:embed="rId3"/>
          <a:stretch>
            <a:fillRect/>
          </a:stretch>
        </p:blipFill>
        <p:spPr>
          <a:xfrm>
            <a:off x="5419302" y="1562821"/>
            <a:ext cx="5650287" cy="4237715"/>
          </a:xfrm>
          <a:prstGeom prst="rect">
            <a:avLst/>
          </a:prstGeom>
        </p:spPr>
      </p:pic>
    </p:spTree>
    <p:extLst>
      <p:ext uri="{BB962C8B-B14F-4D97-AF65-F5344CB8AC3E}">
        <p14:creationId xmlns:p14="http://schemas.microsoft.com/office/powerpoint/2010/main" val="3363022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yyppi">
  <a:themeElements>
    <a:clrScheme name="Sinivihreä">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uutyyp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utyyp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C4EE5BD46C4C4BB0BDAD3734367498" ma:contentTypeVersion="10" ma:contentTypeDescription="Create a new document." ma:contentTypeScope="" ma:versionID="a44b3721e5558b03cbb14fffa3ecb591">
  <xsd:schema xmlns:xsd="http://www.w3.org/2001/XMLSchema" xmlns:xs="http://www.w3.org/2001/XMLSchema" xmlns:p="http://schemas.microsoft.com/office/2006/metadata/properties" xmlns:ns3="cfd02a16-4098-4f8a-a8d2-34126761e94a" xmlns:ns4="77ce3542-0cb2-48e7-872d-b4cf948e1b83" targetNamespace="http://schemas.microsoft.com/office/2006/metadata/properties" ma:root="true" ma:fieldsID="3663b497e331428347a6cb021588bba6" ns3:_="" ns4:_="">
    <xsd:import namespace="cfd02a16-4098-4f8a-a8d2-34126761e94a"/>
    <xsd:import namespace="77ce3542-0cb2-48e7-872d-b4cf948e1b8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02a16-4098-4f8a-a8d2-34126761e9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ce3542-0cb2-48e7-872d-b4cf948e1b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C2E2F4-F888-4B0A-8811-026E0C790607}">
  <ds:schemaRefs>
    <ds:schemaRef ds:uri="http://schemas.microsoft.com/sharepoint/v3/contenttype/forms"/>
  </ds:schemaRefs>
</ds:datastoreItem>
</file>

<file path=customXml/itemProps2.xml><?xml version="1.0" encoding="utf-8"?>
<ds:datastoreItem xmlns:ds="http://schemas.openxmlformats.org/officeDocument/2006/customXml" ds:itemID="{47972373-F415-4B29-8BB0-FCF5B17AF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d02a16-4098-4f8a-a8d2-34126761e94a"/>
    <ds:schemaRef ds:uri="77ce3542-0cb2-48e7-872d-b4cf948e1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2F60AE-1949-4BF3-953C-8E0E551D417A}">
  <ds:schemaRefs>
    <ds:schemaRef ds:uri="http://schemas.microsoft.com/office/2006/documentManagement/types"/>
    <ds:schemaRef ds:uri="http://schemas.microsoft.com/office/infopath/2007/PartnerControls"/>
    <ds:schemaRef ds:uri="http://purl.org/dc/elements/1.1/"/>
    <ds:schemaRef ds:uri="http://www.w3.org/XML/1998/namespace"/>
    <ds:schemaRef ds:uri="cfd02a16-4098-4f8a-a8d2-34126761e94a"/>
    <ds:schemaRef ds:uri="http://purl.org/dc/terms/"/>
    <ds:schemaRef ds:uri="http://schemas.microsoft.com/office/2006/metadata/properties"/>
    <ds:schemaRef ds:uri="http://schemas.openxmlformats.org/package/2006/metadata/core-properties"/>
    <ds:schemaRef ds:uri="77ce3542-0cb2-48e7-872d-b4cf948e1b8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3445</TotalTime>
  <Words>789</Words>
  <Application>Microsoft Office PowerPoint</Application>
  <PresentationFormat>Laajakuva</PresentationFormat>
  <Paragraphs>171</Paragraphs>
  <Slides>15</Slides>
  <Notes>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15</vt:i4>
      </vt:variant>
    </vt:vector>
  </HeadingPairs>
  <TitlesOfParts>
    <vt:vector size="23" baseType="lpstr">
      <vt:lpstr>Arial</vt:lpstr>
      <vt:lpstr>Bell MT</vt:lpstr>
      <vt:lpstr>Calibri</vt:lpstr>
      <vt:lpstr>Cambria</vt:lpstr>
      <vt:lpstr>Rockwell</vt:lpstr>
      <vt:lpstr>Rockwell Condensed</vt:lpstr>
      <vt:lpstr>Wingdings</vt:lpstr>
      <vt:lpstr>Puutyyppi</vt:lpstr>
      <vt:lpstr>Op1 Opiskelutaidot</vt:lpstr>
      <vt:lpstr>Opiskelutaidot, mitä ne on?</vt:lpstr>
      <vt:lpstr>Op1-kurssin peda.net</vt:lpstr>
      <vt:lpstr> TEHTÄVÄ 1 KOEAIKATAULU </vt:lpstr>
      <vt:lpstr> TEHTÄVÄ 2 MILLAINEN OPISKELIJA OLEN -TESTI </vt:lpstr>
      <vt:lpstr> TEHTÄVÄ 3 OMAT TAVOITTEENI JAKSOLLE </vt:lpstr>
      <vt:lpstr>Suunnittele ajankäyttösi</vt:lpstr>
      <vt:lpstr>    </vt:lpstr>
      <vt:lpstr>TEHTÄVÄ 4: OMA OPISKELUSUUNNITELMA</vt:lpstr>
      <vt:lpstr>OPISKELUVINKIT MUILLE</vt:lpstr>
      <vt:lpstr>TEHTÄVÄ 5 opiskelutekniikka-harjoitus</vt:lpstr>
      <vt:lpstr>LISÄTEHTÄVÄ 6: MITEN KÄYTÄN AIKAANI?</vt:lpstr>
      <vt:lpstr>PowerPoint-esitys</vt:lpstr>
      <vt:lpstr>Prokrastinaatio=asioiden lykkääminen</vt:lpstr>
      <vt:lpstr>Tehtävä: Minä opiskelijana -essee</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Kohti koeviikkoa!</dc:title>
  <dc:creator>Vepsäläinen Maiju</dc:creator>
  <cp:lastModifiedBy>Lavikka Terhi</cp:lastModifiedBy>
  <cp:revision>46</cp:revision>
  <dcterms:created xsi:type="dcterms:W3CDTF">2017-09-06T08:07:41Z</dcterms:created>
  <dcterms:modified xsi:type="dcterms:W3CDTF">2022-08-29T09:36:52Z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0x01010001C4EE5BD46C4C4BB0BDAD3734367498</vt:lpwstr>
  </property>
</Properties>
</file>