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4" r:id="rId11"/>
    <p:sldId id="275" r:id="rId12"/>
    <p:sldId id="269" r:id="rId13"/>
    <p:sldId id="276" r:id="rId14"/>
    <p:sldId id="27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596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303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959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7814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53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744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23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78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59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5923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1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88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941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655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37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31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584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49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23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05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70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7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9666598-6298-423A-BBFD-8075E92786EB}" type="datetimeFigureOut">
              <a:rPr lang="fi-FI" smtClean="0"/>
              <a:t>10.8.2021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575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44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2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29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11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5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362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4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670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60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826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88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4623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99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642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04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178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7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25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97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2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178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0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587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7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493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738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27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1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6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35624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35624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90700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790700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802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043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3436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7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783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7783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81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90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10.8.2021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61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9666598-6298-423A-BBFD-8075E92786EB}" type="datetimeFigureOut">
              <a:rPr lang="fi-FI" smtClean="0"/>
              <a:t>10.8.2021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97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  <a:endParaRPr lang="en-US" sz="1200" b="1" i="0" spc="3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atin typeface="Titillium Bd" charset="0"/>
              <a:ea typeface="Titillium Bd" charset="0"/>
              <a:cs typeface="Titillium B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2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rly.fi/280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1559" y="556459"/>
            <a:ext cx="9966960" cy="3035808"/>
          </a:xfrm>
        </p:spPr>
        <p:txBody>
          <a:bodyPr/>
          <a:lstStyle/>
          <a:p>
            <a:pPr algn="ctr"/>
            <a:r>
              <a:rPr lang="fi-FI" sz="6000" dirty="0" smtClean="0"/>
              <a:t>OP1-OPINTOJAKSO</a:t>
            </a:r>
            <a:endParaRPr lang="fi-FI" sz="6000" dirty="0"/>
          </a:p>
        </p:txBody>
      </p:sp>
      <p:pic>
        <p:nvPicPr>
          <p:cNvPr id="1026" name="Picture 2" descr="pexels-photo-12829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59" y="2631962"/>
            <a:ext cx="6413959" cy="360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>
            <p:extLst/>
          </p:nvPr>
        </p:nvGraphicFramePr>
        <p:xfrm>
          <a:off x="1431234" y="1541588"/>
          <a:ext cx="6075159" cy="4436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275">
                  <a:extLst>
                    <a:ext uri="{9D8B030D-6E8A-4147-A177-3AD203B41FA5}">
                      <a16:colId xmlns:a16="http://schemas.microsoft.com/office/drawing/2014/main" val="3192498562"/>
                    </a:ext>
                  </a:extLst>
                </a:gridCol>
                <a:gridCol w="1651111">
                  <a:extLst>
                    <a:ext uri="{9D8B030D-6E8A-4147-A177-3AD203B41FA5}">
                      <a16:colId xmlns:a16="http://schemas.microsoft.com/office/drawing/2014/main" val="1199990890"/>
                    </a:ext>
                  </a:extLst>
                </a:gridCol>
                <a:gridCol w="1639773">
                  <a:extLst>
                    <a:ext uri="{9D8B030D-6E8A-4147-A177-3AD203B41FA5}">
                      <a16:colId xmlns:a16="http://schemas.microsoft.com/office/drawing/2014/main" val="1082931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latin typeface="Cambria" panose="02040503050406030204" pitchFamily="18" charset="0"/>
                        </a:rPr>
                        <a:t>Oppiaine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latin typeface="Cambria" panose="02040503050406030204" pitchFamily="18" charset="0"/>
                        </a:rPr>
                        <a:t>Pakolliset opinnot</a:t>
                      </a:r>
                      <a:r>
                        <a:rPr lang="fi-FI" sz="1600" b="1" baseline="0" dirty="0" smtClean="0">
                          <a:latin typeface="Cambria" panose="02040503050406030204" pitchFamily="18" charset="0"/>
                        </a:rPr>
                        <a:t> opintopisteinä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latin typeface="Cambria" panose="02040503050406030204" pitchFamily="18" charset="0"/>
                        </a:rPr>
                        <a:t>Valinnaiset</a:t>
                      </a:r>
                      <a:r>
                        <a:rPr lang="fi-FI" sz="1600" b="1" baseline="0" dirty="0" smtClean="0">
                          <a:latin typeface="Cambria" panose="02040503050406030204" pitchFamily="18" charset="0"/>
                        </a:rPr>
                        <a:t> opinnot opintopisteinä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12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Filosofia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172524"/>
                  </a:ext>
                </a:extLst>
              </a:tr>
              <a:tr h="322099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Psykologia 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8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70296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Historia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75349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Yhteiskuntaoppi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57847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Uskonto / elämänkatsomustieto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8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30567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Terveystieto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81564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Liikunta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69467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Musiikki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 tai 4</a:t>
                      </a:r>
                      <a:endParaRPr lang="fi-FI" sz="16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035592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Kuvataide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 tai 4</a:t>
                      </a:r>
                      <a:endParaRPr lang="fi-FI" sz="16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434787"/>
                  </a:ext>
                </a:extLst>
              </a:tr>
              <a:tr h="282634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Opinto-ohjaus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97282"/>
                  </a:ext>
                </a:extLst>
              </a:tr>
            </a:tbl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2485504" y="233065"/>
            <a:ext cx="341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Yhteiskunnalliset-, katsomusaineet ja taide-aineet sekä opinto-ohjaus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7614457" y="2066699"/>
            <a:ext cx="44888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Pakolliset opinnot 94/102 op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Valinnaiset opinnot 20 op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 muita opintoja (Yhteislyseon uusi OPS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valmistumassa)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= 150 op (lukion oppimäärä)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532015" y="399011"/>
            <a:ext cx="1153622" cy="74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8" t="1269" b="88326"/>
          <a:stretch/>
        </p:blipFill>
        <p:spPr bwMode="auto">
          <a:xfrm>
            <a:off x="334761" y="415636"/>
            <a:ext cx="1548130" cy="390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29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OPINTOJAKSOtarjotin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fi-FI" dirty="0" smtClean="0"/>
              <a:t>Tee </a:t>
            </a:r>
            <a:r>
              <a:rPr lang="fi-FI" dirty="0"/>
              <a:t>lukuvuoden </a:t>
            </a:r>
            <a:r>
              <a:rPr lang="fi-FI" dirty="0" smtClean="0"/>
              <a:t>opintojaksovalinnat </a:t>
            </a:r>
            <a:r>
              <a:rPr lang="fi-FI" dirty="0"/>
              <a:t>ensin paperiselle </a:t>
            </a:r>
            <a:r>
              <a:rPr lang="fi-FI" dirty="0" smtClean="0"/>
              <a:t>opintojaksotarjottimelle ympyröiden (n</a:t>
            </a:r>
            <a:r>
              <a:rPr lang="fi-FI" dirty="0"/>
              <a:t>. </a:t>
            </a:r>
            <a:r>
              <a:rPr lang="fi-FI" dirty="0" smtClean="0"/>
              <a:t> opintojaksoa)</a:t>
            </a:r>
          </a:p>
          <a:p>
            <a:pPr marL="0" indent="0">
              <a:buNone/>
            </a:pPr>
            <a:r>
              <a:rPr lang="fi-FI" dirty="0" smtClean="0"/>
              <a:t>&gt; </a:t>
            </a:r>
            <a:r>
              <a:rPr lang="fi-FI" b="1" dirty="0" smtClean="0"/>
              <a:t>Muista </a:t>
            </a:r>
            <a:r>
              <a:rPr lang="fi-FI" b="1" dirty="0"/>
              <a:t>pakolliset </a:t>
            </a:r>
            <a:r>
              <a:rPr lang="fi-FI" b="1" dirty="0" smtClean="0"/>
              <a:t>opintojaksot oman </a:t>
            </a:r>
            <a:r>
              <a:rPr lang="fi-FI" b="1" dirty="0"/>
              <a:t>ryhmän kanssa!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2. Siirrä </a:t>
            </a:r>
            <a:r>
              <a:rPr lang="fi-FI" dirty="0"/>
              <a:t>ympyröidyt </a:t>
            </a:r>
            <a:r>
              <a:rPr lang="fi-FI" dirty="0" smtClean="0"/>
              <a:t>opintojaksovalinnat </a:t>
            </a:r>
            <a:r>
              <a:rPr lang="fi-FI" dirty="0" err="1"/>
              <a:t>wilman</a:t>
            </a:r>
            <a:r>
              <a:rPr lang="fi-FI" dirty="0"/>
              <a:t> </a:t>
            </a:r>
            <a:r>
              <a:rPr lang="fi-FI" dirty="0" smtClean="0"/>
              <a:t>kurssitarjottimeen </a:t>
            </a:r>
            <a:r>
              <a:rPr lang="fi-FI" dirty="0"/>
              <a:t>(</a:t>
            </a:r>
            <a:r>
              <a:rPr lang="fi-FI" dirty="0" smtClean="0"/>
              <a:t>n. 60 opintopistettä).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Ensi viikolla jatkamme valintoja!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Sähköinen opintojaksotarjotin löytyy osoitteesta</a:t>
            </a:r>
            <a:r>
              <a:rPr lang="fi-FI" dirty="0"/>
              <a:t>: </a:t>
            </a:r>
            <a:r>
              <a:rPr lang="fi-FI" dirty="0" smtClean="0">
                <a:hlinkClick r:id="rId2"/>
              </a:rPr>
              <a:t>urly.fi/280F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1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Pitkämatikkalaiset !!!!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21ABCD valitsee Maa2.1/2.2/2.3,  21EFDH valitsee MAA2.4/2.5/2.6</a:t>
            </a:r>
          </a:p>
          <a:p>
            <a:r>
              <a:rPr lang="fi-FI" dirty="0" smtClean="0"/>
              <a:t>Jos valitset esimerkiksi MAA2.2, sinun pitää valita jatkossa MAA3.2, MAA4.2 ja MAA5.2</a:t>
            </a:r>
          </a:p>
          <a:p>
            <a:r>
              <a:rPr lang="fi-FI" dirty="0" smtClean="0"/>
              <a:t>Valitse Opintojaksot seuraavasti :</a:t>
            </a:r>
          </a:p>
          <a:p>
            <a:r>
              <a:rPr lang="fi-FI" dirty="0" smtClean="0"/>
              <a:t>2-jakso: MAA2</a:t>
            </a:r>
          </a:p>
          <a:p>
            <a:r>
              <a:rPr lang="fi-FI" dirty="0" smtClean="0"/>
              <a:t>3-jakso: MAA2 jatkuu </a:t>
            </a:r>
            <a:r>
              <a:rPr lang="fi-FI" dirty="0"/>
              <a:t>3-jaksoon, valinta tulee automaattisesti </a:t>
            </a:r>
            <a:r>
              <a:rPr lang="fi-FI" dirty="0" smtClean="0"/>
              <a:t>tarjottimelle, ei tarvitse valita, MAA3</a:t>
            </a:r>
          </a:p>
          <a:p>
            <a:r>
              <a:rPr lang="fi-FI" dirty="0" smtClean="0"/>
              <a:t>4-jakso: MAA3</a:t>
            </a:r>
            <a:r>
              <a:rPr lang="fi-FI" dirty="0"/>
              <a:t> </a:t>
            </a:r>
            <a:r>
              <a:rPr lang="fi-FI" dirty="0" smtClean="0"/>
              <a:t>jatkuu 4-jaksoon</a:t>
            </a:r>
            <a:r>
              <a:rPr lang="fi-FI" dirty="0"/>
              <a:t>, valinta tulee automaattisesti tarjottimelle, ei tarvitse </a:t>
            </a:r>
            <a:r>
              <a:rPr lang="fi-FI" dirty="0" smtClean="0"/>
              <a:t>valita, MAA4</a:t>
            </a:r>
          </a:p>
          <a:p>
            <a:r>
              <a:rPr lang="fi-FI" dirty="0" smtClean="0"/>
              <a:t>5-jakso: MAA4 </a:t>
            </a:r>
            <a:r>
              <a:rPr lang="fi-FI" dirty="0"/>
              <a:t>jatkuu </a:t>
            </a:r>
            <a:r>
              <a:rPr lang="fi-FI" dirty="0" smtClean="0"/>
              <a:t>5-jaksoon</a:t>
            </a:r>
            <a:r>
              <a:rPr lang="fi-FI" dirty="0"/>
              <a:t>, valinta tulee automaattisesti tarjottimelle, ei tarvitse valita</a:t>
            </a:r>
          </a:p>
        </p:txBody>
      </p:sp>
    </p:spTree>
    <p:extLst>
      <p:ext uri="{BB962C8B-B14F-4D97-AF65-F5344CB8AC3E}">
        <p14:creationId xmlns:p14="http://schemas.microsoft.com/office/powerpoint/2010/main" val="425206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MAB ryhmät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Voit valita miten haluat</a:t>
            </a:r>
          </a:p>
          <a:p>
            <a:r>
              <a:rPr lang="fi-FI" dirty="0" smtClean="0"/>
              <a:t>1. vuoden aikana käytävä MAB2 ja MAB3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687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Nimilaput (palauta tunnin lopussa)</a:t>
            </a:r>
          </a:p>
          <a:p>
            <a:r>
              <a:rPr lang="fi-FI" sz="2400" dirty="0" smtClean="0"/>
              <a:t>Tutoreiden </a:t>
            </a:r>
            <a:r>
              <a:rPr lang="fi-FI" sz="2400" dirty="0" err="1" smtClean="0"/>
              <a:t>wilma</a:t>
            </a:r>
            <a:r>
              <a:rPr lang="fi-FI" sz="2400" dirty="0" smtClean="0"/>
              <a:t>-opastus</a:t>
            </a:r>
          </a:p>
          <a:p>
            <a:r>
              <a:rPr lang="fi-FI" sz="2400" dirty="0" smtClean="0"/>
              <a:t>Opintojaksovalinnat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2495423"/>
            <a:ext cx="2083617" cy="3704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Kuvaselitepilvi 4"/>
          <p:cNvSpPr/>
          <p:nvPr/>
        </p:nvSpPr>
        <p:spPr>
          <a:xfrm>
            <a:off x="7397807" y="297625"/>
            <a:ext cx="3485944" cy="163677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rgbClr val="FF0066"/>
                </a:solidFill>
              </a:rPr>
              <a:t>Muistathan, että opo auttaa aina</a:t>
            </a:r>
            <a:r>
              <a:rPr lang="fi-FI" sz="2400" dirty="0" smtClean="0">
                <a:solidFill>
                  <a:srgbClr val="FF0066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754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136024"/>
            <a:ext cx="11222182" cy="1609344"/>
          </a:xfrm>
        </p:spPr>
        <p:txBody>
          <a:bodyPr/>
          <a:lstStyle/>
          <a:p>
            <a:r>
              <a:rPr lang="fi-FI" dirty="0" smtClean="0"/>
              <a:t>Kouvolan yhteislyseo/ OPOT LV 2021-2022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4133" y="1043189"/>
            <a:ext cx="11222182" cy="5647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300" dirty="0" smtClean="0"/>
          </a:p>
          <a:p>
            <a:pPr lvl="1"/>
            <a:r>
              <a:rPr lang="fi-FI" sz="2300" u="sng" dirty="0" smtClean="0"/>
              <a:t>Lassi Aho</a:t>
            </a:r>
          </a:p>
          <a:p>
            <a:pPr marL="274320" lvl="1" indent="0">
              <a:buNone/>
            </a:pPr>
            <a:r>
              <a:rPr lang="fi-FI" sz="2300" dirty="0"/>
              <a:t> </a:t>
            </a:r>
            <a:r>
              <a:rPr lang="fi-FI" sz="2300" dirty="0" smtClean="0"/>
              <a:t>  Ohjausryhmät: 21AB, 20DG, 19ABD </a:t>
            </a:r>
          </a:p>
          <a:p>
            <a:pPr lvl="1"/>
            <a:endParaRPr lang="fi-FI" sz="2300" dirty="0"/>
          </a:p>
          <a:p>
            <a:pPr lvl="1"/>
            <a:r>
              <a:rPr lang="fi-FI" sz="2300" u="sng" dirty="0" smtClean="0"/>
              <a:t>Terhi Lavikka</a:t>
            </a:r>
          </a:p>
          <a:p>
            <a:pPr marL="274320" lvl="1" indent="0">
              <a:buNone/>
            </a:pPr>
            <a:r>
              <a:rPr lang="fi-FI" sz="2300" dirty="0" smtClean="0"/>
              <a:t>   Ohjausryhmä: 21GH, 20H, 19HI</a:t>
            </a:r>
          </a:p>
          <a:p>
            <a:pPr marL="274320" lvl="1" indent="0">
              <a:buNone/>
            </a:pPr>
            <a:endParaRPr lang="fi-FI" sz="2300" dirty="0" smtClean="0"/>
          </a:p>
          <a:p>
            <a:pPr lvl="1"/>
            <a:r>
              <a:rPr lang="fi-FI" sz="2300" u="sng" dirty="0" smtClean="0"/>
              <a:t>Maiju Vepsäläinen</a:t>
            </a:r>
          </a:p>
          <a:p>
            <a:pPr marL="274320" lvl="1" indent="0">
              <a:buNone/>
            </a:pPr>
            <a:r>
              <a:rPr lang="fi-FI" sz="2300" dirty="0" smtClean="0"/>
              <a:t>   Ohjausryhmät: , 21CD, 20EF, 19CE</a:t>
            </a:r>
          </a:p>
          <a:p>
            <a:pPr marL="274320" lvl="1" indent="0">
              <a:buNone/>
            </a:pPr>
            <a:r>
              <a:rPr lang="fi-FI" sz="2300" dirty="0" smtClean="0">
                <a:sym typeface="Wingdings" panose="05000000000000000000" pitchFamily="2" charset="2"/>
              </a:rPr>
              <a:t>  </a:t>
            </a:r>
            <a:r>
              <a:rPr lang="fi-FI" sz="2300" dirty="0">
                <a:sym typeface="Wingdings" panose="05000000000000000000" pitchFamily="2" charset="2"/>
              </a:rPr>
              <a:t> </a:t>
            </a:r>
            <a:endParaRPr lang="fi-FI" sz="2300" dirty="0" smtClean="0"/>
          </a:p>
          <a:p>
            <a:pPr lvl="1"/>
            <a:r>
              <a:rPr lang="fi-FI" sz="2300" u="sng" dirty="0" smtClean="0"/>
              <a:t>Hannele </a:t>
            </a:r>
            <a:r>
              <a:rPr lang="fi-FI" sz="2300" u="sng" dirty="0"/>
              <a:t>Viljakainen: </a:t>
            </a:r>
            <a:endParaRPr lang="fi-FI" sz="2300" u="sng" dirty="0" smtClean="0"/>
          </a:p>
          <a:p>
            <a:pPr marL="274320" lvl="1" indent="0">
              <a:buNone/>
            </a:pPr>
            <a:r>
              <a:rPr lang="fi-FI" sz="2300" dirty="0"/>
              <a:t> </a:t>
            </a:r>
            <a:r>
              <a:rPr lang="fi-FI" sz="2300" dirty="0" smtClean="0"/>
              <a:t>  Ohjausryhmät: 21EF, 20ABC, 19FG</a:t>
            </a:r>
          </a:p>
          <a:p>
            <a:pPr marL="274320" lvl="1" indent="0">
              <a:buNone/>
            </a:pPr>
            <a:endParaRPr lang="fi-FI" sz="2300" dirty="0" smtClean="0"/>
          </a:p>
          <a:p>
            <a:pPr lvl="1"/>
            <a:r>
              <a:rPr lang="fi-FI" sz="2300" b="1" dirty="0" smtClean="0">
                <a:solidFill>
                  <a:srgbClr val="0070C0"/>
                </a:solidFill>
              </a:rPr>
              <a:t>Ensisijaisesti yhteys omaan opoon! </a:t>
            </a:r>
            <a:endParaRPr lang="fi-FI" sz="2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OPINTOJAKSOT: OP1 JA OP2 PAKOLLISIA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OP1 = MINÄ OPISKELIJANA</a:t>
            </a:r>
          </a:p>
          <a:p>
            <a:pPr lvl="1"/>
            <a:r>
              <a:rPr lang="fi-FI" dirty="0" smtClean="0"/>
              <a:t>TUNNIT </a:t>
            </a:r>
            <a:r>
              <a:rPr lang="fi-FI" dirty="0"/>
              <a:t> </a:t>
            </a:r>
            <a:r>
              <a:rPr lang="fi-FI" dirty="0" smtClean="0"/>
              <a:t>KAHDESSA JAKSOSSA 1X75MIN/VIIKKO</a:t>
            </a:r>
          </a:p>
          <a:p>
            <a:pPr marL="0" indent="0">
              <a:buNone/>
            </a:pPr>
            <a:endParaRPr lang="fi-FI" dirty="0" smtClean="0"/>
          </a:p>
          <a:p>
            <a:pPr lvl="1"/>
            <a:r>
              <a:rPr lang="fi-FI" dirty="0" smtClean="0"/>
              <a:t>LUKIO-OPINTOJEN RAKENTEET JA KÄYTÄNNÖT, OPISKELU, YO-TUTKINTO, JATKO-OPINNOT…</a:t>
            </a:r>
          </a:p>
          <a:p>
            <a:pPr marL="274320" lvl="1" indent="0">
              <a:buNone/>
            </a:pPr>
            <a:endParaRPr lang="fi-FI" sz="2400" dirty="0" smtClean="0"/>
          </a:p>
          <a:p>
            <a:r>
              <a:rPr lang="fi-FI" sz="2400" dirty="0" smtClean="0"/>
              <a:t>OP2 = JATKO-OPINNOT JA TYÖELÄMÄ</a:t>
            </a:r>
          </a:p>
          <a:p>
            <a:pPr lvl="1"/>
            <a:r>
              <a:rPr lang="fi-FI" dirty="0" smtClean="0"/>
              <a:t>JAETTU 2. JA 3. VUODELLE</a:t>
            </a:r>
          </a:p>
          <a:p>
            <a:pPr marL="0" indent="0">
              <a:buNone/>
            </a:pPr>
            <a:endParaRPr lang="fi-FI" dirty="0" smtClean="0"/>
          </a:p>
          <a:p>
            <a:pPr lvl="1"/>
            <a:r>
              <a:rPr lang="fi-FI" dirty="0" smtClean="0"/>
              <a:t>OPPITUNTEJA, VIERAILUJA, VIERAILIJOITA</a:t>
            </a:r>
          </a:p>
          <a:p>
            <a:pPr lvl="1"/>
            <a:r>
              <a:rPr lang="fi-FI" dirty="0" smtClean="0"/>
              <a:t>JATKO-OPINNOT, TYÖELÄMÄ…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61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70C0"/>
                </a:solidFill>
              </a:rPr>
              <a:t>1. </a:t>
            </a:r>
            <a:r>
              <a:rPr lang="fi-FI" dirty="0" err="1" smtClean="0">
                <a:solidFill>
                  <a:srgbClr val="0070C0"/>
                </a:solidFill>
              </a:rPr>
              <a:t>jaksoN</a:t>
            </a:r>
            <a:r>
              <a:rPr lang="fi-FI" dirty="0" smtClean="0">
                <a:solidFill>
                  <a:srgbClr val="0070C0"/>
                </a:solidFill>
              </a:rPr>
              <a:t> OPO-TUNTIEN SISÄLTÖ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34" y="2121408"/>
            <a:ext cx="10331414" cy="4050792"/>
          </a:xfrm>
        </p:spPr>
        <p:txBody>
          <a:bodyPr/>
          <a:lstStyle/>
          <a:p>
            <a:pPr marL="0" indent="0">
              <a:buNone/>
            </a:pPr>
            <a:r>
              <a:rPr lang="fi-FI" u="sng" dirty="0" smtClean="0"/>
              <a:t>Rentoa yhdessäoloa, käyden yhdessä läpi mm.</a:t>
            </a:r>
          </a:p>
          <a:p>
            <a:pPr marL="0" indent="0">
              <a:buNone/>
            </a:pPr>
            <a:r>
              <a:rPr lang="fi-FI" u="sng" dirty="0" smtClean="0"/>
              <a:t>seuraavia teemoja: </a:t>
            </a:r>
          </a:p>
          <a:p>
            <a:pPr marL="0" indent="0">
              <a:buNone/>
            </a:pPr>
            <a:r>
              <a:rPr lang="fi-FI" dirty="0" smtClean="0"/>
              <a:t>Lukio-opinnot (tutorit mukana </a:t>
            </a:r>
            <a:r>
              <a:rPr lang="fi-FI" dirty="0" smtClean="0">
                <a:sym typeface="Wingdings" panose="05000000000000000000" pitchFamily="2" charset="2"/>
              </a:rPr>
              <a:t>)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Opiskelutaidot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Koeviikko ja siihen valmistautuminen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589" y="1752428"/>
            <a:ext cx="3779347" cy="28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Soveltavia opintojaksoja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OP3 = TUTORIKSI (HAKU KEVÄÄLLÄ 2022)</a:t>
            </a:r>
          </a:p>
          <a:p>
            <a:r>
              <a:rPr lang="fi-FI" dirty="0"/>
              <a:t>O</a:t>
            </a:r>
            <a:r>
              <a:rPr lang="fi-FI" dirty="0" smtClean="0"/>
              <a:t>P4 = OPIN OPISKELEMAAN</a:t>
            </a:r>
          </a:p>
          <a:p>
            <a:r>
              <a:rPr lang="fi-FI" dirty="0" smtClean="0"/>
              <a:t>OP5 = TYÖELÄMÄÄN (3.JAKSOSSA)</a:t>
            </a:r>
          </a:p>
          <a:p>
            <a:r>
              <a:rPr lang="fi-FI" dirty="0" smtClean="0"/>
              <a:t>OP6 = MAAILMALLE (5.JAKSOSSA)</a:t>
            </a:r>
          </a:p>
          <a:p>
            <a:r>
              <a:rPr lang="fi-FI" dirty="0" smtClean="0"/>
              <a:t>OP7 = ENEMMÄN HYVÄÄ OLOA (4.JAKSOSSA)</a:t>
            </a:r>
          </a:p>
          <a:p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/>
              <a:t>VOIT VALITA KURSSEJA JO NYT!</a:t>
            </a:r>
          </a:p>
        </p:txBody>
      </p:sp>
    </p:spTree>
    <p:extLst>
      <p:ext uri="{BB962C8B-B14F-4D97-AF65-F5344CB8AC3E}">
        <p14:creationId xmlns:p14="http://schemas.microsoft.com/office/powerpoint/2010/main" val="1557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AJANVARAUS: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>
                <a:solidFill>
                  <a:srgbClr val="0070C0"/>
                </a:solidFill>
              </a:rPr>
              <a:t>www.vello.fi/opolassiaho</a:t>
            </a:r>
          </a:p>
          <a:p>
            <a:pPr marL="0" indent="0">
              <a:buNone/>
            </a:pPr>
            <a:r>
              <a:rPr lang="fi-FI" dirty="0">
                <a:solidFill>
                  <a:srgbClr val="0070C0"/>
                </a:solidFill>
              </a:rPr>
              <a:t>	</a:t>
            </a:r>
            <a:r>
              <a:rPr lang="fi-FI" dirty="0" smtClean="0">
                <a:solidFill>
                  <a:srgbClr val="0070C0"/>
                </a:solidFill>
              </a:rPr>
              <a:t>www.vello.fi/opoterhilavikka</a:t>
            </a:r>
          </a:p>
          <a:p>
            <a:pPr marL="0" indent="0">
              <a:buNone/>
            </a:pPr>
            <a:r>
              <a:rPr lang="fi-FI" dirty="0" smtClean="0"/>
              <a:t>	</a:t>
            </a:r>
            <a:r>
              <a:rPr lang="fi-FI" dirty="0" smtClean="0">
                <a:solidFill>
                  <a:srgbClr val="0070C0"/>
                </a:solidFill>
              </a:rPr>
              <a:t>www.vello.fi/opomaijuvepsalainen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</a:t>
            </a:r>
            <a:r>
              <a:rPr lang="fi-FI" dirty="0" smtClean="0">
                <a:solidFill>
                  <a:srgbClr val="0070C0"/>
                </a:solidFill>
              </a:rPr>
              <a:t>www.vello.fi/opohanneleviljakainen</a:t>
            </a:r>
            <a:endParaRPr lang="fi-FI" dirty="0"/>
          </a:p>
          <a:p>
            <a:pPr marL="274320" lvl="1" indent="0">
              <a:buNone/>
            </a:pPr>
            <a:endParaRPr lang="fi-FI" b="1" dirty="0">
              <a:solidFill>
                <a:srgbClr val="FF0066"/>
              </a:solidFill>
            </a:endParaRPr>
          </a:p>
          <a:p>
            <a:pPr marL="274320" lvl="1" indent="0">
              <a:buNone/>
            </a:pPr>
            <a:endParaRPr lang="fi-FI" dirty="0"/>
          </a:p>
          <a:p>
            <a:pPr lvl="1"/>
            <a:r>
              <a:rPr lang="fi-FI" dirty="0" smtClean="0"/>
              <a:t>HIHASTA SAA NYKÄISTÄ AINA!</a:t>
            </a:r>
          </a:p>
        </p:txBody>
      </p:sp>
    </p:spTree>
    <p:extLst>
      <p:ext uri="{BB962C8B-B14F-4D97-AF65-F5344CB8AC3E}">
        <p14:creationId xmlns:p14="http://schemas.microsoft.com/office/powerpoint/2010/main" val="23850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65290" y="50066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chemeClr val="tx1"/>
                </a:solidFill>
              </a:rPr>
              <a:t>Jaksojärjestelmä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988841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fi-FI" sz="2600" dirty="0">
                <a:latin typeface="+mj-lt"/>
              </a:rPr>
              <a:t>Lukuvuodessa viisi </a:t>
            </a:r>
            <a:r>
              <a:rPr lang="fi-FI" sz="2600" dirty="0" smtClean="0">
                <a:latin typeface="+mj-lt"/>
              </a:rPr>
              <a:t>jaksoa.</a:t>
            </a:r>
            <a:endParaRPr lang="fi-FI" sz="2600" dirty="0">
              <a:latin typeface="+mj-lt"/>
            </a:endParaRPr>
          </a:p>
          <a:p>
            <a:pPr eaLnBrk="1" hangingPunct="1"/>
            <a:r>
              <a:rPr lang="fi-FI" sz="2600" dirty="0" smtClean="0">
                <a:latin typeface="+mj-lt"/>
                <a:sym typeface="Wingdings" pitchFamily="2" charset="2"/>
              </a:rPr>
              <a:t>75-minuutin oppitunnit</a:t>
            </a:r>
          </a:p>
          <a:p>
            <a:pPr eaLnBrk="1" hangingPunct="1"/>
            <a:r>
              <a:rPr lang="fi-FI" sz="2600" dirty="0" smtClean="0">
                <a:latin typeface="+mj-lt"/>
                <a:sym typeface="Wingdings" pitchFamily="2" charset="2"/>
              </a:rPr>
              <a:t>1.vuoden aikana tavoitteena on suorittaa yht. 60opintopistettä (keskimäärin 12op./jakso)</a:t>
            </a:r>
            <a:endParaRPr lang="fi-FI" sz="2600" dirty="0">
              <a:latin typeface="+mj-lt"/>
              <a:sym typeface="Wingdings" pitchFamily="2" charset="2"/>
            </a:endParaRPr>
          </a:p>
          <a:p>
            <a:pPr eaLnBrk="1" hangingPunct="1"/>
            <a:r>
              <a:rPr lang="fi-FI" sz="2600" dirty="0">
                <a:latin typeface="+mj-lt"/>
                <a:sym typeface="Wingdings" pitchFamily="2" charset="2"/>
              </a:rPr>
              <a:t>3-vuoden opiskeluaika, yhteensä 13 jaksoa  </a:t>
            </a:r>
            <a:r>
              <a:rPr lang="fi-FI" sz="2600" dirty="0" smtClean="0">
                <a:latin typeface="+mj-lt"/>
                <a:sym typeface="Wingdings" pitchFamily="2" charset="2"/>
              </a:rPr>
              <a:t>150 opintopistettä </a:t>
            </a:r>
            <a:r>
              <a:rPr lang="fi-FI" sz="2600" dirty="0">
                <a:latin typeface="+mj-lt"/>
                <a:sym typeface="Wingdings" pitchFamily="2" charset="2"/>
              </a:rPr>
              <a:t>: 13 jaksolla </a:t>
            </a:r>
            <a:r>
              <a:rPr lang="fi-FI" sz="2600" dirty="0">
                <a:solidFill>
                  <a:srgbClr val="FF0066"/>
                </a:solidFill>
                <a:latin typeface="+mj-lt"/>
                <a:sym typeface="Wingdings" pitchFamily="2" charset="2"/>
              </a:rPr>
              <a:t>= n. 6 </a:t>
            </a:r>
            <a:r>
              <a:rPr lang="fi-FI" sz="2600" dirty="0" smtClean="0">
                <a:solidFill>
                  <a:srgbClr val="FF0066"/>
                </a:solidFill>
                <a:latin typeface="+mj-lt"/>
                <a:sym typeface="Wingdings" pitchFamily="2" charset="2"/>
              </a:rPr>
              <a:t>opintojaksoa/jakso</a:t>
            </a:r>
            <a:endParaRPr lang="fi-FI" sz="2600" dirty="0">
              <a:solidFill>
                <a:srgbClr val="FF0066"/>
              </a:solidFill>
              <a:latin typeface="+mj-lt"/>
              <a:sym typeface="Wingdings" pitchFamily="2" charset="2"/>
            </a:endParaRPr>
          </a:p>
          <a:p>
            <a:pPr eaLnBrk="1" hangingPunct="1"/>
            <a:r>
              <a:rPr lang="fi-FI" sz="2600" dirty="0">
                <a:latin typeface="+mj-lt"/>
              </a:rPr>
              <a:t>Opintoja voit myös pidentää 3,5 - 4 -vuoteen. </a:t>
            </a:r>
            <a:r>
              <a:rPr lang="fi-FI" sz="2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fi-FI" sz="2600" dirty="0">
                <a:latin typeface="+mj-lt"/>
              </a:rPr>
              <a:t>Edellyttää keskustelua ja opintojen tarkempaa suunnittelua opinto-ohjaajan kanssa</a:t>
            </a:r>
          </a:p>
          <a:p>
            <a:r>
              <a:rPr lang="fi-FI" sz="2600" dirty="0">
                <a:latin typeface="+mj-lt"/>
              </a:rPr>
              <a:t>Jakso päättyy koeviikkoon (7 päivää, erillinen </a:t>
            </a:r>
            <a:r>
              <a:rPr lang="fi-FI" sz="2600" dirty="0" smtClean="0">
                <a:latin typeface="+mj-lt"/>
              </a:rPr>
              <a:t>aikataulu opinto-oppaassa!)</a:t>
            </a:r>
            <a:endParaRPr lang="fi-FI" sz="2600" dirty="0">
              <a:latin typeface="+mj-lt"/>
            </a:endParaRPr>
          </a:p>
          <a:p>
            <a:pPr eaLnBrk="1" hangingPunct="1"/>
            <a:endParaRPr lang="fi-FI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55667" y="352412"/>
            <a:ext cx="8610600" cy="495486"/>
          </a:xfrm>
        </p:spPr>
        <p:txBody>
          <a:bodyPr/>
          <a:lstStyle/>
          <a:p>
            <a:r>
              <a:rPr lang="fi-FI" sz="2000" b="1" dirty="0" smtClean="0">
                <a:latin typeface="Cambria" panose="02040503050406030204" pitchFamily="18" charset="0"/>
              </a:rPr>
              <a:t>OPINNOT LUKIOSSA </a:t>
            </a:r>
            <a:endParaRPr lang="fi-FI" sz="2000" b="1" dirty="0">
              <a:latin typeface="Cambria" panose="02040503050406030204" pitchFamily="18" charset="0"/>
            </a:endParaRP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/>
          </p:nvPr>
        </p:nvGraphicFramePr>
        <p:xfrm>
          <a:off x="446359" y="1410855"/>
          <a:ext cx="5199066" cy="3608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9248">
                  <a:extLst>
                    <a:ext uri="{9D8B030D-6E8A-4147-A177-3AD203B41FA5}">
                      <a16:colId xmlns:a16="http://schemas.microsoft.com/office/drawing/2014/main" val="2313548308"/>
                    </a:ext>
                  </a:extLst>
                </a:gridCol>
                <a:gridCol w="1782769">
                  <a:extLst>
                    <a:ext uri="{9D8B030D-6E8A-4147-A177-3AD203B41FA5}">
                      <a16:colId xmlns:a16="http://schemas.microsoft.com/office/drawing/2014/main" val="3409260188"/>
                    </a:ext>
                  </a:extLst>
                </a:gridCol>
                <a:gridCol w="1577049">
                  <a:extLst>
                    <a:ext uri="{9D8B030D-6E8A-4147-A177-3AD203B41FA5}">
                      <a16:colId xmlns:a16="http://schemas.microsoft.com/office/drawing/2014/main" val="3494177348"/>
                    </a:ext>
                  </a:extLst>
                </a:gridCol>
              </a:tblGrid>
              <a:tr h="1136087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latin typeface="Cambria" panose="02040503050406030204" pitchFamily="18" charset="0"/>
                        </a:rPr>
                        <a:t>Oppiaine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latin typeface="Cambria" panose="02040503050406030204" pitchFamily="18" charset="0"/>
                        </a:rPr>
                        <a:t>Pakolliset opinnot</a:t>
                      </a:r>
                      <a:r>
                        <a:rPr lang="fi-FI" sz="1600" b="1" baseline="0" dirty="0" smtClean="0">
                          <a:latin typeface="Cambria" panose="02040503050406030204" pitchFamily="18" charset="0"/>
                        </a:rPr>
                        <a:t> opintopisteinä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latin typeface="Cambria" panose="02040503050406030204" pitchFamily="18" charset="0"/>
                        </a:rPr>
                        <a:t>Valinnaiset</a:t>
                      </a:r>
                      <a:r>
                        <a:rPr lang="fi-FI" sz="1600" b="1" baseline="0" dirty="0" smtClean="0">
                          <a:latin typeface="Cambria" panose="02040503050406030204" pitchFamily="18" charset="0"/>
                        </a:rPr>
                        <a:t> opinnot opintopisteinä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94761"/>
                  </a:ext>
                </a:extLst>
              </a:tr>
              <a:tr h="691784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Äidinkieli ja kirjallisuus /</a:t>
                      </a:r>
                      <a:r>
                        <a:rPr lang="fi-FI" sz="1600" baseline="0" dirty="0" smtClean="0">
                          <a:latin typeface="Cambria" panose="02040503050406030204" pitchFamily="18" charset="0"/>
                        </a:rPr>
                        <a:t> S2 -kieli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12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626772"/>
                  </a:ext>
                </a:extLst>
              </a:tr>
              <a:tr h="1649158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Toinen kotimainen kieli</a:t>
                      </a:r>
                      <a:r>
                        <a:rPr lang="fi-FI" sz="1600" baseline="0" dirty="0" smtClean="0">
                          <a:latin typeface="Cambria" panose="02040503050406030204" pitchFamily="18" charset="0"/>
                        </a:rPr>
                        <a:t> ja vieraat kielet (esim. englanti)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A-kielenä 12</a:t>
                      </a:r>
                    </a:p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B1-kielenä 10</a:t>
                      </a:r>
                    </a:p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B2/B3-kielenä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4</a:t>
                      </a:r>
                    </a:p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4</a:t>
                      </a:r>
                    </a:p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16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831150"/>
                  </a:ext>
                </a:extLst>
              </a:tr>
            </a:tbl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2851266" y="749429"/>
            <a:ext cx="651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Kielet ja matemaattisluonnontieteelliset aineet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573578" y="457200"/>
            <a:ext cx="931026" cy="3906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ulukko 9"/>
          <p:cNvGraphicFramePr>
            <a:graphicFrameLocks noGrp="1"/>
          </p:cNvGraphicFramePr>
          <p:nvPr>
            <p:extLst/>
          </p:nvPr>
        </p:nvGraphicFramePr>
        <p:xfrm>
          <a:off x="6042993" y="1410855"/>
          <a:ext cx="5732889" cy="5206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165">
                  <a:extLst>
                    <a:ext uri="{9D8B030D-6E8A-4147-A177-3AD203B41FA5}">
                      <a16:colId xmlns:a16="http://schemas.microsoft.com/office/drawing/2014/main" val="1793367325"/>
                    </a:ext>
                  </a:extLst>
                </a:gridCol>
                <a:gridCol w="1947154">
                  <a:extLst>
                    <a:ext uri="{9D8B030D-6E8A-4147-A177-3AD203B41FA5}">
                      <a16:colId xmlns:a16="http://schemas.microsoft.com/office/drawing/2014/main" val="2591291357"/>
                    </a:ext>
                  </a:extLst>
                </a:gridCol>
                <a:gridCol w="1853570">
                  <a:extLst>
                    <a:ext uri="{9D8B030D-6E8A-4147-A177-3AD203B41FA5}">
                      <a16:colId xmlns:a16="http://schemas.microsoft.com/office/drawing/2014/main" val="105038305"/>
                    </a:ext>
                  </a:extLst>
                </a:gridCol>
              </a:tblGrid>
              <a:tr h="1282088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latin typeface="Cambria" panose="02040503050406030204" pitchFamily="18" charset="0"/>
                        </a:rPr>
                        <a:t>Oppiaine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latin typeface="Cambria" panose="02040503050406030204" pitchFamily="18" charset="0"/>
                        </a:rPr>
                        <a:t>Pakolliset opinnot</a:t>
                      </a:r>
                      <a:r>
                        <a:rPr lang="fi-FI" sz="1600" b="1" baseline="0" dirty="0" smtClean="0">
                          <a:latin typeface="Cambria" panose="02040503050406030204" pitchFamily="18" charset="0"/>
                        </a:rPr>
                        <a:t> opintopisteinä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latin typeface="Cambria" panose="02040503050406030204" pitchFamily="18" charset="0"/>
                        </a:rPr>
                        <a:t>Valinnaiset</a:t>
                      </a:r>
                      <a:r>
                        <a:rPr lang="fi-FI" sz="1600" b="1" baseline="0" dirty="0" smtClean="0">
                          <a:latin typeface="Cambria" panose="02040503050406030204" pitchFamily="18" charset="0"/>
                        </a:rPr>
                        <a:t> opinnot opintopisteinä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231854"/>
                  </a:ext>
                </a:extLst>
              </a:tr>
              <a:tr h="2219631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Matematiikka 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Yhteiset</a:t>
                      </a:r>
                      <a:r>
                        <a:rPr lang="fi-FI" sz="1600" b="1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opinnot 2</a:t>
                      </a:r>
                    </a:p>
                    <a:p>
                      <a:r>
                        <a:rPr lang="fi-FI" sz="1600" baseline="0" dirty="0" smtClean="0">
                          <a:latin typeface="Cambria" panose="02040503050406030204" pitchFamily="18" charset="0"/>
                        </a:rPr>
                        <a:t>Pitkä matematiikka 18</a:t>
                      </a:r>
                    </a:p>
                    <a:p>
                      <a:r>
                        <a:rPr lang="fi-FI" sz="1600" baseline="0" dirty="0" smtClean="0">
                          <a:latin typeface="Cambria" panose="02040503050406030204" pitchFamily="18" charset="0"/>
                        </a:rPr>
                        <a:t>Lyhyt matematiikka 10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600" dirty="0" smtClean="0">
                        <a:latin typeface="Cambria" panose="02040503050406030204" pitchFamily="18" charset="0"/>
                      </a:endParaRPr>
                    </a:p>
                    <a:p>
                      <a:endParaRPr lang="fi-FI" sz="1600" dirty="0" smtClean="0">
                        <a:latin typeface="Cambria" panose="02040503050406030204" pitchFamily="18" charset="0"/>
                      </a:endParaRPr>
                    </a:p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6</a:t>
                      </a:r>
                    </a:p>
                    <a:p>
                      <a:endParaRPr lang="fi-FI" sz="1600" dirty="0" smtClean="0">
                        <a:latin typeface="Cambria" panose="02040503050406030204" pitchFamily="18" charset="0"/>
                      </a:endParaRPr>
                    </a:p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32178"/>
                  </a:ext>
                </a:extLst>
              </a:tr>
              <a:tr h="426089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Biologia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10311"/>
                  </a:ext>
                </a:extLst>
              </a:tr>
              <a:tr h="426089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Maantiede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01814"/>
                  </a:ext>
                </a:extLst>
              </a:tr>
              <a:tr h="426089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Fysiikka 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12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823690"/>
                  </a:ext>
                </a:extLst>
              </a:tr>
              <a:tr h="426089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Kemia</a:t>
                      </a:r>
                      <a:r>
                        <a:rPr lang="fi-FI" sz="16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Cambria" panose="02040503050406030204" pitchFamily="18" charset="0"/>
                        </a:rPr>
                        <a:t>8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32778"/>
                  </a:ext>
                </a:extLst>
              </a:tr>
            </a:tbl>
          </a:graphicData>
        </a:graphic>
      </p:graphicFrame>
      <p:pic>
        <p:nvPicPr>
          <p:cNvPr id="11" name="Kuva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8" t="1269" b="88326"/>
          <a:stretch/>
        </p:blipFill>
        <p:spPr bwMode="auto">
          <a:xfrm>
            <a:off x="799407" y="469278"/>
            <a:ext cx="1548130" cy="390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83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Sinivihreä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550</Words>
  <Application>Microsoft Office PowerPoint</Application>
  <PresentationFormat>Laajakuva</PresentationFormat>
  <Paragraphs>162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5" baseType="lpstr">
      <vt:lpstr>Arial</vt:lpstr>
      <vt:lpstr>Arial Rounded MT Bold</vt:lpstr>
      <vt:lpstr>Calibri</vt:lpstr>
      <vt:lpstr>Cambria</vt:lpstr>
      <vt:lpstr>Rockwell</vt:lpstr>
      <vt:lpstr>Rockwell Condensed</vt:lpstr>
      <vt:lpstr>Source Sans Pro</vt:lpstr>
      <vt:lpstr>Titillium</vt:lpstr>
      <vt:lpstr>Titillium Bd</vt:lpstr>
      <vt:lpstr>Wingdings</vt:lpstr>
      <vt:lpstr>Puutyyppi</vt:lpstr>
      <vt:lpstr>Office Theme</vt:lpstr>
      <vt:lpstr>OP1-OPINTOJAKSO</vt:lpstr>
      <vt:lpstr>PowerPoint-esitys</vt:lpstr>
      <vt:lpstr>Kouvolan yhteislyseo/ OPOT LV 2021-2022</vt:lpstr>
      <vt:lpstr>OPINTOJAKSOT: OP1 JA OP2 PAKOLLISIA</vt:lpstr>
      <vt:lpstr>1. jaksoN OPO-TUNTIEN SISÄLTÖ</vt:lpstr>
      <vt:lpstr>Soveltavia opintojaksoja</vt:lpstr>
      <vt:lpstr>MUUTA</vt:lpstr>
      <vt:lpstr>Jaksojärjestelmä</vt:lpstr>
      <vt:lpstr>OPINNOT LUKIOSSA </vt:lpstr>
      <vt:lpstr>PowerPoint-esitys</vt:lpstr>
      <vt:lpstr>OPINTOJAKSOtarjotin</vt:lpstr>
      <vt:lpstr>Pitkämatikkalaiset !!!!</vt:lpstr>
      <vt:lpstr>MAB ryhmät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</dc:title>
  <dc:creator>Vepsäläinen Maiju</dc:creator>
  <cp:lastModifiedBy>Aho Lassi</cp:lastModifiedBy>
  <cp:revision>29</cp:revision>
  <dcterms:created xsi:type="dcterms:W3CDTF">2018-08-10T12:04:53Z</dcterms:created>
  <dcterms:modified xsi:type="dcterms:W3CDTF">2021-08-10T11:57:50Z</dcterms:modified>
</cp:coreProperties>
</file>