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8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24893-DBDA-4BFA-9CE1-4BFE7CD0F8CF}" type="datetime1">
              <a:rPr lang="en-US" smtClean="0"/>
              <a:t>12/7/2017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E5243-F52A-4D37-9694-EB26C6C31910}" type="datetime1">
              <a:rPr lang="en-US" smtClean="0"/>
              <a:t>12/7/2017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7B6E1-634A-48DC-9E8B-D894023267EF}" type="datetime1">
              <a:rPr lang="en-US" smtClean="0"/>
              <a:t>12/7/2017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3E9E-A95C-48F2-B4BF-A71542E0BE9A}" type="datetime1">
              <a:rPr lang="en-US" smtClean="0"/>
              <a:t>12/7/2017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F84E2-2D7A-43CF-AC90-352A289A783A}" type="datetime1">
              <a:rPr lang="en-US" smtClean="0"/>
              <a:t>12/7/2017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en-US" smtClean="0"/>
              <a:t>12/7/2017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en-US" smtClean="0"/>
              <a:t>12/7/2017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E00A-486F-4252-8B1D-E32645521F49}" type="datetime1">
              <a:rPr lang="en-US" smtClean="0"/>
              <a:t>12/7/2017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DF5F92-E675-4B36-9A60-69A962A68675}" type="datetime1">
              <a:rPr lang="en-US" smtClean="0"/>
              <a:t>12/7/2017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E2C9B-5FA2-460D-9BE7-B0812FC2A6FF}" type="datetime1">
              <a:rPr lang="en-US" smtClean="0"/>
              <a:t>12/7/2017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74940-A916-4C8B-9648-02A2D3898F9E}" type="datetime1">
              <a:rPr lang="en-US" smtClean="0"/>
              <a:t>12/7/2017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586B75A-687E-405C-8A0B-8D00578BA2C3}" type="datetime1">
              <a:rPr lang="en-US" smtClean="0"/>
              <a:t>12/7/2017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6. Suomi vanhenee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9725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Väestön ikärakenne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00011" y="1280611"/>
            <a:ext cx="8422585" cy="5529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241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Huoltosuhteet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</a:t>
            </a:r>
            <a:r>
              <a:rPr lang="fi-FI" dirty="0" smtClean="0"/>
              <a:t>äestöllinen: työikäiset (15–64-v.)  – lapset + vanhukset </a:t>
            </a:r>
          </a:p>
          <a:p>
            <a:r>
              <a:rPr lang="fi-FI" dirty="0"/>
              <a:t>t</a:t>
            </a:r>
            <a:r>
              <a:rPr lang="fi-FI" dirty="0" smtClean="0"/>
              <a:t>aloudellinen: työlliset – työn ulkopuolella </a:t>
            </a:r>
          </a:p>
          <a:p>
            <a:endParaRPr lang="fi-FI" dirty="0"/>
          </a:p>
          <a:p>
            <a:r>
              <a:rPr lang="fi-FI" dirty="0" smtClean="0"/>
              <a:t>ks. s. 61 </a:t>
            </a:r>
          </a:p>
          <a:p>
            <a:r>
              <a:rPr lang="fi-FI" dirty="0"/>
              <a:t>k</a:t>
            </a:r>
            <a:r>
              <a:rPr lang="fi-FI" dirty="0" smtClean="0"/>
              <a:t>irjan arvio: v. 2060 1/3 väestöstä eläkkeellä</a:t>
            </a:r>
          </a:p>
          <a:p>
            <a:r>
              <a:rPr lang="fi-FI" dirty="0"/>
              <a:t>y</a:t>
            </a:r>
            <a:r>
              <a:rPr lang="fi-FI" dirty="0" smtClean="0"/>
              <a:t>hä vauraammat eläkeläiset </a:t>
            </a:r>
          </a:p>
          <a:p>
            <a:pPr marL="0" indent="0">
              <a:buNone/>
            </a:pPr>
            <a:r>
              <a:rPr lang="fi-FI" dirty="0">
                <a:sym typeface="Wingdings" panose="05000000000000000000" pitchFamily="2" charset="2"/>
              </a:rPr>
              <a:t>	</a:t>
            </a:r>
            <a:r>
              <a:rPr lang="fi-FI" dirty="0" smtClean="0">
                <a:sym typeface="Wingdings" panose="05000000000000000000" pitchFamily="2" charset="2"/>
              </a:rPr>
              <a:t> palvelut  verotulot</a:t>
            </a:r>
          </a:p>
          <a:p>
            <a:pPr marL="0" indent="0">
              <a:buNone/>
            </a:pPr>
            <a:r>
              <a:rPr lang="fi-FI" dirty="0">
                <a:sym typeface="Wingdings" panose="05000000000000000000" pitchFamily="2" charset="2"/>
              </a:rPr>
              <a:t>	</a:t>
            </a:r>
            <a:r>
              <a:rPr lang="fi-FI" dirty="0" smtClean="0">
                <a:sym typeface="Wingdings" panose="05000000000000000000" pitchFamily="2" charset="2"/>
              </a:rPr>
              <a:t> suuremmat perinnöt jälkipolville?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59402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Huoltosuhteen parannuskeinot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t</a:t>
            </a:r>
            <a:r>
              <a:rPr lang="fi-FI" dirty="0" smtClean="0"/>
              <a:t>yöurien pidennys </a:t>
            </a:r>
          </a:p>
          <a:p>
            <a:pPr lvl="1"/>
            <a:r>
              <a:rPr lang="fi-FI" sz="2800" dirty="0"/>
              <a:t>a</a:t>
            </a:r>
            <a:r>
              <a:rPr lang="fi-FI" sz="2800" dirty="0" smtClean="0"/>
              <a:t>lusta</a:t>
            </a:r>
          </a:p>
          <a:p>
            <a:pPr lvl="1"/>
            <a:r>
              <a:rPr lang="fi-FI" sz="2800" dirty="0"/>
              <a:t>k</a:t>
            </a:r>
            <a:r>
              <a:rPr lang="fi-FI" sz="2800" dirty="0" smtClean="0"/>
              <a:t>eskeltä</a:t>
            </a:r>
          </a:p>
          <a:p>
            <a:pPr lvl="1"/>
            <a:r>
              <a:rPr lang="fi-FI" sz="2800" dirty="0"/>
              <a:t>l</a:t>
            </a:r>
            <a:r>
              <a:rPr lang="fi-FI" sz="2800" dirty="0" smtClean="0"/>
              <a:t>opusta </a:t>
            </a:r>
          </a:p>
          <a:p>
            <a:r>
              <a:rPr lang="fi-FI" dirty="0" smtClean="0"/>
              <a:t>(työperäinen) maahanmuutto  </a:t>
            </a:r>
          </a:p>
        </p:txBody>
      </p:sp>
    </p:spTree>
    <p:extLst>
      <p:ext uri="{BB962C8B-B14F-4D97-AF65-F5344CB8AC3E}">
        <p14:creationId xmlns:p14="http://schemas.microsoft.com/office/powerpoint/2010/main" val="2121396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Lapsiluvun kasvatus?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n</a:t>
            </a:r>
            <a:r>
              <a:rPr lang="fi-FI" dirty="0" smtClean="0"/>
              <a:t>yt 1,6 lasta / nainen </a:t>
            </a:r>
          </a:p>
          <a:p>
            <a:r>
              <a:rPr lang="fi-FI" dirty="0"/>
              <a:t>v</a:t>
            </a:r>
            <a:r>
              <a:rPr lang="fi-FI" dirty="0" smtClean="0"/>
              <a:t>äkiluvun kasvu </a:t>
            </a:r>
            <a:r>
              <a:rPr lang="fi-FI" dirty="0" smtClean="0">
                <a:sym typeface="Wingdings" panose="05000000000000000000" pitchFamily="2" charset="2"/>
              </a:rPr>
              <a:t> </a:t>
            </a:r>
            <a:r>
              <a:rPr lang="fi-FI" dirty="0" smtClean="0"/>
              <a:t>2,1</a:t>
            </a:r>
          </a:p>
          <a:p>
            <a:r>
              <a:rPr lang="fi-FI" dirty="0"/>
              <a:t>n</a:t>
            </a:r>
            <a:r>
              <a:rPr lang="fi-FI" dirty="0" smtClean="0"/>
              <a:t>ouseva synnytysikä </a:t>
            </a:r>
          </a:p>
          <a:p>
            <a:pPr lvl="1"/>
            <a:r>
              <a:rPr lang="fi-FI" dirty="0"/>
              <a:t>p</a:t>
            </a:r>
            <a:r>
              <a:rPr lang="fi-FI" dirty="0" smtClean="0"/>
              <a:t>itkä koulutus</a:t>
            </a:r>
          </a:p>
          <a:p>
            <a:pPr lvl="1"/>
            <a:r>
              <a:rPr lang="fi-FI" dirty="0" smtClean="0"/>
              <a:t>urasuunnitelmat</a:t>
            </a:r>
          </a:p>
          <a:p>
            <a:pPr lvl="1"/>
            <a:r>
              <a:rPr lang="fi-FI" dirty="0"/>
              <a:t>y</a:t>
            </a:r>
            <a:r>
              <a:rPr lang="fi-FI" dirty="0" smtClean="0"/>
              <a:t>ksilöllinen elämäntyyli </a:t>
            </a:r>
          </a:p>
          <a:p>
            <a:pPr lvl="1"/>
            <a:r>
              <a:rPr lang="fi-FI" dirty="0"/>
              <a:t>s</a:t>
            </a:r>
            <a:r>
              <a:rPr lang="fi-FI" dirty="0" smtClean="0"/>
              <a:t>opivan kumppanin puute </a:t>
            </a:r>
          </a:p>
          <a:p>
            <a:r>
              <a:rPr lang="fi-FI" dirty="0"/>
              <a:t>t</a:t>
            </a:r>
            <a:r>
              <a:rPr lang="fi-FI" dirty="0" smtClean="0"/>
              <a:t>ahallinen / tahaton lapsettomuus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16186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Eläkkeet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45127" y="1545466"/>
            <a:ext cx="10515600" cy="4634672"/>
          </a:xfrm>
        </p:spPr>
        <p:txBody>
          <a:bodyPr/>
          <a:lstStyle/>
          <a:p>
            <a:r>
              <a:rPr lang="fi-FI" dirty="0"/>
              <a:t>k</a:t>
            </a:r>
            <a:r>
              <a:rPr lang="fi-FI" dirty="0" smtClean="0"/>
              <a:t>s. s. 62–63 punainen laatikko	 </a:t>
            </a:r>
          </a:p>
          <a:p>
            <a:r>
              <a:rPr lang="fi-FI" dirty="0"/>
              <a:t>s</a:t>
            </a:r>
            <a:r>
              <a:rPr lang="fi-FI" dirty="0" smtClean="0"/>
              <a:t>elvitä, mitä ovat </a:t>
            </a:r>
          </a:p>
          <a:p>
            <a:pPr lvl="1"/>
            <a:r>
              <a:rPr lang="fi-FI" dirty="0"/>
              <a:t>k</a:t>
            </a:r>
            <a:r>
              <a:rPr lang="fi-FI" dirty="0" smtClean="0"/>
              <a:t>ansaneläke</a:t>
            </a:r>
          </a:p>
          <a:p>
            <a:pPr lvl="1"/>
            <a:r>
              <a:rPr lang="fi-FI" dirty="0"/>
              <a:t>t</a:t>
            </a:r>
            <a:r>
              <a:rPr lang="fi-FI" dirty="0" smtClean="0"/>
              <a:t>akuueläke</a:t>
            </a:r>
          </a:p>
          <a:p>
            <a:pPr lvl="1"/>
            <a:r>
              <a:rPr lang="fi-FI" dirty="0"/>
              <a:t>t</a:t>
            </a:r>
            <a:r>
              <a:rPr lang="fi-FI" dirty="0" smtClean="0"/>
              <a:t>yöeläke </a:t>
            </a:r>
          </a:p>
          <a:p>
            <a:pPr lvl="1"/>
            <a:r>
              <a:rPr lang="fi-FI" dirty="0" smtClean="0"/>
              <a:t>(työkyvyttömyyseläke) </a:t>
            </a:r>
          </a:p>
          <a:p>
            <a:r>
              <a:rPr lang="fi-FI" dirty="0"/>
              <a:t>m</a:t>
            </a:r>
            <a:r>
              <a:rPr lang="fi-FI" dirty="0" smtClean="0"/>
              <a:t>istä saadaan rahat eläkkeisiin?</a:t>
            </a:r>
          </a:p>
          <a:p>
            <a:pPr marL="457200" lvl="1" indent="0">
              <a:buNone/>
            </a:pPr>
            <a:endParaRPr lang="fi-FI" dirty="0" smtClean="0"/>
          </a:p>
          <a:p>
            <a:r>
              <a:rPr lang="fi-FI" dirty="0" smtClean="0"/>
              <a:t>Mene osoitteeseen elakeviisas.net ja tee eläketietovisa.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58587973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TM02892315[[fn=Kuiskaus]]</Template>
  <TotalTime>38</TotalTime>
  <Words>85</Words>
  <Application>Microsoft Office PowerPoint</Application>
  <PresentationFormat>Laajakuva</PresentationFormat>
  <Paragraphs>36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Calibri</vt:lpstr>
      <vt:lpstr>Calibri Light</vt:lpstr>
      <vt:lpstr>Wingdings</vt:lpstr>
      <vt:lpstr>Wingdings 2</vt:lpstr>
      <vt:lpstr>HDOfficeLightV0</vt:lpstr>
      <vt:lpstr>6. Suomi vanhenee</vt:lpstr>
      <vt:lpstr>Väestön ikärakenne</vt:lpstr>
      <vt:lpstr>Huoltosuhteet </vt:lpstr>
      <vt:lpstr>Huoltosuhteen parannuskeinot </vt:lpstr>
      <vt:lpstr>Lapsiluvun kasvatus? </vt:lpstr>
      <vt:lpstr>Eläkkeet </vt:lpstr>
    </vt:vector>
  </TitlesOfParts>
  <Company>Kouvola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6. Suomi vanhenee</dc:title>
  <dc:creator>Nöjd Riku</dc:creator>
  <cp:lastModifiedBy>Nöjd Riku</cp:lastModifiedBy>
  <cp:revision>19</cp:revision>
  <dcterms:created xsi:type="dcterms:W3CDTF">2017-12-07T12:49:34Z</dcterms:created>
  <dcterms:modified xsi:type="dcterms:W3CDTF">2017-12-07T13:28:14Z</dcterms:modified>
</cp:coreProperties>
</file>