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4"/>
  </p:handoutMasterIdLst>
  <p:sldIdLst>
    <p:sldId id="256" r:id="rId2"/>
    <p:sldId id="257" r:id="rId3"/>
    <p:sldId id="26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799263" cy="99298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2CC3E1-C064-4BB5-8EFD-30DE14038C69}" type="datetimeFigureOut">
              <a:rPr lang="fi-FI" smtClean="0"/>
              <a:t>22.11.2017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DB2428-2D8A-412D-8DFB-38F80B8F12A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63725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2785C-A321-4075-8B8D-68EA4AFF89E3}" type="datetimeFigureOut">
              <a:rPr lang="fi-FI" smtClean="0"/>
              <a:t>22.11.2017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D41A5-A224-4132-8C7B-B6A22F1136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4245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2785C-A321-4075-8B8D-68EA4AFF89E3}" type="datetimeFigureOut">
              <a:rPr lang="fi-FI" smtClean="0"/>
              <a:t>22.11.2017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D41A5-A224-4132-8C7B-B6A22F1136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9261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2785C-A321-4075-8B8D-68EA4AFF89E3}" type="datetimeFigureOut">
              <a:rPr lang="fi-FI" smtClean="0"/>
              <a:t>22.11.2017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D41A5-A224-4132-8C7B-B6A22F1136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71333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2785C-A321-4075-8B8D-68EA4AFF89E3}" type="datetimeFigureOut">
              <a:rPr lang="fi-FI" smtClean="0"/>
              <a:t>22.11.2017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D41A5-A224-4132-8C7B-B6A22F113606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57320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2785C-A321-4075-8B8D-68EA4AFF89E3}" type="datetimeFigureOut">
              <a:rPr lang="fi-FI" smtClean="0"/>
              <a:t>22.11.2017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D41A5-A224-4132-8C7B-B6A22F1136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71859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2785C-A321-4075-8B8D-68EA4AFF89E3}" type="datetimeFigureOut">
              <a:rPr lang="fi-FI" smtClean="0"/>
              <a:t>22.11.2017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D41A5-A224-4132-8C7B-B6A22F1136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12215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2785C-A321-4075-8B8D-68EA4AFF89E3}" type="datetimeFigureOut">
              <a:rPr lang="fi-FI" smtClean="0"/>
              <a:t>22.11.2017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D41A5-A224-4132-8C7B-B6A22F1136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31419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2785C-A321-4075-8B8D-68EA4AFF89E3}" type="datetimeFigureOut">
              <a:rPr lang="fi-FI" smtClean="0"/>
              <a:t>22.11.2017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D41A5-A224-4132-8C7B-B6A22F1136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55850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2785C-A321-4075-8B8D-68EA4AFF89E3}" type="datetimeFigureOut">
              <a:rPr lang="fi-FI" smtClean="0"/>
              <a:t>22.11.2017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D41A5-A224-4132-8C7B-B6A22F1136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9455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2785C-A321-4075-8B8D-68EA4AFF89E3}" type="datetimeFigureOut">
              <a:rPr lang="fi-FI" smtClean="0"/>
              <a:t>22.11.2017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D41A5-A224-4132-8C7B-B6A22F1136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2309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2785C-A321-4075-8B8D-68EA4AFF89E3}" type="datetimeFigureOut">
              <a:rPr lang="fi-FI" smtClean="0"/>
              <a:t>22.11.2017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D41A5-A224-4132-8C7B-B6A22F1136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0543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2785C-A321-4075-8B8D-68EA4AFF89E3}" type="datetimeFigureOut">
              <a:rPr lang="fi-FI" smtClean="0"/>
              <a:t>22.11.2017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D41A5-A224-4132-8C7B-B6A22F1136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7883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2785C-A321-4075-8B8D-68EA4AFF89E3}" type="datetimeFigureOut">
              <a:rPr lang="fi-FI" smtClean="0"/>
              <a:t>22.11.2017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D41A5-A224-4132-8C7B-B6A22F1136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2842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2785C-A321-4075-8B8D-68EA4AFF89E3}" type="datetimeFigureOut">
              <a:rPr lang="fi-FI" smtClean="0"/>
              <a:t>22.11.2017</a:t>
            </a:fld>
            <a:endParaRPr lang="fi-FI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D41A5-A224-4132-8C7B-B6A22F1136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0601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2785C-A321-4075-8B8D-68EA4AFF89E3}" type="datetimeFigureOut">
              <a:rPr lang="fi-FI" smtClean="0"/>
              <a:t>22.11.2017</a:t>
            </a:fld>
            <a:endParaRPr lang="fi-FI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D41A5-A224-4132-8C7B-B6A22F1136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8957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2785C-A321-4075-8B8D-68EA4AFF89E3}" type="datetimeFigureOut">
              <a:rPr lang="fi-FI" smtClean="0"/>
              <a:t>22.11.2017</a:t>
            </a:fld>
            <a:endParaRPr lang="fi-FI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D41A5-A224-4132-8C7B-B6A22F1136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0913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2785C-A321-4075-8B8D-68EA4AFF89E3}" type="datetimeFigureOut">
              <a:rPr lang="fi-FI" smtClean="0"/>
              <a:t>22.11.2017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D41A5-A224-4132-8C7B-B6A22F1136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108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AD62785C-A321-4075-8B8D-68EA4AFF89E3}" type="datetimeFigureOut">
              <a:rPr lang="fi-FI" smtClean="0"/>
              <a:t>22.11.2017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D41A5-A224-4132-8C7B-B6A22F1136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09964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22. Suomen yhteiskuntahistoria – lyhyt versio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6411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Lama- ja EU-Suomi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 smtClean="0"/>
              <a:t>1990-l. alun suuri lama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fi-FI" sz="2400" dirty="0" smtClean="0"/>
              <a:t>NL:n hajoaminen </a:t>
            </a:r>
            <a:r>
              <a:rPr lang="fi-FI" sz="2400" dirty="0" smtClean="0">
                <a:sym typeface="Wingdings" panose="05000000000000000000" pitchFamily="2" charset="2"/>
              </a:rPr>
              <a:t> idänkaupan romahdus</a:t>
            </a:r>
            <a:endParaRPr lang="fi-FI" sz="2400" dirty="0" smtClean="0"/>
          </a:p>
          <a:p>
            <a:pPr lvl="1">
              <a:buFont typeface="Wingdings" panose="05000000000000000000" pitchFamily="2" charset="2"/>
              <a:buChar char="v"/>
            </a:pPr>
            <a:r>
              <a:rPr lang="fi-FI" sz="2400" dirty="0"/>
              <a:t>k</a:t>
            </a:r>
            <a:r>
              <a:rPr lang="fi-FI" sz="2400" dirty="0" smtClean="0"/>
              <a:t>onkurssiaalto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fi-FI" sz="2400" dirty="0"/>
              <a:t>m</a:t>
            </a:r>
            <a:r>
              <a:rPr lang="fi-FI" sz="2400" dirty="0" smtClean="0"/>
              <a:t>arkan devalvaatio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fi-FI" sz="2400" dirty="0"/>
              <a:t>j</a:t>
            </a:r>
            <a:r>
              <a:rPr lang="fi-FI" sz="2400" dirty="0" smtClean="0"/>
              <a:t>ättityöttömyys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fi-FI" sz="2400" dirty="0"/>
              <a:t>p</a:t>
            </a:r>
            <a:r>
              <a:rPr lang="fi-FI" sz="2400" dirty="0" smtClean="0"/>
              <a:t>ankkikriisi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fi-FI" sz="2400" dirty="0"/>
              <a:t>s</a:t>
            </a:r>
            <a:r>
              <a:rPr lang="fi-FI" sz="2400" dirty="0" smtClean="0"/>
              <a:t>osiaaliset ongelmat </a:t>
            </a:r>
            <a:r>
              <a:rPr lang="fi-FI" sz="2400" dirty="0" smtClean="0">
                <a:sym typeface="Wingdings" panose="05000000000000000000" pitchFamily="2" charset="2"/>
              </a:rPr>
              <a:t> vaikuttavat yhä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fi-FI" sz="2400" dirty="0">
                <a:sym typeface="Wingdings" panose="05000000000000000000" pitchFamily="2" charset="2"/>
              </a:rPr>
              <a:t>h</a:t>
            </a:r>
            <a:r>
              <a:rPr lang="fi-FI" sz="2400" dirty="0" smtClean="0">
                <a:sym typeface="Wingdings" panose="05000000000000000000" pitchFamily="2" charset="2"/>
              </a:rPr>
              <a:t>yvinvointivaltion supistus / purku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561861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03312" y="283335"/>
            <a:ext cx="8946541" cy="6246254"/>
          </a:xfrm>
        </p:spPr>
        <p:txBody>
          <a:bodyPr>
            <a:noAutofit/>
          </a:bodyPr>
          <a:lstStyle/>
          <a:p>
            <a:r>
              <a:rPr lang="fi-FI" sz="2400" dirty="0" smtClean="0"/>
              <a:t>EU-jäsenyys</a:t>
            </a:r>
          </a:p>
          <a:p>
            <a:pPr lvl="1"/>
            <a:r>
              <a:rPr lang="fi-FI" sz="2400" dirty="0"/>
              <a:t>k</a:t>
            </a:r>
            <a:r>
              <a:rPr lang="fi-FI" sz="2400" dirty="0" smtClean="0"/>
              <a:t>ansanäänestys 1994</a:t>
            </a:r>
          </a:p>
          <a:p>
            <a:pPr lvl="1"/>
            <a:r>
              <a:rPr lang="fi-FI" sz="2400" dirty="0"/>
              <a:t>j</a:t>
            </a:r>
            <a:r>
              <a:rPr lang="fi-FI" sz="2400" dirty="0" smtClean="0"/>
              <a:t>äsenyys 1995</a:t>
            </a:r>
          </a:p>
          <a:p>
            <a:pPr lvl="1"/>
            <a:r>
              <a:rPr lang="fi-FI" sz="2400" dirty="0"/>
              <a:t>e</a:t>
            </a:r>
            <a:r>
              <a:rPr lang="fi-FI" sz="2400" dirty="0" smtClean="0"/>
              <a:t>uro käteiseksi 2002</a:t>
            </a:r>
          </a:p>
          <a:p>
            <a:r>
              <a:rPr lang="fi-FI" sz="2400" dirty="0" smtClean="0"/>
              <a:t>Nokian nousu (ja </a:t>
            </a:r>
            <a:r>
              <a:rPr lang="fi-FI" sz="2400" dirty="0" smtClean="0"/>
              <a:t>lasku)</a:t>
            </a:r>
            <a:endParaRPr lang="fi-FI" sz="2400" dirty="0" smtClean="0"/>
          </a:p>
          <a:p>
            <a:r>
              <a:rPr lang="fi-FI" sz="2400" dirty="0" smtClean="0"/>
              <a:t>kuntatalouksien vaikeudet </a:t>
            </a:r>
            <a:r>
              <a:rPr lang="fi-FI" sz="2400" dirty="0" smtClean="0">
                <a:sym typeface="Wingdings" panose="05000000000000000000" pitchFamily="2" charset="2"/>
              </a:rPr>
              <a:t> sote-kysymys</a:t>
            </a:r>
            <a:endParaRPr lang="fi-FI" sz="2400" dirty="0" smtClean="0"/>
          </a:p>
          <a:p>
            <a:r>
              <a:rPr lang="fi-FI" sz="2400" dirty="0"/>
              <a:t>m</a:t>
            </a:r>
            <a:r>
              <a:rPr lang="fi-FI" sz="2400" dirty="0" smtClean="0"/>
              <a:t>aakuntahallinto? </a:t>
            </a:r>
          </a:p>
          <a:p>
            <a:r>
              <a:rPr lang="fi-FI" sz="2400" dirty="0" smtClean="0"/>
              <a:t>Nato-jäsenyys?</a:t>
            </a:r>
          </a:p>
          <a:p>
            <a:r>
              <a:rPr lang="fi-FI" sz="2400" dirty="0"/>
              <a:t>g</a:t>
            </a:r>
            <a:r>
              <a:rPr lang="fi-FI" sz="2400" dirty="0" smtClean="0"/>
              <a:t>lobalisaatio, Euroopan integraatio</a:t>
            </a:r>
            <a:endParaRPr lang="fi-FI" sz="2400" dirty="0" smtClean="0"/>
          </a:p>
          <a:p>
            <a:r>
              <a:rPr lang="fi-FI" sz="2400" dirty="0"/>
              <a:t>t</a:t>
            </a:r>
            <a:r>
              <a:rPr lang="fi-FI" sz="2400" dirty="0" smtClean="0"/>
              <a:t>alouden yliote?</a:t>
            </a:r>
          </a:p>
        </p:txBody>
      </p:sp>
    </p:spTree>
    <p:extLst>
      <p:ext uri="{BB962C8B-B14F-4D97-AF65-F5344CB8AC3E}">
        <p14:creationId xmlns:p14="http://schemas.microsoft.com/office/powerpoint/2010/main" val="3070817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03312" y="1532586"/>
            <a:ext cx="8946541" cy="4715813"/>
          </a:xfrm>
        </p:spPr>
        <p:txBody>
          <a:bodyPr>
            <a:normAutofit/>
          </a:bodyPr>
          <a:lstStyle/>
          <a:p>
            <a:r>
              <a:rPr lang="fi-FI" sz="2400" dirty="0"/>
              <a:t>luokkayhteiskunnan paluu? </a:t>
            </a:r>
            <a:endParaRPr lang="fi-FI" sz="2400" dirty="0" smtClean="0"/>
          </a:p>
          <a:p>
            <a:r>
              <a:rPr lang="fi-FI" sz="2400" dirty="0" smtClean="0"/>
              <a:t>eläkejärjestelmän kestävyys?</a:t>
            </a:r>
          </a:p>
          <a:p>
            <a:r>
              <a:rPr lang="fi-FI" sz="2400" dirty="0"/>
              <a:t>h</a:t>
            </a:r>
            <a:r>
              <a:rPr lang="fi-FI" sz="2400" dirty="0" smtClean="0"/>
              <a:t>uoltosuhteen heikkeneminen </a:t>
            </a:r>
            <a:r>
              <a:rPr lang="fi-FI" sz="2400" dirty="0" smtClean="0">
                <a:sym typeface="Wingdings" panose="05000000000000000000" pitchFamily="2" charset="2"/>
              </a:rPr>
              <a:t> laskeva </a:t>
            </a:r>
            <a:r>
              <a:rPr lang="fi-FI" sz="2400" dirty="0" smtClean="0">
                <a:sym typeface="Wingdings" panose="05000000000000000000" pitchFamily="2" charset="2"/>
              </a:rPr>
              <a:t>syntyvyys, pitenevä elinikä </a:t>
            </a:r>
            <a:endParaRPr lang="fi-FI" sz="2400" dirty="0" smtClean="0"/>
          </a:p>
          <a:p>
            <a:r>
              <a:rPr lang="fi-FI" sz="2400" dirty="0"/>
              <a:t>t</a:t>
            </a:r>
            <a:r>
              <a:rPr lang="fi-FI" sz="2400" dirty="0" smtClean="0"/>
              <a:t>yöelämän muutokset</a:t>
            </a:r>
          </a:p>
          <a:p>
            <a:r>
              <a:rPr lang="fi-FI" sz="2400" dirty="0"/>
              <a:t>h</a:t>
            </a:r>
            <a:r>
              <a:rPr lang="fi-FI" sz="2400" dirty="0" smtClean="0"/>
              <a:t>yvinvointipalvelujen rahoitus, veronmaksuhalukkuus?</a:t>
            </a:r>
          </a:p>
          <a:p>
            <a:r>
              <a:rPr lang="fi-FI" sz="2400" dirty="0"/>
              <a:t>merkittävän mittakaavan maahanmuutto</a:t>
            </a:r>
          </a:p>
          <a:p>
            <a:r>
              <a:rPr lang="fi-FI" sz="2400" dirty="0"/>
              <a:t>monikulttuurisuus ja -arvoisuus? </a:t>
            </a:r>
            <a:r>
              <a:rPr lang="fi-FI" sz="2400" dirty="0">
                <a:sym typeface="Wingdings" panose="05000000000000000000" pitchFamily="2" charset="2"/>
              </a:rPr>
              <a:t> vastareaktiot (esim. oikeistopopulismi) </a:t>
            </a:r>
            <a:endParaRPr lang="fi-FI" sz="2400" dirty="0"/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668395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Yhteiskuntamme historiallisia kerrostumia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 smtClean="0"/>
              <a:t>EU-Suomen aika 1995-</a:t>
            </a:r>
          </a:p>
          <a:p>
            <a:r>
              <a:rPr lang="fi-FI" sz="2400" dirty="0"/>
              <a:t>h</a:t>
            </a:r>
            <a:r>
              <a:rPr lang="fi-FI" sz="2400" dirty="0" smtClean="0"/>
              <a:t>yvinvointivaltion rakennuskausi 1945-80-luku </a:t>
            </a:r>
          </a:p>
          <a:p>
            <a:r>
              <a:rPr lang="fi-FI" sz="2400" dirty="0"/>
              <a:t>i</a:t>
            </a:r>
            <a:r>
              <a:rPr lang="fi-FI" sz="2400" dirty="0" smtClean="0"/>
              <a:t>tsenäisyyden alkuaika ja sotavuodet 1917-1945</a:t>
            </a:r>
          </a:p>
          <a:p>
            <a:r>
              <a:rPr lang="fi-FI" sz="2400" dirty="0"/>
              <a:t>a</a:t>
            </a:r>
            <a:r>
              <a:rPr lang="fi-FI" sz="2400" dirty="0" smtClean="0"/>
              <a:t>utonomian aika 1809-1917</a:t>
            </a:r>
          </a:p>
          <a:p>
            <a:r>
              <a:rPr lang="fi-FI" sz="2400" dirty="0"/>
              <a:t>R</a:t>
            </a:r>
            <a:r>
              <a:rPr lang="fi-FI" sz="2400" dirty="0" smtClean="0"/>
              <a:t>uotsin vallan aika -1917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89966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tsikko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Yhteiskuntamme rakenneosia</a:t>
            </a:r>
          </a:p>
        </p:txBody>
      </p:sp>
      <p:sp>
        <p:nvSpPr>
          <p:cNvPr id="19" name="Tekstin paikkamerkki 18"/>
          <p:cNvSpPr>
            <a:spLocks noGrp="1"/>
          </p:cNvSpPr>
          <p:nvPr>
            <p:ph type="body" sz="half" idx="15"/>
          </p:nvPr>
        </p:nvSpPr>
        <p:spPr>
          <a:xfrm>
            <a:off x="652462" y="1326524"/>
            <a:ext cx="3095289" cy="5370489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800" dirty="0"/>
              <a:t>asevelvollisuusarmeija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800" dirty="0"/>
              <a:t>demokratia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800" dirty="0"/>
              <a:t>etninen monikulttuurisuus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800" dirty="0" smtClean="0"/>
              <a:t>eurovaluutta</a:t>
            </a:r>
            <a:endParaRPr lang="fi-FI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800" dirty="0"/>
              <a:t>idänkauppa NL:n kanssa,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800" dirty="0"/>
              <a:t>katolinen </a:t>
            </a:r>
            <a:r>
              <a:rPr lang="fi-FI" sz="1800" dirty="0" smtClean="0"/>
              <a:t>uskonto </a:t>
            </a:r>
            <a:endParaRPr lang="fi-FI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800" dirty="0"/>
              <a:t>kansakoululaitos, kansalaisyhteiskunnan synty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800" dirty="0"/>
              <a:t>kansallinen </a:t>
            </a:r>
            <a:r>
              <a:rPr lang="fi-FI" sz="1800" dirty="0" smtClean="0"/>
              <a:t>herääminen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800" dirty="0" smtClean="0"/>
              <a:t>kolmikantaneuvottelut </a:t>
            </a:r>
            <a:endParaRPr lang="fi-FI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800" dirty="0"/>
              <a:t>kunnallinen päivähoito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1600" dirty="0"/>
          </a:p>
        </p:txBody>
      </p:sp>
      <p:sp>
        <p:nvSpPr>
          <p:cNvPr id="20" name="Tekstin paikkamerkki 19"/>
          <p:cNvSpPr>
            <a:spLocks noGrp="1"/>
          </p:cNvSpPr>
          <p:nvPr>
            <p:ph type="body" sz="half" idx="16"/>
          </p:nvPr>
        </p:nvSpPr>
        <p:spPr>
          <a:xfrm>
            <a:off x="3873106" y="1326525"/>
            <a:ext cx="2946794" cy="537049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800" dirty="0" smtClean="0"/>
              <a:t>lapsilisä</a:t>
            </a:r>
            <a:endParaRPr lang="fi-FI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800" dirty="0"/>
              <a:t>luterilainen </a:t>
            </a:r>
            <a:r>
              <a:rPr lang="fi-FI" sz="1800" dirty="0" smtClean="0"/>
              <a:t>uskonto</a:t>
            </a:r>
            <a:endParaRPr lang="fi-FI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800" dirty="0"/>
              <a:t>läntinen </a:t>
            </a:r>
            <a:r>
              <a:rPr lang="fi-FI" sz="1800" dirty="0" smtClean="0"/>
              <a:t>kulttuuri</a:t>
            </a:r>
            <a:endParaRPr lang="fi-FI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800" dirty="0"/>
              <a:t>läänit / </a:t>
            </a:r>
            <a:r>
              <a:rPr lang="fi-FI" sz="1800" dirty="0" smtClean="0"/>
              <a:t>maakunnat</a:t>
            </a:r>
            <a:endParaRPr lang="fi-FI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800" dirty="0" smtClean="0"/>
              <a:t>maaltapako</a:t>
            </a:r>
            <a:endParaRPr lang="fi-FI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800" dirty="0" smtClean="0"/>
              <a:t>markkavaluutta</a:t>
            </a:r>
            <a:endParaRPr lang="fi-FI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800" dirty="0"/>
              <a:t>m</a:t>
            </a:r>
            <a:r>
              <a:rPr lang="fi-FI" sz="1800" dirty="0" smtClean="0"/>
              <a:t>etsäteollisuus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800" dirty="0"/>
              <a:t>n</a:t>
            </a:r>
            <a:r>
              <a:rPr lang="fi-FI" sz="1800" dirty="0" smtClean="0"/>
              <a:t>ykyinen perustuslaki</a:t>
            </a:r>
            <a:endParaRPr lang="fi-FI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800" dirty="0" smtClean="0"/>
              <a:t>oikeusjärjestelmä</a:t>
            </a:r>
            <a:endParaRPr lang="fi-FI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800" dirty="0" smtClean="0"/>
              <a:t>oppivelvollisuus</a:t>
            </a:r>
            <a:endParaRPr lang="fi-FI" sz="1800" dirty="0"/>
          </a:p>
          <a:p>
            <a:endParaRPr lang="fi-FI" dirty="0"/>
          </a:p>
        </p:txBody>
      </p:sp>
      <p:sp>
        <p:nvSpPr>
          <p:cNvPr id="21" name="Tekstin paikkamerkki 20"/>
          <p:cNvSpPr>
            <a:spLocks noGrp="1"/>
          </p:cNvSpPr>
          <p:nvPr>
            <p:ph type="body" sz="half" idx="17"/>
          </p:nvPr>
        </p:nvSpPr>
        <p:spPr>
          <a:xfrm>
            <a:off x="7124700" y="1326524"/>
            <a:ext cx="2932113" cy="5164428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800" dirty="0"/>
              <a:t>parlamentaarinen </a:t>
            </a:r>
            <a:r>
              <a:rPr lang="fi-FI" sz="1800" dirty="0" smtClean="0"/>
              <a:t>hallitus</a:t>
            </a:r>
            <a:endParaRPr lang="fi-FI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800" dirty="0" smtClean="0"/>
              <a:t>peruskoulu</a:t>
            </a:r>
            <a:endParaRPr lang="fi-FI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800" dirty="0" smtClean="0"/>
              <a:t>sateenkaarihallitukset</a:t>
            </a:r>
            <a:endParaRPr lang="fi-FI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800" dirty="0"/>
              <a:t>sukupuolineutraali </a:t>
            </a:r>
            <a:r>
              <a:rPr lang="fi-FI" sz="1800" dirty="0" smtClean="0"/>
              <a:t>avioliittolaki </a:t>
            </a:r>
            <a:endParaRPr lang="fi-FI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800" dirty="0"/>
              <a:t>suuret ikäluokat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800" dirty="0"/>
              <a:t>tasavallan presidentti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800" dirty="0" smtClean="0"/>
              <a:t>terveyskeskukset</a:t>
            </a:r>
            <a:endParaRPr lang="fi-FI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800" dirty="0"/>
              <a:t>vihreä liike / </a:t>
            </a:r>
            <a:r>
              <a:rPr lang="fi-FI" sz="1800" dirty="0" smtClean="0"/>
              <a:t>puolue</a:t>
            </a:r>
            <a:endParaRPr lang="fi-FI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800" dirty="0"/>
              <a:t> </a:t>
            </a:r>
            <a:r>
              <a:rPr lang="fi-FI" sz="1800" dirty="0" smtClean="0"/>
              <a:t>ulkomaankauppa</a:t>
            </a:r>
            <a:endParaRPr lang="fi-FI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800" dirty="0"/>
              <a:t>yksikamarinen </a:t>
            </a:r>
            <a:r>
              <a:rPr lang="fi-FI" sz="1800" dirty="0" smtClean="0"/>
              <a:t>eduskunta</a:t>
            </a:r>
            <a:endParaRPr lang="fi-FI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800" dirty="0"/>
              <a:t>yleinen ja yhtäläinen äänioikeus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95917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Ruotsin vallan aika -1809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 smtClean="0"/>
              <a:t>katolinen uskonto</a:t>
            </a:r>
          </a:p>
          <a:p>
            <a:r>
              <a:rPr lang="fi-FI" sz="2400" dirty="0"/>
              <a:t>luterilainen </a:t>
            </a:r>
            <a:r>
              <a:rPr lang="fi-FI" sz="2400" dirty="0" smtClean="0"/>
              <a:t>uskonto (</a:t>
            </a:r>
            <a:r>
              <a:rPr lang="fi-FI" sz="2400" dirty="0" smtClean="0">
                <a:sym typeface="Wingdings" panose="05000000000000000000" pitchFamily="2" charset="2"/>
              </a:rPr>
              <a:t> työetiikka, kansalaismoraali?)</a:t>
            </a:r>
          </a:p>
          <a:p>
            <a:r>
              <a:rPr lang="fi-FI" sz="2400" dirty="0"/>
              <a:t>läntinen </a:t>
            </a:r>
            <a:r>
              <a:rPr lang="fi-FI" sz="2400" dirty="0" smtClean="0"/>
              <a:t>kulttuuri </a:t>
            </a:r>
          </a:p>
          <a:p>
            <a:r>
              <a:rPr lang="fi-FI" sz="2400" dirty="0" smtClean="0"/>
              <a:t>läänit </a:t>
            </a:r>
            <a:r>
              <a:rPr lang="fi-FI" sz="2400" dirty="0"/>
              <a:t>/ </a:t>
            </a:r>
            <a:r>
              <a:rPr lang="fi-FI" sz="2400" dirty="0" smtClean="0"/>
              <a:t>maakunnat</a:t>
            </a:r>
          </a:p>
          <a:p>
            <a:r>
              <a:rPr lang="fi-FI" sz="2400" dirty="0"/>
              <a:t>o</a:t>
            </a:r>
            <a:r>
              <a:rPr lang="fi-FI" sz="2400" dirty="0" smtClean="0"/>
              <a:t>ikeusjärjestelmä </a:t>
            </a:r>
          </a:p>
          <a:p>
            <a:r>
              <a:rPr lang="fi-FI" sz="2400" dirty="0"/>
              <a:t>ulkomaankauppa</a:t>
            </a:r>
            <a:endParaRPr lang="fi-FI" sz="2400" dirty="0" smtClean="0"/>
          </a:p>
          <a:p>
            <a:r>
              <a:rPr lang="fi-FI" sz="2400" dirty="0"/>
              <a:t>d</a:t>
            </a:r>
            <a:r>
              <a:rPr lang="fi-FI" sz="2400" dirty="0" smtClean="0"/>
              <a:t>emokratia? </a:t>
            </a:r>
          </a:p>
          <a:p>
            <a:endParaRPr lang="fi-FI" dirty="0" smtClean="0">
              <a:sym typeface="Wingdings" panose="05000000000000000000" pitchFamily="2" charset="2"/>
            </a:endParaRPr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19476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Autonomian aika 1809-1917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/>
              <a:t>d</a:t>
            </a:r>
            <a:r>
              <a:rPr lang="fi-FI" sz="2400" dirty="0" smtClean="0"/>
              <a:t>emokratia?</a:t>
            </a:r>
          </a:p>
          <a:p>
            <a:r>
              <a:rPr lang="fi-FI" sz="2400" dirty="0" smtClean="0"/>
              <a:t>kansakoululaitos</a:t>
            </a:r>
          </a:p>
          <a:p>
            <a:r>
              <a:rPr lang="fi-FI" sz="2400" dirty="0"/>
              <a:t>kansalaisyhteiskunnan </a:t>
            </a:r>
            <a:r>
              <a:rPr lang="fi-FI" sz="2400" dirty="0" smtClean="0"/>
              <a:t>synty</a:t>
            </a:r>
          </a:p>
          <a:p>
            <a:r>
              <a:rPr lang="fi-FI" sz="2400" dirty="0"/>
              <a:t>k</a:t>
            </a:r>
            <a:r>
              <a:rPr lang="fi-FI" sz="2400" dirty="0" smtClean="0"/>
              <a:t>ansallinen herääminen</a:t>
            </a:r>
          </a:p>
          <a:p>
            <a:r>
              <a:rPr lang="fi-FI" sz="2400" dirty="0"/>
              <a:t>m</a:t>
            </a:r>
            <a:r>
              <a:rPr lang="fi-FI" sz="2400" dirty="0" smtClean="0"/>
              <a:t>arkkavaluutta</a:t>
            </a:r>
          </a:p>
          <a:p>
            <a:r>
              <a:rPr lang="fi-FI" sz="2400" dirty="0"/>
              <a:t>m</a:t>
            </a:r>
            <a:r>
              <a:rPr lang="fi-FI" sz="2400" dirty="0" smtClean="0"/>
              <a:t>etsäteollisuus</a:t>
            </a:r>
          </a:p>
          <a:p>
            <a:r>
              <a:rPr lang="fi-FI" sz="2400" dirty="0"/>
              <a:t>yksikamarinen eduskunta, yleinen ja yhtäläinen </a:t>
            </a:r>
            <a:r>
              <a:rPr lang="fi-FI" sz="2400" dirty="0" smtClean="0"/>
              <a:t>äänioikeus 1907-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42149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Itsenäisyyden </a:t>
            </a:r>
            <a:r>
              <a:rPr lang="fi-FI" dirty="0"/>
              <a:t>alkuaika ja sotavuodet 1917-1945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/>
              <a:t>a</a:t>
            </a:r>
            <a:r>
              <a:rPr lang="fi-FI" sz="2400" dirty="0" smtClean="0"/>
              <a:t>sevelvollisuusarmeija</a:t>
            </a:r>
          </a:p>
          <a:p>
            <a:r>
              <a:rPr lang="fi-FI" sz="2400" dirty="0"/>
              <a:t>demokratia</a:t>
            </a:r>
            <a:endParaRPr lang="fi-FI" sz="2400" dirty="0" smtClean="0"/>
          </a:p>
          <a:p>
            <a:r>
              <a:rPr lang="fi-FI" sz="2400" dirty="0"/>
              <a:t>o</a:t>
            </a:r>
            <a:r>
              <a:rPr lang="fi-FI" sz="2400" dirty="0" smtClean="0"/>
              <a:t>ppivelvollisuus</a:t>
            </a:r>
          </a:p>
          <a:p>
            <a:r>
              <a:rPr lang="fi-FI" sz="2400" dirty="0"/>
              <a:t>parlamentaarinen </a:t>
            </a:r>
            <a:r>
              <a:rPr lang="fi-FI" sz="2400" dirty="0" smtClean="0"/>
              <a:t>hallitus (</a:t>
            </a:r>
            <a:r>
              <a:rPr lang="fi-FI" sz="2400" dirty="0" smtClean="0">
                <a:sym typeface="Wingdings" panose="05000000000000000000" pitchFamily="2" charset="2"/>
              </a:rPr>
              <a:t> itsenäisyyden alkuaikoina runsas vaihtuvuus) </a:t>
            </a:r>
          </a:p>
          <a:p>
            <a:r>
              <a:rPr lang="fi-FI" sz="2400" dirty="0"/>
              <a:t>tasavallan </a:t>
            </a:r>
            <a:r>
              <a:rPr lang="fi-FI" sz="2400" dirty="0" smtClean="0"/>
              <a:t>presidentti</a:t>
            </a:r>
          </a:p>
          <a:p>
            <a:r>
              <a:rPr lang="fi-FI" sz="2400" dirty="0" smtClean="0"/>
              <a:t>(ensiaskeleet sosiaalisessa lainsäädännössä / hyvinvointivaltion rakennuksessa) 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515675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Hyvinvointivaltion </a:t>
            </a:r>
            <a:r>
              <a:rPr lang="fi-FI" dirty="0"/>
              <a:t>rakennuskausi 1945-80-luku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03312" y="2052918"/>
            <a:ext cx="8946541" cy="4450913"/>
          </a:xfrm>
        </p:spPr>
        <p:txBody>
          <a:bodyPr>
            <a:noAutofit/>
          </a:bodyPr>
          <a:lstStyle/>
          <a:p>
            <a:r>
              <a:rPr lang="fi-FI" sz="2400" dirty="0"/>
              <a:t>idänkauppa </a:t>
            </a:r>
            <a:r>
              <a:rPr lang="fi-FI" sz="2400" dirty="0" smtClean="0"/>
              <a:t>NL:n kanssa</a:t>
            </a:r>
          </a:p>
          <a:p>
            <a:r>
              <a:rPr lang="fi-FI" sz="2400" dirty="0"/>
              <a:t>k</a:t>
            </a:r>
            <a:r>
              <a:rPr lang="fi-FI" sz="2400" dirty="0" smtClean="0"/>
              <a:t>olmikantaneuvottelut</a:t>
            </a:r>
          </a:p>
          <a:p>
            <a:r>
              <a:rPr lang="fi-FI" sz="2400" dirty="0"/>
              <a:t>kunnallinen </a:t>
            </a:r>
            <a:r>
              <a:rPr lang="fi-FI" sz="2400" dirty="0" smtClean="0"/>
              <a:t>päivähoito</a:t>
            </a:r>
          </a:p>
          <a:p>
            <a:r>
              <a:rPr lang="fi-FI" sz="2400" dirty="0"/>
              <a:t>l</a:t>
            </a:r>
            <a:r>
              <a:rPr lang="fi-FI" sz="2400" dirty="0" smtClean="0"/>
              <a:t>apsilisä</a:t>
            </a:r>
          </a:p>
          <a:p>
            <a:r>
              <a:rPr lang="fi-FI" sz="2400" dirty="0"/>
              <a:t>m</a:t>
            </a:r>
            <a:r>
              <a:rPr lang="fi-FI" sz="2400" dirty="0" smtClean="0"/>
              <a:t>aaltapako </a:t>
            </a:r>
          </a:p>
          <a:p>
            <a:r>
              <a:rPr lang="fi-FI" sz="2400" dirty="0"/>
              <a:t>p</a:t>
            </a:r>
            <a:r>
              <a:rPr lang="fi-FI" sz="2400" dirty="0" smtClean="0"/>
              <a:t>eruskoulu</a:t>
            </a:r>
          </a:p>
          <a:p>
            <a:r>
              <a:rPr lang="fi-FI" sz="2400" dirty="0"/>
              <a:t>suuret </a:t>
            </a:r>
            <a:r>
              <a:rPr lang="fi-FI" sz="2400" dirty="0" smtClean="0"/>
              <a:t>ikäluokat</a:t>
            </a:r>
          </a:p>
          <a:p>
            <a:r>
              <a:rPr lang="fi-FI" sz="2400" dirty="0"/>
              <a:t>t</a:t>
            </a:r>
            <a:r>
              <a:rPr lang="fi-FI" sz="2400" dirty="0" smtClean="0"/>
              <a:t>erveyskeskukset</a:t>
            </a:r>
          </a:p>
          <a:p>
            <a:r>
              <a:rPr lang="fi-FI" sz="2400" dirty="0"/>
              <a:t>vihreä liike / puolue</a:t>
            </a:r>
          </a:p>
        </p:txBody>
      </p:sp>
    </p:spTree>
    <p:extLst>
      <p:ext uri="{BB962C8B-B14F-4D97-AF65-F5344CB8AC3E}">
        <p14:creationId xmlns:p14="http://schemas.microsoft.com/office/powerpoint/2010/main" val="95236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EU-Suomen aika 1995-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/>
              <a:t>e</a:t>
            </a:r>
            <a:r>
              <a:rPr lang="fi-FI" sz="2400" dirty="0" smtClean="0"/>
              <a:t>urovaluutta</a:t>
            </a:r>
          </a:p>
          <a:p>
            <a:r>
              <a:rPr lang="fi-FI" sz="2400" dirty="0"/>
              <a:t>etninen </a:t>
            </a:r>
            <a:r>
              <a:rPr lang="fi-FI" sz="2400" dirty="0" smtClean="0"/>
              <a:t>monikulttuurisuus</a:t>
            </a:r>
          </a:p>
          <a:p>
            <a:r>
              <a:rPr lang="fi-FI" sz="2400" dirty="0"/>
              <a:t>n</a:t>
            </a:r>
            <a:r>
              <a:rPr lang="fi-FI" sz="2400" dirty="0" smtClean="0"/>
              <a:t>yk. perustuslaki </a:t>
            </a:r>
          </a:p>
          <a:p>
            <a:r>
              <a:rPr lang="fi-FI" sz="2400" dirty="0"/>
              <a:t>s</a:t>
            </a:r>
            <a:r>
              <a:rPr lang="fi-FI" sz="2400" dirty="0" smtClean="0"/>
              <a:t>ateenkaarihallitukset</a:t>
            </a:r>
          </a:p>
          <a:p>
            <a:r>
              <a:rPr lang="fi-FI" sz="2400" dirty="0"/>
              <a:t>sukupuolineutraali </a:t>
            </a:r>
            <a:r>
              <a:rPr lang="fi-FI" sz="2400" dirty="0" smtClean="0"/>
              <a:t>avioliittolaki 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806973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Konsensus-Suomi 1960–70-l.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03312" y="1468192"/>
            <a:ext cx="8946541" cy="4780207"/>
          </a:xfrm>
        </p:spPr>
        <p:txBody>
          <a:bodyPr>
            <a:noAutofit/>
          </a:bodyPr>
          <a:lstStyle/>
          <a:p>
            <a:r>
              <a:rPr lang="fi-FI" sz="2400" dirty="0" smtClean="0"/>
              <a:t>SDP ja ML / Keskusta tärkeimmät hallituspuolueet </a:t>
            </a:r>
          </a:p>
          <a:p>
            <a:r>
              <a:rPr lang="fi-FI" sz="2400" dirty="0"/>
              <a:t>p</a:t>
            </a:r>
            <a:r>
              <a:rPr lang="fi-FI" sz="2400" dirty="0" smtClean="0"/>
              <a:t>äälinjat</a:t>
            </a:r>
          </a:p>
          <a:p>
            <a:pPr marL="800100" lvl="1" indent="-342900">
              <a:buAutoNum type="arabicParenR"/>
            </a:pPr>
            <a:r>
              <a:rPr lang="fi-FI" sz="2400" dirty="0"/>
              <a:t>h</a:t>
            </a:r>
            <a:r>
              <a:rPr lang="fi-FI" sz="2400" dirty="0" smtClean="0"/>
              <a:t>yvinvointivaltio</a:t>
            </a:r>
          </a:p>
          <a:p>
            <a:pPr marL="800100" lvl="1" indent="-342900">
              <a:buAutoNum type="arabicParenR"/>
            </a:pPr>
            <a:r>
              <a:rPr lang="fi-FI" sz="2400" dirty="0"/>
              <a:t>a</a:t>
            </a:r>
            <a:r>
              <a:rPr lang="fi-FI" sz="2400" dirty="0" smtClean="0"/>
              <a:t>luepolitiikka</a:t>
            </a:r>
          </a:p>
          <a:p>
            <a:pPr marL="800100" lvl="1" indent="-342900">
              <a:buAutoNum type="arabicParenR"/>
            </a:pPr>
            <a:r>
              <a:rPr lang="fi-FI" sz="2400" dirty="0" smtClean="0"/>
              <a:t>Suomen itsenäisyys + ulkopolitiikka (+ suomettuminen?)</a:t>
            </a:r>
          </a:p>
          <a:p>
            <a:pPr marL="400050"/>
            <a:r>
              <a:rPr lang="fi-FI" sz="2400" dirty="0"/>
              <a:t>k</a:t>
            </a:r>
            <a:r>
              <a:rPr lang="fi-FI" sz="2400" dirty="0" smtClean="0"/>
              <a:t>oulutusasteen nousu</a:t>
            </a:r>
          </a:p>
          <a:p>
            <a:pPr marL="400050"/>
            <a:r>
              <a:rPr lang="fi-FI" sz="2400" dirty="0" smtClean="0"/>
              <a:t>suuri talouskasvu, korkea inflaatio </a:t>
            </a:r>
          </a:p>
          <a:p>
            <a:pPr marL="400050"/>
            <a:r>
              <a:rPr lang="fi-FI" sz="2400" dirty="0" smtClean="0"/>
              <a:t>80-l. kasinotalous </a:t>
            </a:r>
            <a:r>
              <a:rPr lang="fi-FI" sz="2400" dirty="0" smtClean="0">
                <a:sym typeface="Wingdings" panose="05000000000000000000" pitchFamily="2" charset="2"/>
              </a:rPr>
              <a:t> lainanannon kasvu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44484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i">
  <a:themeElements>
    <a:clrScheme name="Ioni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i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i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105</TotalTime>
  <Words>316</Words>
  <Application>Microsoft Office PowerPoint</Application>
  <PresentationFormat>Laajakuva</PresentationFormat>
  <Paragraphs>114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Wingdings</vt:lpstr>
      <vt:lpstr>Wingdings 3</vt:lpstr>
      <vt:lpstr>Ioni</vt:lpstr>
      <vt:lpstr>22. Suomen yhteiskuntahistoria – lyhyt versio</vt:lpstr>
      <vt:lpstr>Yhteiskuntamme historiallisia kerrostumia</vt:lpstr>
      <vt:lpstr>Yhteiskuntamme rakenneosia</vt:lpstr>
      <vt:lpstr>Ruotsin vallan aika -1809</vt:lpstr>
      <vt:lpstr>Autonomian aika 1809-1917</vt:lpstr>
      <vt:lpstr>Itsenäisyyden alkuaika ja sotavuodet 1917-1945 </vt:lpstr>
      <vt:lpstr>Hyvinvointivaltion rakennuskausi 1945-80-luku</vt:lpstr>
      <vt:lpstr>EU-Suomen aika 1995- </vt:lpstr>
      <vt:lpstr>Konsensus-Suomi 1960–70-l. </vt:lpstr>
      <vt:lpstr>Lama- ja EU-Suomi</vt:lpstr>
      <vt:lpstr>PowerPoint-esitys</vt:lpstr>
      <vt:lpstr>PowerPoint-esitys</vt:lpstr>
    </vt:vector>
  </TitlesOfParts>
  <Company>Kouvola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22. Suomen yhteiskuntahistoria – lyhyt versio</dc:title>
  <dc:creator>Nöjd Riku</dc:creator>
  <cp:lastModifiedBy>Nöjd Riku</cp:lastModifiedBy>
  <cp:revision>26</cp:revision>
  <cp:lastPrinted>2017-11-22T11:28:49Z</cp:lastPrinted>
  <dcterms:created xsi:type="dcterms:W3CDTF">2017-11-22T07:49:19Z</dcterms:created>
  <dcterms:modified xsi:type="dcterms:W3CDTF">2017-11-22T11:29:47Z</dcterms:modified>
</cp:coreProperties>
</file>