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sopimukset/sopsteksti/1999/19990063#idp45059396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2. Demokratia ja perusoikeudet – hyvän yhteiskunnan perusta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558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Demokratia = kansanvalta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189408"/>
            <a:ext cx="9613861" cy="4378817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</a:t>
            </a:r>
            <a:r>
              <a:rPr lang="fi-FI" dirty="0" smtClean="0"/>
              <a:t>uora </a:t>
            </a:r>
          </a:p>
          <a:p>
            <a:pPr lvl="1"/>
            <a:r>
              <a:rPr lang="fi-FI" sz="2400" dirty="0"/>
              <a:t>k</a:t>
            </a:r>
            <a:r>
              <a:rPr lang="fi-FI" sz="2400" dirty="0" smtClean="0"/>
              <a:t>ansankokoukset, kansanäänestykset </a:t>
            </a:r>
            <a:r>
              <a:rPr lang="fi-FI" sz="2400" dirty="0" smtClean="0">
                <a:sym typeface="Wingdings" panose="05000000000000000000" pitchFamily="2" charset="2"/>
              </a:rPr>
              <a:t> päätökset </a:t>
            </a:r>
          </a:p>
          <a:p>
            <a:pPr lvl="1"/>
            <a:r>
              <a:rPr lang="fi-FI" sz="2400" dirty="0">
                <a:sym typeface="Wingdings" panose="05000000000000000000" pitchFamily="2" charset="2"/>
              </a:rPr>
              <a:t>e</a:t>
            </a:r>
            <a:r>
              <a:rPr lang="fi-FI" sz="2400" dirty="0" smtClean="0">
                <a:sym typeface="Wingdings" panose="05000000000000000000" pitchFamily="2" charset="2"/>
              </a:rPr>
              <a:t>sim. Sveitsi</a:t>
            </a:r>
            <a:endParaRPr lang="fi-FI" sz="2400" dirty="0" smtClean="0"/>
          </a:p>
          <a:p>
            <a:r>
              <a:rPr lang="fi-FI" dirty="0" smtClean="0"/>
              <a:t>edustuksellinen </a:t>
            </a:r>
          </a:p>
          <a:p>
            <a:pPr lvl="1"/>
            <a:r>
              <a:rPr lang="fi-FI" sz="2400" dirty="0"/>
              <a:t>v</a:t>
            </a:r>
            <a:r>
              <a:rPr lang="fi-FI" sz="2400" dirty="0" smtClean="0"/>
              <a:t>alitut edustajat</a:t>
            </a:r>
          </a:p>
          <a:p>
            <a:pPr lvl="1"/>
            <a:r>
              <a:rPr lang="fi-FI" sz="2400" dirty="0" smtClean="0"/>
              <a:t>Suomessa avoin mandaatti = valituilla vapaat kädet kautensa ajan</a:t>
            </a:r>
          </a:p>
          <a:p>
            <a:r>
              <a:rPr lang="fi-FI" dirty="0"/>
              <a:t>a</a:t>
            </a:r>
            <a:r>
              <a:rPr lang="fi-FI" dirty="0" smtClean="0"/>
              <a:t>rvoja / ihanteita</a:t>
            </a:r>
          </a:p>
          <a:p>
            <a:pPr lvl="1"/>
            <a:r>
              <a:rPr lang="fi-FI" sz="2400" dirty="0"/>
              <a:t>v</a:t>
            </a:r>
            <a:r>
              <a:rPr lang="fi-FI" sz="2400" dirty="0" smtClean="0"/>
              <a:t>apaudet</a:t>
            </a:r>
          </a:p>
          <a:p>
            <a:pPr lvl="1"/>
            <a:r>
              <a:rPr lang="fi-FI" sz="2400" dirty="0" smtClean="0"/>
              <a:t>avoimuus, läpinäkyvyys </a:t>
            </a:r>
          </a:p>
          <a:p>
            <a:pPr lvl="1"/>
            <a:r>
              <a:rPr lang="fi-FI" sz="2400" dirty="0" smtClean="0"/>
              <a:t>moniarvoisuus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014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”Valtiovalta 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Suomessa kuuluu kansalle, jota edustaa valtiopäiville kokoontunut eduskunta.</a:t>
            </a:r>
          </a:p>
          <a:p>
            <a:pPr marL="0" indent="0" fontAlgn="base">
              <a:buNone/>
            </a:pP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fontAlgn="base">
              <a:buNone/>
            </a:pP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Kansanvaltaan 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sisältyy yksilön oikeus osallistua ja vaikuttaa yhteiskunnan ja elinympäristönsä kehittämiseen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</a:p>
          <a:p>
            <a:pPr marL="0" indent="0" fontAlgn="base">
              <a:buNone/>
            </a:pP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§) </a:t>
            </a:r>
            <a:endParaRPr lang="fi-F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69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Demokratian ongelmia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äätöksenteon hitaus 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ompromissien tarve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 kansalla 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entä vastuu?</a:t>
            </a: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 populismiin?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edian valta?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ahan valta?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4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Perusoikeudet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PeL:n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 luku, 6–23 §</a:t>
            </a:r>
          </a:p>
          <a:p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Finlexissä: </a:t>
            </a:r>
          </a:p>
          <a:p>
            <a:pPr marL="0" indent="0">
              <a:buNone/>
            </a:pP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://www.finlex.fi/fi/laki/ajantasa/1999/19990731?search%5Btype%5D=pika&amp;search%5Bpika%5D=perustuslaki</a:t>
            </a:r>
          </a:p>
        </p:txBody>
      </p:sp>
    </p:spTree>
    <p:extLst>
      <p:ext uri="{BB962C8B-B14F-4D97-AF65-F5344CB8AC3E}">
        <p14:creationId xmlns:p14="http://schemas.microsoft.com/office/powerpoint/2010/main" val="392972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Perusoikeudet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uovuttamattomia ihmisoikeuksia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austalla myös kansainvälisiä sopimuksia, esim. EIOS</a:t>
            </a:r>
          </a:p>
          <a:p>
            <a:pPr marL="0" indent="0">
              <a:buNone/>
            </a:pP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www.finlex.fi/fi/sopimukset/sopsteksti/1999/19990063#idp450593968</a:t>
            </a:r>
            <a:endParaRPr lang="fi-FI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egatiiviset 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vapaus / oikeus jostakin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ositiiviset  vapaus / oikeus johonkin, esim. koulutukseen, sosiaaliturvaan 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7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velvollisuudet, mm.</a:t>
            </a:r>
          </a:p>
          <a:p>
            <a:pPr lvl="1"/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aanpuolustus: ”Jokainen </a:t>
            </a:r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Suomen kansalainen on velvollinen osallistumaan isänmaan puolustukseen tai avustamaan sitä sen mukaan kuin laissa säädetään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 (</a:t>
            </a:r>
            <a:r>
              <a:rPr lang="fi-FI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127 §) </a:t>
            </a:r>
          </a:p>
          <a:p>
            <a:pPr lvl="1"/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ppivelvollisuus </a:t>
            </a:r>
          </a:p>
          <a:p>
            <a:pPr lvl="1"/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erovelvollisuus </a:t>
            </a:r>
          </a:p>
          <a:p>
            <a:pPr lvl="1"/>
            <a:r>
              <a:rPr lang="fi-FI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tatusvelvollisuus: nimi, </a:t>
            </a:r>
            <a:r>
              <a:rPr lang="fi-FI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hetu</a:t>
            </a:r>
            <a:endParaRPr lang="fi-FI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i-FI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auttamisvelvollisuus</a:t>
            </a:r>
            <a:endParaRPr lang="fi-FI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986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</a:t>
            </a:r>
            <a:r>
              <a:rPr lang="fi-FI" dirty="0" smtClean="0"/>
              <a:t>ikeuksien ristiriitatilanteita, esim. </a:t>
            </a:r>
          </a:p>
          <a:p>
            <a:pPr lvl="1"/>
            <a:r>
              <a:rPr lang="fi-FI" sz="2400" dirty="0"/>
              <a:t>s</a:t>
            </a:r>
            <a:r>
              <a:rPr lang="fi-FI" sz="2400" dirty="0" smtClean="0"/>
              <a:t>ananvapaus - vihapuhe</a:t>
            </a:r>
          </a:p>
          <a:p>
            <a:pPr lvl="1"/>
            <a:r>
              <a:rPr lang="fi-FI" sz="2400" dirty="0"/>
              <a:t>y</a:t>
            </a:r>
            <a:r>
              <a:rPr lang="fi-FI" sz="2400" dirty="0" smtClean="0"/>
              <a:t>ksityisyys – turvallisuus </a:t>
            </a:r>
          </a:p>
          <a:p>
            <a:pPr lvl="1"/>
            <a:r>
              <a:rPr lang="fi-FI" sz="2400" dirty="0"/>
              <a:t>y</a:t>
            </a:r>
            <a:r>
              <a:rPr lang="fi-FI" sz="2400" dirty="0" smtClean="0"/>
              <a:t>ksityisomaisuus – pakkolunastukset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07379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Oikeusvaltio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”Julkisen 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vallan käytön tulee perustua lakiin. Kaikessa julkisessa toiminnassa on noudatettava tarkoin lakia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 (</a:t>
            </a:r>
            <a:r>
              <a:rPr lang="fi-FI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§)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mielivallan kielto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v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alitus- ja kanteluoikeus 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yhdenvertaisuus (</a:t>
            </a:r>
            <a:r>
              <a:rPr lang="fi-FI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PeL</a:t>
            </a: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6 §) </a:t>
            </a:r>
          </a:p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k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orruption vähäisyys / puute</a:t>
            </a:r>
          </a:p>
          <a:p>
            <a:pPr marL="0" indent="0">
              <a:buNone/>
            </a:pPr>
            <a:endParaRPr lang="fi-FI" dirty="0">
              <a:effectLst/>
              <a:sym typeface="Wingdings" panose="05000000000000000000" pitchFamily="2" charset="2"/>
            </a:endParaRPr>
          </a:p>
          <a:p>
            <a:endParaRPr lang="fi-FI" dirty="0" smtClean="0">
              <a:effectLst/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091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113</TotalTime>
  <Words>220</Words>
  <Application>Microsoft Office PowerPoint</Application>
  <PresentationFormat>Laajakuva</PresentationFormat>
  <Paragraphs>51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</vt:lpstr>
      <vt:lpstr>Berliini</vt:lpstr>
      <vt:lpstr>2. Demokratia ja perusoikeudet – hyvän yhteiskunnan perusta </vt:lpstr>
      <vt:lpstr>Demokratia = kansanvalta </vt:lpstr>
      <vt:lpstr>PowerPoint-esitys</vt:lpstr>
      <vt:lpstr>Demokratian ongelmia </vt:lpstr>
      <vt:lpstr>Perusoikeudet </vt:lpstr>
      <vt:lpstr>Perusoikeudet</vt:lpstr>
      <vt:lpstr>PowerPoint-esitys</vt:lpstr>
      <vt:lpstr>PowerPoint-esitys</vt:lpstr>
      <vt:lpstr>Oikeusvaltio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Demokratia ja perusoikeudet – hyvän yhteiskunnan perusta</dc:title>
  <dc:creator>Nöjd Riku</dc:creator>
  <cp:lastModifiedBy>Nöjd Riku</cp:lastModifiedBy>
  <cp:revision>15</cp:revision>
  <dcterms:created xsi:type="dcterms:W3CDTF">2017-11-22T10:28:25Z</dcterms:created>
  <dcterms:modified xsi:type="dcterms:W3CDTF">2017-11-27T13:51:55Z</dcterms:modified>
</cp:coreProperties>
</file>