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15. Vaalit – helppo tapa vaikuttaa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743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Vaalit Suomessa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998890"/>
          </a:xfrm>
        </p:spPr>
        <p:txBody>
          <a:bodyPr>
            <a:normAutofit/>
          </a:bodyPr>
          <a:lstStyle/>
          <a:p>
            <a:r>
              <a:rPr lang="fi-FI" sz="2800" dirty="0"/>
              <a:t>k</a:t>
            </a:r>
            <a:r>
              <a:rPr lang="fi-FI" sz="2800" dirty="0" smtClean="0"/>
              <a:t>untavaalit</a:t>
            </a:r>
          </a:p>
          <a:p>
            <a:r>
              <a:rPr lang="fi-FI" sz="2800" dirty="0"/>
              <a:t>e</a:t>
            </a:r>
            <a:r>
              <a:rPr lang="fi-FI" sz="2800" dirty="0" smtClean="0"/>
              <a:t>k-vaalit</a:t>
            </a:r>
          </a:p>
          <a:p>
            <a:r>
              <a:rPr lang="fi-FI" sz="2800" dirty="0"/>
              <a:t>e</a:t>
            </a:r>
            <a:r>
              <a:rPr lang="fi-FI" sz="2800" dirty="0" smtClean="0"/>
              <a:t>urovaalit </a:t>
            </a:r>
          </a:p>
          <a:p>
            <a:r>
              <a:rPr lang="fi-FI" sz="2800" dirty="0" err="1" smtClean="0"/>
              <a:t>tp</a:t>
            </a:r>
            <a:r>
              <a:rPr lang="fi-FI" sz="2800" dirty="0" smtClean="0"/>
              <a:t>-vaalit </a:t>
            </a:r>
          </a:p>
          <a:p>
            <a:r>
              <a:rPr lang="fi-FI" sz="2800" dirty="0"/>
              <a:t>n</a:t>
            </a:r>
            <a:r>
              <a:rPr lang="fi-FI" sz="2800" dirty="0" smtClean="0"/>
              <a:t>euvoa antavat kansanäänestykset </a:t>
            </a:r>
          </a:p>
          <a:p>
            <a:r>
              <a:rPr lang="fi-FI" sz="2800" dirty="0" smtClean="0"/>
              <a:t>(maakuntavaalit???)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91084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Äänioikeus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m</a:t>
            </a:r>
            <a:r>
              <a:rPr lang="fi-FI" sz="2800" dirty="0" smtClean="0"/>
              <a:t>erkittävä demokratian väylä</a:t>
            </a:r>
          </a:p>
          <a:p>
            <a:r>
              <a:rPr lang="fi-FI" sz="2800" dirty="0"/>
              <a:t>y</a:t>
            </a:r>
            <a:r>
              <a:rPr lang="fi-FI" sz="2800" dirty="0" smtClean="0"/>
              <a:t>leinen, yhtäläinen, salainen </a:t>
            </a:r>
          </a:p>
          <a:p>
            <a:r>
              <a:rPr lang="fi-FI" sz="2800" dirty="0"/>
              <a:t>e</a:t>
            </a:r>
            <a:r>
              <a:rPr lang="fi-FI" sz="2800" dirty="0" smtClean="0"/>
              <a:t>nnakkoäänestys </a:t>
            </a:r>
            <a:r>
              <a:rPr lang="fi-FI" sz="2800" dirty="0" smtClean="0">
                <a:sym typeface="Wingdings" panose="05000000000000000000" pitchFamily="2" charset="2"/>
              </a:rPr>
              <a:t> tulokset julki vasta vaali-iltana</a:t>
            </a:r>
          </a:p>
          <a:p>
            <a:r>
              <a:rPr lang="fi-FI" sz="2800" dirty="0">
                <a:sym typeface="Wingdings" panose="05000000000000000000" pitchFamily="2" charset="2"/>
              </a:rPr>
              <a:t>k</a:t>
            </a:r>
            <a:r>
              <a:rPr lang="fi-FI" sz="2800" dirty="0" smtClean="0">
                <a:sym typeface="Wingdings" panose="05000000000000000000" pitchFamily="2" charset="2"/>
              </a:rPr>
              <a:t>ytkös kansalaisuuteen tai asuinpaikkaan (ks. s. 125) </a:t>
            </a:r>
          </a:p>
          <a:p>
            <a:r>
              <a:rPr lang="fi-FI" sz="2800" dirty="0" smtClean="0">
                <a:sym typeface="Wingdings" panose="05000000000000000000" pitchFamily="2" charset="2"/>
              </a:rPr>
              <a:t>alaikäraja 18 vuotta  pitäisikö muuttaa?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042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Suhteellinen vaalitapa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378039"/>
            <a:ext cx="9601200" cy="5087155"/>
          </a:xfrm>
        </p:spPr>
        <p:txBody>
          <a:bodyPr>
            <a:noAutofit/>
          </a:bodyPr>
          <a:lstStyle/>
          <a:p>
            <a:r>
              <a:rPr lang="fi-FI" sz="2800" u="sng" dirty="0"/>
              <a:t>p</a:t>
            </a:r>
            <a:r>
              <a:rPr lang="fi-FI" sz="2800" u="sng" dirty="0" smtClean="0"/>
              <a:t>uolueen</a:t>
            </a:r>
            <a:r>
              <a:rPr lang="fi-FI" sz="2800" dirty="0" smtClean="0"/>
              <a:t> äänimäärän suhde sen saamiin paikkoihin </a:t>
            </a:r>
          </a:p>
          <a:p>
            <a:r>
              <a:rPr lang="fi-FI" sz="2800" dirty="0" smtClean="0"/>
              <a:t>Suomessa avoin listavaali = ehdokkaat eivät ole valmiissa järjestyksessä</a:t>
            </a:r>
          </a:p>
          <a:p>
            <a:r>
              <a:rPr lang="fi-FI" sz="2800" dirty="0"/>
              <a:t>j</a:t>
            </a:r>
            <a:r>
              <a:rPr lang="fi-FI" sz="2800" dirty="0" smtClean="0"/>
              <a:t>ohtaa tavallisesti monipuoluejärjestelmään </a:t>
            </a:r>
            <a:r>
              <a:rPr lang="fi-FI" sz="2800" dirty="0" smtClean="0">
                <a:sym typeface="Wingdings" panose="05000000000000000000" pitchFamily="2" charset="2"/>
              </a:rPr>
              <a:t> ek-vaalitulos ei ennusta hallituskokoonpanoa </a:t>
            </a:r>
            <a:endParaRPr lang="fi-FI" sz="2800" dirty="0" smtClean="0"/>
          </a:p>
          <a:p>
            <a:r>
              <a:rPr lang="fi-FI" sz="2800" dirty="0" smtClean="0"/>
              <a:t>Suomessa </a:t>
            </a:r>
            <a:r>
              <a:rPr lang="fi-FI" sz="2800" u="sng" dirty="0" smtClean="0"/>
              <a:t>ei</a:t>
            </a:r>
            <a:r>
              <a:rPr lang="fi-FI" sz="2800" dirty="0" smtClean="0"/>
              <a:t> äänikynnystä </a:t>
            </a:r>
          </a:p>
          <a:p>
            <a:r>
              <a:rPr lang="fi-FI" sz="2800" dirty="0"/>
              <a:t>v</a:t>
            </a:r>
            <a:r>
              <a:rPr lang="fi-FI" sz="2800" dirty="0" smtClean="0"/>
              <a:t>aalipiirit </a:t>
            </a:r>
          </a:p>
          <a:p>
            <a:pPr lvl="1"/>
            <a:r>
              <a:rPr lang="fi-FI" sz="2800" dirty="0" smtClean="0"/>
              <a:t>kuntavaaleissa kunta</a:t>
            </a:r>
          </a:p>
          <a:p>
            <a:pPr lvl="1"/>
            <a:r>
              <a:rPr lang="fi-FI" sz="2800" dirty="0" smtClean="0"/>
              <a:t>ek-vaaleissa ks. s. 123</a:t>
            </a:r>
          </a:p>
          <a:p>
            <a:pPr lvl="1"/>
            <a:r>
              <a:rPr lang="fi-FI" sz="2800" dirty="0" err="1"/>
              <a:t>t</a:t>
            </a:r>
            <a:r>
              <a:rPr lang="fi-FI" sz="2800" dirty="0" err="1" smtClean="0"/>
              <a:t>p</a:t>
            </a:r>
            <a:r>
              <a:rPr lang="fi-FI" sz="2800" dirty="0" smtClean="0"/>
              <a:t>- ja eurovaaleissa koko maa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62295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Enemmistövaalitapa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Suomessa </a:t>
            </a:r>
            <a:r>
              <a:rPr lang="fi-FI" sz="2800" dirty="0" err="1" smtClean="0"/>
              <a:t>tp</a:t>
            </a:r>
            <a:r>
              <a:rPr lang="fi-FI" sz="2800" dirty="0" smtClean="0"/>
              <a:t>-vaaleissa ehdoton enemmistö äänistä</a:t>
            </a:r>
          </a:p>
          <a:p>
            <a:r>
              <a:rPr lang="fi-FI" sz="2800" dirty="0"/>
              <a:t>p</a:t>
            </a:r>
            <a:r>
              <a:rPr lang="fi-FI" sz="2800" dirty="0" smtClean="0"/>
              <a:t>arlamenttivaaleissa esim. Britanniassa</a:t>
            </a:r>
          </a:p>
          <a:p>
            <a:r>
              <a:rPr lang="fi-FI" sz="2800" dirty="0"/>
              <a:t>y</a:t>
            </a:r>
            <a:r>
              <a:rPr lang="fi-FI" sz="2800" dirty="0" smtClean="0"/>
              <a:t>ksi edustaja / vaalipiiri = eniten ääniä saanut ehdokas </a:t>
            </a:r>
          </a:p>
          <a:p>
            <a:r>
              <a:rPr lang="fi-FI" sz="2800" dirty="0"/>
              <a:t>j</a:t>
            </a:r>
            <a:r>
              <a:rPr lang="fi-FI" sz="2800" dirty="0" smtClean="0"/>
              <a:t>ohtaa herkästi kaksipuoluejärjestelmään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4434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Vaalituloksen laskenta Suomessa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416676"/>
            <a:ext cx="9601200" cy="5125792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k</a:t>
            </a:r>
            <a:r>
              <a:rPr lang="fi-FI" sz="2400" dirty="0" smtClean="0"/>
              <a:t>unta-, ek- ja eurovaalit</a:t>
            </a:r>
          </a:p>
          <a:p>
            <a:r>
              <a:rPr lang="fi-FI" sz="2400" dirty="0" err="1"/>
              <a:t>d</a:t>
            </a:r>
            <a:r>
              <a:rPr lang="fi-FI" sz="2400" dirty="0" err="1" smtClean="0"/>
              <a:t>’Hondtin</a:t>
            </a:r>
            <a:r>
              <a:rPr lang="fi-FI" sz="2400" dirty="0" smtClean="0"/>
              <a:t> järjestelmä </a:t>
            </a:r>
          </a:p>
          <a:p>
            <a:r>
              <a:rPr lang="fi-FI" sz="2400" dirty="0"/>
              <a:t>p</a:t>
            </a:r>
            <a:r>
              <a:rPr lang="fi-FI" sz="2400" dirty="0" smtClean="0"/>
              <a:t>uolue- / listakeskeinen </a:t>
            </a:r>
          </a:p>
          <a:p>
            <a:pPr marL="0" indent="0">
              <a:buNone/>
            </a:pPr>
            <a:endParaRPr lang="fi-FI" dirty="0"/>
          </a:p>
          <a:p>
            <a:pPr marL="457200" indent="-457200">
              <a:buFont typeface="+mj-lt"/>
              <a:buAutoNum type="arabicParenR"/>
            </a:pPr>
            <a:r>
              <a:rPr lang="fi-FI" dirty="0" smtClean="0"/>
              <a:t>puolueen ehdokkaat paremmuusjärjestykseen henkilökohtaisen äänimäärän mukaan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 smtClean="0"/>
              <a:t>puolueen koko äänimäärä </a:t>
            </a:r>
            <a:r>
              <a:rPr lang="fi-FI" dirty="0" smtClean="0">
                <a:sym typeface="Wingdings" panose="05000000000000000000" pitchFamily="2" charset="2"/>
              </a:rPr>
              <a:t> vertausluvuksi puolueen eniten omia ääniä saaneelle ehdokkaalle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>
                <a:sym typeface="Wingdings" panose="05000000000000000000" pitchFamily="2" charset="2"/>
              </a:rPr>
              <a:t>p</a:t>
            </a:r>
            <a:r>
              <a:rPr lang="fi-FI" dirty="0" smtClean="0">
                <a:sym typeface="Wingdings" panose="05000000000000000000" pitchFamily="2" charset="2"/>
              </a:rPr>
              <a:t>uolueen toiseksi eniten omia ääniä saanut  vertausluvuksi 1/2 koko puolueen äänimäärästä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>
                <a:sym typeface="Wingdings" panose="05000000000000000000" pitchFamily="2" charset="2"/>
              </a:rPr>
              <a:t>p</a:t>
            </a:r>
            <a:r>
              <a:rPr lang="fi-FI" dirty="0" smtClean="0">
                <a:sym typeface="Wingdings" panose="05000000000000000000" pitchFamily="2" charset="2"/>
              </a:rPr>
              <a:t>uolueen kolmanneksi eniten ääniä saanut  vertausluvuksi 1/3 koko puolueen äänimäärästä 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>
                <a:sym typeface="Wingdings" panose="05000000000000000000" pitchFamily="2" charset="2"/>
              </a:rPr>
              <a:t>j</a:t>
            </a:r>
            <a:r>
              <a:rPr lang="fi-FI" dirty="0" smtClean="0">
                <a:sym typeface="Wingdings" panose="05000000000000000000" pitchFamily="2" charset="2"/>
              </a:rPr>
              <a:t>ne.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776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Äänestysaktiivisuus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</a:t>
            </a:r>
            <a:r>
              <a:rPr lang="fi-FI" sz="2800" dirty="0" smtClean="0"/>
              <a:t>s. s. 128–129 </a:t>
            </a:r>
          </a:p>
          <a:p>
            <a:r>
              <a:rPr lang="fi-FI" sz="2800" dirty="0" smtClean="0"/>
              <a:t>Mitkä tekijät vaikuttavat henkilön äänestysaktiivisuuteen? </a:t>
            </a:r>
          </a:p>
          <a:p>
            <a:r>
              <a:rPr lang="fi-FI" sz="2800" dirty="0" smtClean="0"/>
              <a:t>Mitä ongelmia äänestämättä jättämiseen liittyy? 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39435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28</TotalTime>
  <Words>189</Words>
  <Application>Microsoft Office PowerPoint</Application>
  <PresentationFormat>Laajakuva</PresentationFormat>
  <Paragraphs>42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Franklin Gothic Book</vt:lpstr>
      <vt:lpstr>Wingdings</vt:lpstr>
      <vt:lpstr>Crop</vt:lpstr>
      <vt:lpstr>15. Vaalit – helppo tapa vaikuttaa</vt:lpstr>
      <vt:lpstr>Vaalit Suomessa</vt:lpstr>
      <vt:lpstr>Äänioikeus</vt:lpstr>
      <vt:lpstr>Suhteellinen vaalitapa </vt:lpstr>
      <vt:lpstr>Enemmistövaalitapa</vt:lpstr>
      <vt:lpstr>Vaalituloksen laskenta Suomessa </vt:lpstr>
      <vt:lpstr>Äänestysaktiivisuus 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Vaalit – helppo tapa vaikuttaa</dc:title>
  <dc:creator>Nöjd Riku</dc:creator>
  <cp:lastModifiedBy>Nöjd Riku</cp:lastModifiedBy>
  <cp:revision>23</cp:revision>
  <dcterms:created xsi:type="dcterms:W3CDTF">2018-01-11T08:31:10Z</dcterms:created>
  <dcterms:modified xsi:type="dcterms:W3CDTF">2018-01-11T08:59:33Z</dcterms:modified>
</cp:coreProperties>
</file>