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DFFD9-609E-457F-9E67-DA1C3B9A54A9}" type="datetimeFigureOut">
              <a:rPr lang="fi-FI" smtClean="0"/>
              <a:t>16.1.2018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40CD6-273F-4D1D-9597-C7C91A8A99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8703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64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474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0877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904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7731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1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43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184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810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49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730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1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240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132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201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295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18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16. Valtiota aina tarvitaan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180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Valtiosääntö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= </a:t>
            </a:r>
            <a:r>
              <a:rPr lang="fi-FI" sz="2800" dirty="0" smtClean="0"/>
              <a:t>valtion keskeisten periaatteiden sääntely</a:t>
            </a:r>
          </a:p>
          <a:p>
            <a:pPr marL="0" indent="0">
              <a:buNone/>
            </a:pPr>
            <a:endParaRPr lang="fi-FI" sz="2800" dirty="0" smtClean="0"/>
          </a:p>
          <a:p>
            <a:r>
              <a:rPr lang="fi-FI" sz="2800" dirty="0" smtClean="0"/>
              <a:t>perustuslaki</a:t>
            </a:r>
          </a:p>
          <a:p>
            <a:r>
              <a:rPr lang="fi-FI" sz="2800" dirty="0"/>
              <a:t>m</a:t>
            </a:r>
            <a:r>
              <a:rPr lang="fi-FI" sz="2800" dirty="0" smtClean="0"/>
              <a:t>uut lait</a:t>
            </a:r>
          </a:p>
          <a:p>
            <a:r>
              <a:rPr lang="fi-FI" sz="2800" dirty="0"/>
              <a:t>a</a:t>
            </a:r>
            <a:r>
              <a:rPr lang="fi-FI" sz="2800" dirty="0" smtClean="0"/>
              <a:t>setukset </a:t>
            </a:r>
          </a:p>
          <a:p>
            <a:r>
              <a:rPr lang="fi-FI" sz="2800" dirty="0"/>
              <a:t>v</a:t>
            </a:r>
            <a:r>
              <a:rPr lang="fi-FI" sz="2800" dirty="0" smtClean="0"/>
              <a:t>akiintuneet tavat 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99307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Vallanjako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 Montesquieun kolmijako-oppi: </a:t>
            </a:r>
          </a:p>
          <a:p>
            <a:pPr lvl="1"/>
            <a:r>
              <a:rPr lang="fi-FI" sz="2800" dirty="0"/>
              <a:t>l</a:t>
            </a:r>
            <a:r>
              <a:rPr lang="fi-FI" sz="2800" dirty="0" smtClean="0"/>
              <a:t>ainsäädäntö</a:t>
            </a:r>
          </a:p>
          <a:p>
            <a:pPr lvl="1"/>
            <a:r>
              <a:rPr lang="fi-FI" sz="2800" dirty="0"/>
              <a:t>t</a:t>
            </a:r>
            <a:r>
              <a:rPr lang="fi-FI" sz="2800" dirty="0" smtClean="0"/>
              <a:t>oimeen- / hallitusvalta</a:t>
            </a:r>
          </a:p>
          <a:p>
            <a:pPr lvl="1"/>
            <a:r>
              <a:rPr lang="fi-FI" sz="2800" dirty="0"/>
              <a:t>t</a:t>
            </a:r>
            <a:r>
              <a:rPr lang="fi-FI" sz="2800" dirty="0" smtClean="0"/>
              <a:t>uomiovalta </a:t>
            </a:r>
          </a:p>
          <a:p>
            <a:r>
              <a:rPr lang="fi-FI" sz="3000" dirty="0"/>
              <a:t> </a:t>
            </a:r>
            <a:r>
              <a:rPr lang="fi-FI" sz="3000" dirty="0" smtClean="0"/>
              <a:t>ei toteudu täysin</a:t>
            </a:r>
          </a:p>
          <a:p>
            <a:r>
              <a:rPr lang="fi-FI" sz="3000" dirty="0"/>
              <a:t> </a:t>
            </a:r>
            <a:r>
              <a:rPr lang="fi-FI" sz="3000" dirty="0" smtClean="0"/>
              <a:t>joissakin valtioissa liitto- ja osavaltiorakenne</a:t>
            </a:r>
            <a:endParaRPr lang="fi-FI" sz="3000" dirty="0"/>
          </a:p>
        </p:txBody>
      </p:sp>
    </p:spTree>
    <p:extLst>
      <p:ext uri="{BB962C8B-B14F-4D97-AF65-F5344CB8AC3E}">
        <p14:creationId xmlns:p14="http://schemas.microsoft.com/office/powerpoint/2010/main" val="7680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Hyvä hallinto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18715"/>
          </a:xfrm>
        </p:spPr>
        <p:txBody>
          <a:bodyPr>
            <a:noAutofit/>
          </a:bodyPr>
          <a:lstStyle/>
          <a:p>
            <a:r>
              <a:rPr lang="fi-FI" sz="2800" dirty="0"/>
              <a:t>l</a:t>
            </a:r>
            <a:r>
              <a:rPr lang="fi-FI" sz="2800" dirty="0" smtClean="0"/>
              <a:t>äpinäkyvyys</a:t>
            </a:r>
          </a:p>
          <a:p>
            <a:r>
              <a:rPr lang="fi-FI" sz="2800" dirty="0"/>
              <a:t>l</a:t>
            </a:r>
            <a:r>
              <a:rPr lang="fi-FI" sz="2800" dirty="0" smtClean="0"/>
              <a:t>akisidonnaisuus </a:t>
            </a:r>
          </a:p>
          <a:p>
            <a:r>
              <a:rPr lang="fi-FI" sz="2800" dirty="0"/>
              <a:t>n</a:t>
            </a:r>
            <a:r>
              <a:rPr lang="fi-FI" sz="2800" dirty="0" smtClean="0"/>
              <a:t>opeus</a:t>
            </a:r>
          </a:p>
          <a:p>
            <a:r>
              <a:rPr lang="fi-FI" sz="2800" dirty="0"/>
              <a:t>y</a:t>
            </a:r>
            <a:r>
              <a:rPr lang="fi-FI" sz="2800" dirty="0" smtClean="0"/>
              <a:t>hdenvertaisuus </a:t>
            </a:r>
          </a:p>
          <a:p>
            <a:r>
              <a:rPr lang="fi-FI" sz="2800" dirty="0"/>
              <a:t>v</a:t>
            </a:r>
            <a:r>
              <a:rPr lang="fi-FI" sz="2800" dirty="0" smtClean="0"/>
              <a:t>alitusmahdollisuus </a:t>
            </a:r>
          </a:p>
          <a:p>
            <a:pPr marL="0" indent="0">
              <a:buNone/>
            </a:pPr>
            <a:endParaRPr lang="fi-FI" sz="2800" dirty="0"/>
          </a:p>
          <a:p>
            <a:pPr marL="0" indent="0">
              <a:buNone/>
            </a:pPr>
            <a:r>
              <a:rPr lang="fi-FI" sz="2800" dirty="0" smtClean="0">
                <a:sym typeface="Wingdings" panose="05000000000000000000" pitchFamily="2" charset="2"/>
              </a:rPr>
              <a:t> toimivan demokraattisen yhteiskunnan edellytyksiä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55420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Byrokratia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228563"/>
          </a:xfrm>
        </p:spPr>
        <p:txBody>
          <a:bodyPr>
            <a:noAutofit/>
          </a:bodyPr>
          <a:lstStyle/>
          <a:p>
            <a:r>
              <a:rPr lang="fi-FI" sz="2800" dirty="0"/>
              <a:t>h</a:t>
            </a:r>
            <a:r>
              <a:rPr lang="fi-FI" sz="2800" dirty="0" smtClean="0"/>
              <a:t>yvät puolet </a:t>
            </a:r>
          </a:p>
          <a:p>
            <a:pPr lvl="1"/>
            <a:r>
              <a:rPr lang="fi-FI" sz="2800" dirty="0"/>
              <a:t>s</a:t>
            </a:r>
            <a:r>
              <a:rPr lang="fi-FI" sz="2800" dirty="0" smtClean="0"/>
              <a:t>elkeät organisaatiot + päätöksentekotavat </a:t>
            </a:r>
          </a:p>
          <a:p>
            <a:pPr lvl="1"/>
            <a:r>
              <a:rPr lang="fi-FI" sz="2800" smtClean="0"/>
              <a:t> hallinnon ohjaus </a:t>
            </a:r>
            <a:r>
              <a:rPr lang="fi-FI" sz="2800" dirty="0" smtClean="0"/>
              <a:t>+ </a:t>
            </a:r>
            <a:r>
              <a:rPr lang="fi-FI" sz="2800" dirty="0" smtClean="0"/>
              <a:t>valvonta</a:t>
            </a:r>
            <a:endParaRPr lang="fi-FI" sz="2800" dirty="0" smtClean="0"/>
          </a:p>
          <a:p>
            <a:pPr lvl="1"/>
            <a:r>
              <a:rPr lang="fi-FI" sz="2800" dirty="0" smtClean="0"/>
              <a:t> päätösten valmistelu</a:t>
            </a:r>
            <a:r>
              <a:rPr lang="fi-FI" sz="2800" dirty="0"/>
              <a:t> </a:t>
            </a:r>
            <a:r>
              <a:rPr lang="fi-FI" sz="2800" dirty="0" smtClean="0"/>
              <a:t>ja perustelu</a:t>
            </a:r>
          </a:p>
          <a:p>
            <a:r>
              <a:rPr lang="fi-FI" sz="2800" dirty="0"/>
              <a:t> </a:t>
            </a:r>
            <a:r>
              <a:rPr lang="fi-FI" sz="2800" dirty="0" smtClean="0"/>
              <a:t>huonot puolet</a:t>
            </a:r>
          </a:p>
          <a:p>
            <a:pPr lvl="1"/>
            <a:r>
              <a:rPr lang="fi-FI" sz="2800" dirty="0" smtClean="0"/>
              <a:t> hitaus </a:t>
            </a:r>
          </a:p>
          <a:p>
            <a:pPr lvl="1"/>
            <a:r>
              <a:rPr lang="fi-FI" sz="2800" dirty="0" smtClean="0"/>
              <a:t> monimutkaisuus </a:t>
            </a:r>
            <a:r>
              <a:rPr lang="fi-FI" sz="2800" dirty="0" smtClean="0">
                <a:sym typeface="Wingdings" panose="05000000000000000000" pitchFamily="2" charset="2"/>
              </a:rPr>
              <a:t> kansalaisen vaikeus tuntea oikeutensa </a:t>
            </a: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48970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Hallinnon tasot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89927"/>
          </a:xfrm>
        </p:spPr>
        <p:txBody>
          <a:bodyPr/>
          <a:lstStyle/>
          <a:p>
            <a:r>
              <a:rPr lang="fi-FI" sz="2800" dirty="0"/>
              <a:t>k</a:t>
            </a:r>
            <a:r>
              <a:rPr lang="fi-FI" sz="2800" dirty="0" smtClean="0"/>
              <a:t>eskushallinto </a:t>
            </a:r>
            <a:r>
              <a:rPr lang="fi-FI" sz="2800" dirty="0" smtClean="0">
                <a:sym typeface="Wingdings" panose="05000000000000000000" pitchFamily="2" charset="2"/>
              </a:rPr>
              <a:t> valtio: ministeriöt </a:t>
            </a:r>
          </a:p>
          <a:p>
            <a:r>
              <a:rPr lang="fi-FI" sz="2800" dirty="0">
                <a:sym typeface="Wingdings" panose="05000000000000000000" pitchFamily="2" charset="2"/>
              </a:rPr>
              <a:t>a</a:t>
            </a:r>
            <a:r>
              <a:rPr lang="fi-FI" sz="2800" dirty="0" smtClean="0">
                <a:sym typeface="Wingdings" panose="05000000000000000000" pitchFamily="2" charset="2"/>
              </a:rPr>
              <a:t>luehallinto  </a:t>
            </a:r>
            <a:r>
              <a:rPr lang="fi-FI" sz="2800" dirty="0" err="1" smtClean="0">
                <a:sym typeface="Wingdings" panose="05000000000000000000" pitchFamily="2" charset="2"/>
              </a:rPr>
              <a:t>avit</a:t>
            </a:r>
            <a:r>
              <a:rPr lang="fi-FI" sz="2800" dirty="0" smtClean="0">
                <a:sym typeface="Wingdings" panose="05000000000000000000" pitchFamily="2" charset="2"/>
              </a:rPr>
              <a:t> + </a:t>
            </a:r>
            <a:r>
              <a:rPr lang="fi-FI" sz="2800" dirty="0" err="1" smtClean="0">
                <a:sym typeface="Wingdings" panose="05000000000000000000" pitchFamily="2" charset="2"/>
              </a:rPr>
              <a:t>elyt</a:t>
            </a:r>
            <a:r>
              <a:rPr lang="fi-FI" sz="2800" dirty="0" smtClean="0">
                <a:sym typeface="Wingdings" panose="05000000000000000000" pitchFamily="2" charset="2"/>
              </a:rPr>
              <a:t>, maakunnat </a:t>
            </a:r>
          </a:p>
          <a:p>
            <a:r>
              <a:rPr lang="fi-FI" sz="2800" dirty="0">
                <a:sym typeface="Wingdings" panose="05000000000000000000" pitchFamily="2" charset="2"/>
              </a:rPr>
              <a:t>p</a:t>
            </a:r>
            <a:r>
              <a:rPr lang="fi-FI" sz="2800" dirty="0" smtClean="0">
                <a:sym typeface="Wingdings" panose="05000000000000000000" pitchFamily="2" charset="2"/>
              </a:rPr>
              <a:t>aikallishallinto  kunnat </a:t>
            </a:r>
          </a:p>
          <a:p>
            <a:pPr marL="0" indent="0">
              <a:buNone/>
            </a:pPr>
            <a:endParaRPr lang="fi-FI" sz="2800" dirty="0" smtClean="0">
              <a:sym typeface="Wingdings" panose="05000000000000000000" pitchFamily="2" charset="2"/>
            </a:endParaRPr>
          </a:p>
          <a:p>
            <a:r>
              <a:rPr lang="fi-FI" sz="2800" dirty="0" smtClean="0">
                <a:sym typeface="Wingdings" panose="05000000000000000000" pitchFamily="2" charset="2"/>
              </a:rPr>
              <a:t> pysyvät virkamiehet </a:t>
            </a:r>
          </a:p>
          <a:p>
            <a:r>
              <a:rPr lang="fi-FI" sz="2800" dirty="0">
                <a:sym typeface="Wingdings" panose="05000000000000000000" pitchFamily="2" charset="2"/>
              </a:rPr>
              <a:t>i</a:t>
            </a:r>
            <a:r>
              <a:rPr lang="fi-FI" sz="2800" dirty="0" smtClean="0">
                <a:sym typeface="Wingdings" panose="05000000000000000000" pitchFamily="2" charset="2"/>
              </a:rPr>
              <a:t>hanteena päättää asioista parhaan asiantuntemuksen tasolla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725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ehkura">
  <a:themeElements>
    <a:clrScheme name="Kiehkur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</TotalTime>
  <Words>104</Words>
  <Application>Microsoft Office PowerPoint</Application>
  <PresentationFormat>Laajakuva</PresentationFormat>
  <Paragraphs>38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Wingdings</vt:lpstr>
      <vt:lpstr>Wingdings 3</vt:lpstr>
      <vt:lpstr>Kiehkura</vt:lpstr>
      <vt:lpstr>16. Valtiota aina tarvitaan</vt:lpstr>
      <vt:lpstr>Valtiosääntö</vt:lpstr>
      <vt:lpstr>Vallanjako </vt:lpstr>
      <vt:lpstr>Hyvä hallinto </vt:lpstr>
      <vt:lpstr>Byrokratia </vt:lpstr>
      <vt:lpstr>Hallinnon tasot 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16. Valtiota aina tarvitaan</dc:title>
  <dc:creator>Nöjd Riku</dc:creator>
  <cp:lastModifiedBy>Nöjd Riku</cp:lastModifiedBy>
  <cp:revision>20</cp:revision>
  <cp:lastPrinted>2018-01-15T13:21:22Z</cp:lastPrinted>
  <dcterms:created xsi:type="dcterms:W3CDTF">2018-01-11T11:51:14Z</dcterms:created>
  <dcterms:modified xsi:type="dcterms:W3CDTF">2018-01-16T13:31:46Z</dcterms:modified>
</cp:coreProperties>
</file>