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74" d="100"/>
          <a:sy n="74" d="100"/>
        </p:scale>
        <p:origin x="3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i-FI" smtClean="0"/>
              <a:t>Muokkaa perustyyl. napsautt.</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i-FI" smtClean="0"/>
              <a:t>Muokkaa perustyyl. napsautt.</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i-FI" smtClean="0"/>
              <a:t>Lisää kuva napsauttamalla kuvaketta</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8C79C5D-2A6F-F04D-97DA-BEF2467B64E4}" type="datetimeFigureOut">
              <a:rPr lang="en-US" dirty="0"/>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i-FI" smtClean="0"/>
              <a:t>Muokkaa perustyyl. napsautt.</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8DFA1846-DA80-1C48-A609-854EA85C59AD}"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i-FI" smtClean="0"/>
              <a:t>Muokkaa perustyyl. napsautt.</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i-FI" smtClean="0"/>
              <a:t>Muokkaa tekstin perustyylejä napsauttamalla</a:t>
            </a:r>
          </a:p>
        </p:txBody>
      </p:sp>
      <p:sp>
        <p:nvSpPr>
          <p:cNvPr id="2" name="Date Placeholder 1"/>
          <p:cNvSpPr>
            <a:spLocks noGrp="1"/>
          </p:cNvSpPr>
          <p:nvPr>
            <p:ph type="dt" sz="half" idx="10"/>
          </p:nvPr>
        </p:nvSpPr>
        <p:spPr/>
        <p:txBody>
          <a:bodyPr/>
          <a:lstStyle/>
          <a:p>
            <a:fld id="{FBF54567-0DE4-3F47-BF90-CB84690072F9}" type="datetimeFigureOut">
              <a:rPr lang="en-US" dirty="0"/>
              <a:pPr/>
              <a:t>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i-FI" smtClean="0"/>
              <a:t>Muokkaa perustyyl. napsautt.</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i-FI" smtClean="0"/>
              <a:t>Muokkaa perustyyl. napsautt.</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8DFA1846-DA80-1C48-A609-854EA85C59AD}" type="datetimeFigureOut">
              <a:rPr lang="en-US" dirty="0"/>
              <a:pPr/>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i-FI" smtClean="0"/>
              <a:t>Muokkaa perustyyl. napsautt.</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0DF5E60-9974-AC48-9591-99C2BB44B7CF}" type="datetimeFigureOut">
              <a:rPr lang="en-US" dirty="0"/>
              <a:pPr/>
              <a:t>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i-FI" smtClean="0"/>
              <a:t>Muokkaa perustyyl. napsautt.</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i-FI" smtClean="0"/>
              <a:t>Lisää kuva napsauttamalla kuvaketta</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1/11/2018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i-FI" smtClean="0"/>
              <a:t>Muokkaa perustyyl. napsautt.</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1/11/2018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17. Kunta palveluksessasi </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212542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Kunta </a:t>
            </a:r>
            <a:endParaRPr lang="fi-FI" dirty="0"/>
          </a:p>
        </p:txBody>
      </p:sp>
      <p:sp>
        <p:nvSpPr>
          <p:cNvPr id="3" name="Sisällön paikkamerkki 2"/>
          <p:cNvSpPr>
            <a:spLocks noGrp="1"/>
          </p:cNvSpPr>
          <p:nvPr>
            <p:ph idx="1"/>
          </p:nvPr>
        </p:nvSpPr>
        <p:spPr/>
        <p:txBody>
          <a:bodyPr>
            <a:normAutofit/>
          </a:bodyPr>
          <a:lstStyle/>
          <a:p>
            <a:r>
              <a:rPr lang="fi-FI" sz="2800" dirty="0"/>
              <a:t>k</a:t>
            </a:r>
            <a:r>
              <a:rPr lang="fi-FI" sz="2800" dirty="0" smtClean="0"/>
              <a:t>ansalaiselle läheisin julkisen hallinnon taso </a:t>
            </a:r>
          </a:p>
          <a:p>
            <a:r>
              <a:rPr lang="fi-FI" sz="2800" dirty="0"/>
              <a:t>j</a:t>
            </a:r>
            <a:r>
              <a:rPr lang="fi-FI" sz="2800" dirty="0" smtClean="0"/>
              <a:t>okaisella kotikunta </a:t>
            </a:r>
            <a:r>
              <a:rPr lang="fi-FI" sz="2800" dirty="0" smtClean="0">
                <a:sym typeface="Wingdings" panose="05000000000000000000" pitchFamily="2" charset="2"/>
              </a:rPr>
              <a:t> </a:t>
            </a:r>
            <a:r>
              <a:rPr lang="fi-FI" sz="2800" dirty="0">
                <a:sym typeface="Wingdings" panose="05000000000000000000" pitchFamily="2" charset="2"/>
              </a:rPr>
              <a:t>k</a:t>
            </a:r>
            <a:r>
              <a:rPr lang="fi-FI" sz="2800" dirty="0" smtClean="0"/>
              <a:t>unnan perusjäsen (asukas) </a:t>
            </a:r>
          </a:p>
          <a:p>
            <a:pPr marL="0" indent="0">
              <a:buNone/>
            </a:pPr>
            <a:r>
              <a:rPr lang="fi-FI" sz="2800" dirty="0">
                <a:sym typeface="Wingdings" panose="05000000000000000000" pitchFamily="2" charset="2"/>
              </a:rPr>
              <a:t>	</a:t>
            </a:r>
            <a:r>
              <a:rPr lang="fi-FI" sz="2800" dirty="0" smtClean="0">
                <a:sym typeface="Wingdings" panose="05000000000000000000" pitchFamily="2" charset="2"/>
              </a:rPr>
              <a:t> vain yksi kunta</a:t>
            </a:r>
          </a:p>
          <a:p>
            <a:pPr marL="0" indent="0">
              <a:buNone/>
            </a:pPr>
            <a:r>
              <a:rPr lang="fi-FI" sz="2800" dirty="0">
                <a:sym typeface="Wingdings" panose="05000000000000000000" pitchFamily="2" charset="2"/>
              </a:rPr>
              <a:t>	</a:t>
            </a:r>
            <a:r>
              <a:rPr lang="fi-FI" sz="2800" dirty="0" smtClean="0">
                <a:sym typeface="Wingdings" panose="05000000000000000000" pitchFamily="2" charset="2"/>
              </a:rPr>
              <a:t> äänioikeus kuntavaaleissa</a:t>
            </a:r>
          </a:p>
          <a:p>
            <a:pPr marL="0" indent="0">
              <a:buNone/>
            </a:pPr>
            <a:r>
              <a:rPr lang="fi-FI" sz="2800" dirty="0">
                <a:sym typeface="Wingdings" panose="05000000000000000000" pitchFamily="2" charset="2"/>
              </a:rPr>
              <a:t>	</a:t>
            </a:r>
            <a:r>
              <a:rPr lang="fi-FI" sz="2800" dirty="0" smtClean="0">
                <a:sym typeface="Wingdings" panose="05000000000000000000" pitchFamily="2" charset="2"/>
              </a:rPr>
              <a:t> kuntavero </a:t>
            </a:r>
          </a:p>
          <a:p>
            <a:r>
              <a:rPr lang="fi-FI" sz="2800" dirty="0">
                <a:sym typeface="Wingdings" panose="05000000000000000000" pitchFamily="2" charset="2"/>
              </a:rPr>
              <a:t>k</a:t>
            </a:r>
            <a:r>
              <a:rPr lang="fi-FI" sz="2800" dirty="0" smtClean="0">
                <a:sym typeface="Wingdings" panose="05000000000000000000" pitchFamily="2" charset="2"/>
              </a:rPr>
              <a:t>unnan jäsenyyksiä voi olla useita </a:t>
            </a:r>
            <a:endParaRPr lang="fi-FI" sz="2800" dirty="0"/>
          </a:p>
        </p:txBody>
      </p:sp>
    </p:spTree>
    <p:extLst>
      <p:ext uri="{BB962C8B-B14F-4D97-AF65-F5344CB8AC3E}">
        <p14:creationId xmlns:p14="http://schemas.microsoft.com/office/powerpoint/2010/main" val="1217196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80075" y="2189407"/>
            <a:ext cx="10554574" cy="4559123"/>
          </a:xfrm>
        </p:spPr>
        <p:txBody>
          <a:bodyPr>
            <a:normAutofit fontScale="92500" lnSpcReduction="20000"/>
          </a:bodyPr>
          <a:lstStyle/>
          <a:p>
            <a:pPr marL="0" indent="0">
              <a:buNone/>
            </a:pPr>
            <a:r>
              <a:rPr lang="fi-FI" dirty="0" smtClean="0"/>
              <a:t>”</a:t>
            </a:r>
            <a:r>
              <a:rPr lang="fi-FI" sz="2800" dirty="0" smtClean="0"/>
              <a:t>Suomessa on vuonna 2018 yhteensä 311 kuntaa, joista 107 käyttää itsestään kaupunki -nimitystä ja 204 kuntaa kunta -nimitystä. Kangasala otti 1.1.2018 käyttöön kaupunki -nimityksen. </a:t>
            </a:r>
          </a:p>
          <a:p>
            <a:endParaRPr lang="fi-FI" sz="2800" dirty="0" smtClean="0"/>
          </a:p>
          <a:p>
            <a:pPr marL="0" indent="0">
              <a:buNone/>
            </a:pPr>
            <a:r>
              <a:rPr lang="fi-FI" sz="2800" dirty="0" smtClean="0"/>
              <a:t>Asukasmäärältään Manner-Suomen pienin kunta on Luhanka (756 asukasta) ja Ahvenanmaan pienin kunta on Sottunga (96 asukasta). Asukasmäärältään Suomen pienin kaupunki on Kaskinen (1 296 asukasta) ja suurin Helsinki (635 181 asukasta). Manner-Suomessa on 295 kuntaa ja Ahvenanmaalla 16.”</a:t>
            </a:r>
          </a:p>
          <a:p>
            <a:pPr marL="0" indent="0">
              <a:buNone/>
            </a:pPr>
            <a:endParaRPr lang="fi-FI" sz="2800" dirty="0" smtClean="0"/>
          </a:p>
          <a:p>
            <a:pPr marL="0" indent="0">
              <a:buNone/>
            </a:pPr>
            <a:r>
              <a:rPr lang="fi-FI" sz="2800" dirty="0" smtClean="0"/>
              <a:t>Lähde: kuntaliitto.fi</a:t>
            </a:r>
          </a:p>
          <a:p>
            <a:endParaRPr lang="fi-FI" dirty="0"/>
          </a:p>
        </p:txBody>
      </p:sp>
    </p:spTree>
    <p:extLst>
      <p:ext uri="{BB962C8B-B14F-4D97-AF65-F5344CB8AC3E}">
        <p14:creationId xmlns:p14="http://schemas.microsoft.com/office/powerpoint/2010/main" val="3146806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Kunnallinen itsehallinto </a:t>
            </a:r>
            <a:endParaRPr lang="fi-FI" dirty="0"/>
          </a:p>
        </p:txBody>
      </p:sp>
      <p:sp>
        <p:nvSpPr>
          <p:cNvPr id="3" name="Sisällön paikkamerkki 2"/>
          <p:cNvSpPr>
            <a:spLocks noGrp="1"/>
          </p:cNvSpPr>
          <p:nvPr>
            <p:ph idx="1"/>
          </p:nvPr>
        </p:nvSpPr>
        <p:spPr/>
        <p:txBody>
          <a:bodyPr>
            <a:normAutofit/>
          </a:bodyPr>
          <a:lstStyle/>
          <a:p>
            <a:r>
              <a:rPr lang="fi-FI" sz="2800" dirty="0" smtClean="0"/>
              <a:t>”Suomi </a:t>
            </a:r>
            <a:r>
              <a:rPr lang="fi-FI" sz="2800" dirty="0"/>
              <a:t>jakaantuu kuntiin, joiden hallinnon tulee perustua kunnan asukkaiden itsehallintoon</a:t>
            </a:r>
            <a:r>
              <a:rPr lang="fi-FI" sz="2800" dirty="0" smtClean="0"/>
              <a:t>.” (</a:t>
            </a:r>
            <a:r>
              <a:rPr lang="fi-FI" sz="2800" dirty="0" err="1" smtClean="0"/>
              <a:t>PeL</a:t>
            </a:r>
            <a:r>
              <a:rPr lang="fi-FI" sz="2800" dirty="0" smtClean="0"/>
              <a:t> 121 §)</a:t>
            </a:r>
          </a:p>
          <a:p>
            <a:r>
              <a:rPr lang="fi-FI" sz="2800" dirty="0"/>
              <a:t>k</a:t>
            </a:r>
            <a:r>
              <a:rPr lang="fi-FI" sz="2800" dirty="0" smtClean="0"/>
              <a:t>unnan tehtävät (ks. s. 140)</a:t>
            </a:r>
          </a:p>
          <a:p>
            <a:pPr lvl="1"/>
            <a:r>
              <a:rPr lang="fi-FI" sz="2600" dirty="0"/>
              <a:t> </a:t>
            </a:r>
            <a:r>
              <a:rPr lang="fi-FI" sz="2600" dirty="0" smtClean="0"/>
              <a:t>lakisääteiset</a:t>
            </a:r>
          </a:p>
          <a:p>
            <a:pPr lvl="1"/>
            <a:r>
              <a:rPr lang="fi-FI" sz="2600" dirty="0" smtClean="0"/>
              <a:t> vapaaehtoiset </a:t>
            </a:r>
            <a:endParaRPr lang="fi-FI" sz="2600" dirty="0"/>
          </a:p>
        </p:txBody>
      </p:sp>
    </p:spTree>
    <p:extLst>
      <p:ext uri="{BB962C8B-B14F-4D97-AF65-F5344CB8AC3E}">
        <p14:creationId xmlns:p14="http://schemas.microsoft.com/office/powerpoint/2010/main" val="1975612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Kuntatalous</a:t>
            </a:r>
            <a:endParaRPr lang="fi-FI" dirty="0"/>
          </a:p>
        </p:txBody>
      </p:sp>
      <p:sp>
        <p:nvSpPr>
          <p:cNvPr id="3" name="Sisällön paikkamerkki 2"/>
          <p:cNvSpPr>
            <a:spLocks noGrp="1"/>
          </p:cNvSpPr>
          <p:nvPr>
            <p:ph idx="1"/>
          </p:nvPr>
        </p:nvSpPr>
        <p:spPr>
          <a:xfrm>
            <a:off x="818712" y="2021983"/>
            <a:ext cx="10554574" cy="4649272"/>
          </a:xfrm>
        </p:spPr>
        <p:txBody>
          <a:bodyPr>
            <a:normAutofit/>
          </a:bodyPr>
          <a:lstStyle/>
          <a:p>
            <a:r>
              <a:rPr lang="fi-FI" sz="2800" dirty="0"/>
              <a:t>k</a:t>
            </a:r>
            <a:r>
              <a:rPr lang="fi-FI" sz="2800" dirty="0" smtClean="0"/>
              <a:t>unnan tulot</a:t>
            </a:r>
          </a:p>
          <a:p>
            <a:pPr lvl="1"/>
            <a:r>
              <a:rPr lang="fi-FI" sz="2800" dirty="0"/>
              <a:t>k</a:t>
            </a:r>
            <a:r>
              <a:rPr lang="fi-FI" sz="2800" dirty="0" smtClean="0"/>
              <a:t>untavero</a:t>
            </a:r>
          </a:p>
          <a:p>
            <a:pPr lvl="1"/>
            <a:r>
              <a:rPr lang="fi-FI" sz="2800" dirty="0"/>
              <a:t>k</a:t>
            </a:r>
            <a:r>
              <a:rPr lang="fi-FI" sz="2800" dirty="0" smtClean="0"/>
              <a:t>iinteistövero </a:t>
            </a:r>
          </a:p>
          <a:p>
            <a:pPr lvl="1"/>
            <a:r>
              <a:rPr lang="fi-FI" sz="2800" dirty="0"/>
              <a:t>v</a:t>
            </a:r>
            <a:r>
              <a:rPr lang="fi-FI" sz="2800" dirty="0" smtClean="0"/>
              <a:t>altionosuudet </a:t>
            </a:r>
            <a:r>
              <a:rPr lang="fi-FI" sz="2800" dirty="0" smtClean="0">
                <a:sym typeface="Wingdings" panose="05000000000000000000" pitchFamily="2" charset="2"/>
              </a:rPr>
              <a:t> ei saa ”korvamerkitä” </a:t>
            </a:r>
            <a:endParaRPr lang="fi-FI" sz="2800" dirty="0" smtClean="0"/>
          </a:p>
          <a:p>
            <a:pPr lvl="1"/>
            <a:r>
              <a:rPr lang="fi-FI" sz="2800" dirty="0" smtClean="0"/>
              <a:t>asiakasmaksut </a:t>
            </a:r>
          </a:p>
          <a:p>
            <a:pPr lvl="1"/>
            <a:r>
              <a:rPr lang="fi-FI" sz="2800" dirty="0"/>
              <a:t>t</a:t>
            </a:r>
            <a:r>
              <a:rPr lang="fi-FI" sz="2800" dirty="0" smtClean="0"/>
              <a:t>ulot liikelaitoksista / yhtiöistä</a:t>
            </a:r>
          </a:p>
          <a:p>
            <a:pPr lvl="1"/>
            <a:r>
              <a:rPr lang="fi-FI" sz="2800" dirty="0"/>
              <a:t>v</a:t>
            </a:r>
            <a:r>
              <a:rPr lang="fi-FI" sz="2800" dirty="0" smtClean="0"/>
              <a:t>elka</a:t>
            </a:r>
          </a:p>
          <a:p>
            <a:pPr lvl="1"/>
            <a:r>
              <a:rPr lang="fi-FI" sz="2800" dirty="0" smtClean="0"/>
              <a:t>(sijoitus- yms. tulot)</a:t>
            </a:r>
            <a:endParaRPr lang="fi-FI" sz="2800" dirty="0"/>
          </a:p>
        </p:txBody>
      </p:sp>
    </p:spTree>
    <p:extLst>
      <p:ext uri="{BB962C8B-B14F-4D97-AF65-F5344CB8AC3E}">
        <p14:creationId xmlns:p14="http://schemas.microsoft.com/office/powerpoint/2010/main" val="4068130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sz="2800" dirty="0" smtClean="0"/>
              <a:t> palveluiden tuottaminen</a:t>
            </a:r>
          </a:p>
          <a:p>
            <a:pPr lvl="1"/>
            <a:r>
              <a:rPr lang="fi-FI" sz="2800" dirty="0" smtClean="0"/>
              <a:t> kunta yksin</a:t>
            </a:r>
          </a:p>
          <a:p>
            <a:pPr lvl="1"/>
            <a:r>
              <a:rPr lang="fi-FI" sz="2800" dirty="0" smtClean="0"/>
              <a:t> kuntayhtymät </a:t>
            </a:r>
          </a:p>
          <a:p>
            <a:pPr lvl="1"/>
            <a:r>
              <a:rPr lang="fi-FI" sz="2800" dirty="0" smtClean="0"/>
              <a:t> liikelaitokset, yhtiöt</a:t>
            </a:r>
          </a:p>
          <a:p>
            <a:pPr lvl="1"/>
            <a:r>
              <a:rPr lang="fi-FI" sz="2800" dirty="0" smtClean="0"/>
              <a:t> ostaminen yksityiseltä 	</a:t>
            </a:r>
            <a:endParaRPr lang="fi-FI" sz="2800" dirty="0"/>
          </a:p>
        </p:txBody>
      </p:sp>
    </p:spTree>
    <p:extLst>
      <p:ext uri="{BB962C8B-B14F-4D97-AF65-F5344CB8AC3E}">
        <p14:creationId xmlns:p14="http://schemas.microsoft.com/office/powerpoint/2010/main" val="1332333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sz="2800" dirty="0"/>
              <a:t>k</a:t>
            </a:r>
            <a:r>
              <a:rPr lang="fi-FI" sz="2800" dirty="0" smtClean="0"/>
              <a:t>untien talousvaikeudet </a:t>
            </a:r>
          </a:p>
          <a:p>
            <a:pPr marL="0" indent="0">
              <a:buNone/>
            </a:pPr>
            <a:r>
              <a:rPr lang="fi-FI" sz="2800" dirty="0"/>
              <a:t>	</a:t>
            </a:r>
            <a:r>
              <a:rPr lang="fi-FI" sz="2800" dirty="0" smtClean="0">
                <a:sym typeface="Wingdings" panose="05000000000000000000" pitchFamily="2" charset="2"/>
              </a:rPr>
              <a:t> kuntaliitokset </a:t>
            </a:r>
          </a:p>
          <a:p>
            <a:pPr marL="0" indent="0">
              <a:buNone/>
            </a:pPr>
            <a:r>
              <a:rPr lang="fi-FI" sz="2800" dirty="0">
                <a:sym typeface="Wingdings" panose="05000000000000000000" pitchFamily="2" charset="2"/>
              </a:rPr>
              <a:t>	</a:t>
            </a:r>
            <a:r>
              <a:rPr lang="fi-FI" sz="2800" dirty="0" smtClean="0">
                <a:sym typeface="Wingdings" panose="05000000000000000000" pitchFamily="2" charset="2"/>
              </a:rPr>
              <a:t> maakunta- ja sote-uudistus ( veisi noin puolet kunnan nykytehtävistä) </a:t>
            </a:r>
            <a:endParaRPr lang="fi-FI" sz="2800" dirty="0"/>
          </a:p>
        </p:txBody>
      </p:sp>
    </p:spTree>
    <p:extLst>
      <p:ext uri="{BB962C8B-B14F-4D97-AF65-F5344CB8AC3E}">
        <p14:creationId xmlns:p14="http://schemas.microsoft.com/office/powerpoint/2010/main" val="611472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Kunnallishallinto</a:t>
            </a:r>
            <a:endParaRPr lang="fi-FI" dirty="0"/>
          </a:p>
        </p:txBody>
      </p:sp>
      <p:sp>
        <p:nvSpPr>
          <p:cNvPr id="3" name="Sisällön paikkamerkki 2"/>
          <p:cNvSpPr>
            <a:spLocks noGrp="1"/>
          </p:cNvSpPr>
          <p:nvPr>
            <p:ph idx="1"/>
          </p:nvPr>
        </p:nvSpPr>
        <p:spPr>
          <a:xfrm>
            <a:off x="818712" y="2222287"/>
            <a:ext cx="10554574" cy="4384575"/>
          </a:xfrm>
        </p:spPr>
        <p:txBody>
          <a:bodyPr>
            <a:noAutofit/>
          </a:bodyPr>
          <a:lstStyle/>
          <a:p>
            <a:r>
              <a:rPr lang="fi-FI" sz="2800" dirty="0"/>
              <a:t>k</a:t>
            </a:r>
            <a:r>
              <a:rPr lang="fi-FI" sz="2800" dirty="0" smtClean="0"/>
              <a:t>unnanvaltuusto </a:t>
            </a:r>
          </a:p>
          <a:p>
            <a:pPr lvl="1"/>
            <a:r>
              <a:rPr lang="fi-FI" sz="2800" dirty="0"/>
              <a:t>v</a:t>
            </a:r>
            <a:r>
              <a:rPr lang="fi-FI" sz="2800" dirty="0" smtClean="0"/>
              <a:t>alitaan vaalein neljäksi vuodeksi</a:t>
            </a:r>
          </a:p>
          <a:p>
            <a:pPr lvl="1"/>
            <a:r>
              <a:rPr lang="fi-FI" sz="2800" dirty="0"/>
              <a:t>k</a:t>
            </a:r>
            <a:r>
              <a:rPr lang="fi-FI" sz="2800" dirty="0" smtClean="0"/>
              <a:t>orkein päättävä elin </a:t>
            </a:r>
          </a:p>
          <a:p>
            <a:pPr lvl="1"/>
            <a:r>
              <a:rPr lang="fi-FI" sz="2800" dirty="0"/>
              <a:t>v</a:t>
            </a:r>
            <a:r>
              <a:rPr lang="fi-FI" sz="2800" dirty="0" smtClean="0"/>
              <a:t>alitsee muiden elinten jäsenet</a:t>
            </a:r>
          </a:p>
          <a:p>
            <a:r>
              <a:rPr lang="fi-FI" sz="2800" dirty="0"/>
              <a:t>k</a:t>
            </a:r>
            <a:r>
              <a:rPr lang="fi-FI" sz="2800" dirty="0" smtClean="0"/>
              <a:t>unnanhallitus</a:t>
            </a:r>
          </a:p>
          <a:p>
            <a:pPr lvl="1"/>
            <a:r>
              <a:rPr lang="fi-FI" sz="2800" dirty="0"/>
              <a:t>y</a:t>
            </a:r>
            <a:r>
              <a:rPr lang="fi-FI" sz="2800" dirty="0" smtClean="0"/>
              <a:t>lin toimeenpanovalta</a:t>
            </a:r>
          </a:p>
          <a:p>
            <a:pPr lvl="1"/>
            <a:r>
              <a:rPr lang="fi-FI" sz="2800" dirty="0"/>
              <a:t>v</a:t>
            </a:r>
            <a:r>
              <a:rPr lang="fi-FI" sz="2800" dirty="0" smtClean="0"/>
              <a:t>almistelu </a:t>
            </a:r>
          </a:p>
          <a:p>
            <a:pPr lvl="1"/>
            <a:r>
              <a:rPr lang="fi-FI" sz="2800" dirty="0"/>
              <a:t>m</a:t>
            </a:r>
            <a:r>
              <a:rPr lang="fi-FI" sz="2800" dirty="0" smtClean="0"/>
              <a:t>erkitys kasvanut</a:t>
            </a:r>
            <a:endParaRPr lang="fi-FI" sz="2800" dirty="0"/>
          </a:p>
        </p:txBody>
      </p:sp>
    </p:spTree>
    <p:extLst>
      <p:ext uri="{BB962C8B-B14F-4D97-AF65-F5344CB8AC3E}">
        <p14:creationId xmlns:p14="http://schemas.microsoft.com/office/powerpoint/2010/main" val="1655092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689924" y="2222287"/>
            <a:ext cx="10554574" cy="4268665"/>
          </a:xfrm>
        </p:spPr>
        <p:txBody>
          <a:bodyPr>
            <a:normAutofit fontScale="92500" lnSpcReduction="10000"/>
          </a:bodyPr>
          <a:lstStyle/>
          <a:p>
            <a:r>
              <a:rPr lang="fi-FI" sz="2800" dirty="0"/>
              <a:t>l</a:t>
            </a:r>
            <a:r>
              <a:rPr lang="fi-FI" sz="2800" dirty="0" smtClean="0"/>
              <a:t>autakunnat </a:t>
            </a:r>
          </a:p>
          <a:p>
            <a:pPr lvl="1"/>
            <a:r>
              <a:rPr lang="fi-FI" sz="2800" dirty="0" smtClean="0"/>
              <a:t>kunta päättää määrän ja toimenkuvan </a:t>
            </a:r>
          </a:p>
          <a:p>
            <a:pPr lvl="1"/>
            <a:r>
              <a:rPr lang="fi-FI" sz="2800" dirty="0"/>
              <a:t>v</a:t>
            </a:r>
            <a:r>
              <a:rPr lang="fi-FI" sz="2800" dirty="0" smtClean="0"/>
              <a:t>almistelu </a:t>
            </a:r>
            <a:endParaRPr lang="fi-FI" sz="2800" dirty="0" smtClean="0"/>
          </a:p>
          <a:p>
            <a:r>
              <a:rPr lang="fi-FI" sz="3000" dirty="0" smtClean="0"/>
              <a:t>kunnanjohtaja / pormestari </a:t>
            </a:r>
            <a:endParaRPr lang="fi-FI" sz="3000" dirty="0" smtClean="0"/>
          </a:p>
          <a:p>
            <a:pPr marL="457200" lvl="1" indent="0">
              <a:buNone/>
            </a:pPr>
            <a:endParaRPr lang="fi-FI" sz="2800" dirty="0">
              <a:sym typeface="Wingdings" panose="05000000000000000000" pitchFamily="2" charset="2"/>
            </a:endParaRPr>
          </a:p>
          <a:p>
            <a:pPr marL="457200" lvl="1" indent="0">
              <a:buNone/>
            </a:pPr>
            <a:endParaRPr lang="fi-FI" sz="2800" dirty="0">
              <a:sym typeface="Wingdings" panose="05000000000000000000" pitchFamily="2" charset="2"/>
            </a:endParaRPr>
          </a:p>
          <a:p>
            <a:r>
              <a:rPr lang="fi-FI" sz="2800" dirty="0">
                <a:sym typeface="Wingdings" panose="05000000000000000000" pitchFamily="2" charset="2"/>
              </a:rPr>
              <a:t>v</a:t>
            </a:r>
            <a:r>
              <a:rPr lang="fi-FI" sz="2800" dirty="0" smtClean="0">
                <a:sym typeface="Wingdings" panose="05000000000000000000" pitchFamily="2" charset="2"/>
              </a:rPr>
              <a:t>iranhaltijat = asiantuntijat </a:t>
            </a:r>
          </a:p>
          <a:p>
            <a:r>
              <a:rPr lang="fi-FI" sz="2800" dirty="0" smtClean="0"/>
              <a:t>viranhaltijoiden </a:t>
            </a:r>
            <a:r>
              <a:rPr lang="fi-FI" sz="2800" dirty="0" smtClean="0"/>
              <a:t>ja luottamushenkilöiden vallankäytön suhde? </a:t>
            </a:r>
          </a:p>
        </p:txBody>
      </p:sp>
    </p:spTree>
    <p:extLst>
      <p:ext uri="{BB962C8B-B14F-4D97-AF65-F5344CB8AC3E}">
        <p14:creationId xmlns:p14="http://schemas.microsoft.com/office/powerpoint/2010/main" val="13900962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ainaus">
  <a:themeElements>
    <a:clrScheme name="Quotable">
      <a:dk1>
        <a:sysClr val="windowText" lastClr="000000"/>
      </a:dk1>
      <a:lt1>
        <a:sysClr val="window" lastClr="FFFFFF"/>
      </a:lt1>
      <a:dk2>
        <a:srgbClr val="212121"/>
      </a:dk2>
      <a:lt2>
        <a:srgbClr val="636363"/>
      </a:lt2>
      <a:accent1>
        <a:srgbClr val="9ECD33"/>
      </a:accent1>
      <a:accent2>
        <a:srgbClr val="E19933"/>
      </a:accent2>
      <a:accent3>
        <a:srgbClr val="DC5D3D"/>
      </a:accent3>
      <a:accent4>
        <a:srgbClr val="A967CB"/>
      </a:accent4>
      <a:accent5>
        <a:srgbClr val="5EA5DD"/>
      </a:accent5>
      <a:accent6>
        <a:srgbClr val="44BEA9"/>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98D1675B-7325-48AD-994B-0DEF3379A98D}"/>
    </a:ext>
  </a:extLst>
</a:theme>
</file>

<file path=docProps/app.xml><?xml version="1.0" encoding="utf-8"?>
<Properties xmlns="http://schemas.openxmlformats.org/officeDocument/2006/extended-properties" xmlns:vt="http://schemas.openxmlformats.org/officeDocument/2006/docPropsVTypes">
  <Template>Lainaus</Template>
  <TotalTime>26</TotalTime>
  <Words>210</Words>
  <Application>Microsoft Office PowerPoint</Application>
  <PresentationFormat>Laajakuva</PresentationFormat>
  <Paragraphs>52</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Century Gothic</vt:lpstr>
      <vt:lpstr>Wingdings</vt:lpstr>
      <vt:lpstr>Wingdings 2</vt:lpstr>
      <vt:lpstr>Lainaus</vt:lpstr>
      <vt:lpstr>17. Kunta palveluksessasi </vt:lpstr>
      <vt:lpstr>Kunta </vt:lpstr>
      <vt:lpstr>PowerPoint-esitys</vt:lpstr>
      <vt:lpstr>Kunnallinen itsehallinto </vt:lpstr>
      <vt:lpstr>Kuntatalous</vt:lpstr>
      <vt:lpstr>PowerPoint-esitys</vt:lpstr>
      <vt:lpstr>PowerPoint-esitys</vt:lpstr>
      <vt:lpstr>Kunnallishallinto</vt:lpstr>
      <vt:lpstr>PowerPoint-esitys</vt:lpstr>
    </vt:vector>
  </TitlesOfParts>
  <Company>Kouvola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Kunta palveluksessasi </dc:title>
  <dc:creator>Nöjd Riku</dc:creator>
  <cp:lastModifiedBy>Nöjd Riku</cp:lastModifiedBy>
  <cp:revision>14</cp:revision>
  <dcterms:created xsi:type="dcterms:W3CDTF">2018-01-11T12:15:42Z</dcterms:created>
  <dcterms:modified xsi:type="dcterms:W3CDTF">2018-01-11T12:43:57Z</dcterms:modified>
</cp:coreProperties>
</file>