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handoutMasterIdLst>
    <p:handoutMasterId r:id="rId6"/>
  </p:handoutMasterIdLst>
  <p:sldIdLst>
    <p:sldId id="256" r:id="rId2"/>
    <p:sldId id="257" r:id="rId3"/>
    <p:sldId id="258" r:id="rId4"/>
    <p:sldId id="259" r:id="rId5"/>
  </p:sldIdLst>
  <p:sldSz cx="12192000" cy="6858000"/>
  <p:notesSz cx="6799263" cy="99298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8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1342" y="0"/>
            <a:ext cx="2946347" cy="49821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160616-5128-4589-A479-D82D099DE5C6}" type="datetimeFigureOut">
              <a:rPr lang="fi-FI" smtClean="0"/>
              <a:t>22.11.2017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1342" y="9431600"/>
            <a:ext cx="2946347" cy="49821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27ECAE-E598-473B-9FE4-157CF4F071B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372707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17755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271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3795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90749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962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2839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954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13817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818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106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6472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B61BEF0D-F0BB-DE4B-95CE-6DB70DBA9567}" type="datetimeFigureOut">
              <a:rPr lang="en-US" smtClean="0"/>
              <a:pPr/>
              <a:t>11/22/2017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7583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1. Kansalaiset - </a:t>
            </a:r>
            <a:r>
              <a:rPr lang="fi-FI" dirty="0" err="1" smtClean="0"/>
              <a:t>medborgare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893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Yhteiskunta – valtio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/>
              <a:t> </a:t>
            </a:r>
            <a:r>
              <a:rPr lang="fi-FI" sz="2400" dirty="0" smtClean="0"/>
              <a:t>yhteiskunta = yksilöt + näiden ryhmät </a:t>
            </a:r>
            <a:r>
              <a:rPr lang="fi-FI" sz="2400" dirty="0" smtClean="0"/>
              <a:t>(+ valtio) </a:t>
            </a:r>
            <a:r>
              <a:rPr lang="fi-FI" sz="2400" dirty="0" smtClean="0"/>
              <a:t>+ talous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/>
              <a:t> </a:t>
            </a:r>
            <a:r>
              <a:rPr lang="fi-FI" sz="2400" dirty="0" smtClean="0"/>
              <a:t>valtio </a:t>
            </a:r>
          </a:p>
          <a:p>
            <a:pPr lvl="5">
              <a:buFont typeface="Wingdings" panose="05000000000000000000" pitchFamily="2" charset="2"/>
              <a:buChar char="v"/>
            </a:pPr>
            <a:r>
              <a:rPr lang="fi-FI" sz="2000" dirty="0" smtClean="0"/>
              <a:t> rajattu alue </a:t>
            </a:r>
          </a:p>
          <a:p>
            <a:pPr lvl="5">
              <a:buFont typeface="Wingdings" panose="05000000000000000000" pitchFamily="2" charset="2"/>
              <a:buChar char="v"/>
            </a:pPr>
            <a:r>
              <a:rPr lang="fi-FI" sz="2000" dirty="0" smtClean="0"/>
              <a:t> suvereenisuus (itsenäisyys) </a:t>
            </a:r>
          </a:p>
          <a:p>
            <a:pPr lvl="5">
              <a:buFont typeface="Wingdings" panose="05000000000000000000" pitchFamily="2" charset="2"/>
              <a:buChar char="v"/>
            </a:pPr>
            <a:r>
              <a:rPr lang="fi-FI" sz="2000" dirty="0" smtClean="0"/>
              <a:t> vallankäyttö: säädökset + pakkovalta</a:t>
            </a:r>
          </a:p>
          <a:p>
            <a:pPr lvl="5">
              <a:buFont typeface="Wingdings" panose="05000000000000000000" pitchFamily="2" charset="2"/>
              <a:buChar char="v"/>
            </a:pPr>
            <a:r>
              <a:rPr lang="fi-FI" sz="2000" dirty="0" smtClean="0"/>
              <a:t> kansalaiset </a:t>
            </a:r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1683978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Valtion rooli suhteessa yhteiskuntaan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 </a:t>
            </a:r>
            <a:r>
              <a:rPr lang="fi-FI" sz="2400" dirty="0" smtClean="0"/>
              <a:t>pieni </a:t>
            </a:r>
            <a:r>
              <a:rPr lang="fi-FI" sz="2400" dirty="0" smtClean="0">
                <a:sym typeface="Wingdings" panose="05000000000000000000" pitchFamily="2" charset="2"/>
              </a:rPr>
              <a:t> yövartijavaltio  yksityinen toimeliasuus laajaa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>
                <a:sym typeface="Wingdings" panose="05000000000000000000" pitchFamily="2" charset="2"/>
              </a:rPr>
              <a:t> </a:t>
            </a:r>
            <a:r>
              <a:rPr lang="fi-FI" sz="2400" dirty="0" smtClean="0">
                <a:sym typeface="Wingdings" panose="05000000000000000000" pitchFamily="2" charset="2"/>
              </a:rPr>
              <a:t>suuri  sosiaali- / hyvinvointivaltio  julkinen sektori </a:t>
            </a:r>
            <a:r>
              <a:rPr lang="fi-FI" sz="2400" dirty="0" smtClean="0">
                <a:sym typeface="Wingdings" panose="05000000000000000000" pitchFamily="2" charset="2"/>
              </a:rPr>
              <a:t>laajaa = valtio (ja kunta) aktiivinen toimija yhteiskunnassa </a:t>
            </a:r>
            <a:endParaRPr lang="fi-FI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fi-FI" sz="2400" dirty="0" smtClean="0">
                <a:sym typeface="Wingdings" panose="05000000000000000000" pitchFamily="2" charset="2"/>
              </a:rPr>
              <a:t>ks</a:t>
            </a:r>
            <a:r>
              <a:rPr lang="fi-FI" sz="2400" dirty="0" smtClean="0">
                <a:sym typeface="Wingdings" panose="05000000000000000000" pitchFamily="2" charset="2"/>
              </a:rPr>
              <a:t>. s. 10  Mitkä hyvä elämän edellytykset kuuluvat mielestäsi yksilön ja mitkä yhteiskunnan vastuulle? </a:t>
            </a:r>
            <a:endParaRPr lang="fi-FI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24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sz="2400" b="1" dirty="0"/>
              <a:t>“There is no such thing as society</a:t>
            </a:r>
            <a:r>
              <a:rPr lang="en-US" sz="2400" b="1" dirty="0" smtClean="0"/>
              <a:t>.” (Margaret Thatcher) </a:t>
            </a:r>
            <a:endParaRPr lang="fi-FI" sz="2400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82147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Kansalaisyhteiskunta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fi-FI" dirty="0" smtClean="0"/>
              <a:t> </a:t>
            </a:r>
            <a:r>
              <a:rPr lang="fi-FI" sz="2400" dirty="0" smtClean="0"/>
              <a:t>aktiivinen kansalaisuus </a:t>
            </a:r>
            <a:r>
              <a:rPr lang="fi-FI" sz="2400" dirty="0" smtClean="0">
                <a:sym typeface="Wingdings" panose="05000000000000000000" pitchFamily="2" charset="2"/>
              </a:rPr>
              <a:t> pyrkimys kehittää yhteiskuntaa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>
                <a:sym typeface="Wingdings" panose="05000000000000000000" pitchFamily="2" charset="2"/>
              </a:rPr>
              <a:t> </a:t>
            </a:r>
            <a:r>
              <a:rPr lang="fi-FI" sz="2400" dirty="0" smtClean="0">
                <a:sym typeface="Wingdings" panose="05000000000000000000" pitchFamily="2" charset="2"/>
              </a:rPr>
              <a:t>vapaaehtoinen toiminta: järjestöt, puolueet, tempaukset jne.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fi-FI" sz="2400" dirty="0">
                <a:sym typeface="Wingdings" panose="05000000000000000000" pitchFamily="2" charset="2"/>
              </a:rPr>
              <a:t> </a:t>
            </a:r>
            <a:r>
              <a:rPr lang="fi-FI" sz="2400" dirty="0" smtClean="0">
                <a:sym typeface="Wingdings" panose="05000000000000000000" pitchFamily="2" charset="2"/>
              </a:rPr>
              <a:t>edellyttää valtion myöntämiä toimintavapauksia 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603488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28</TotalTime>
  <Words>124</Words>
  <Application>Microsoft Office PowerPoint</Application>
  <PresentationFormat>Laajakuva</PresentationFormat>
  <Paragraphs>19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10" baseType="lpstr">
      <vt:lpstr>Calibri</vt:lpstr>
      <vt:lpstr>Tw Cen MT</vt:lpstr>
      <vt:lpstr>Tw Cen MT Condensed</vt:lpstr>
      <vt:lpstr>Wingdings</vt:lpstr>
      <vt:lpstr>Wingdings 3</vt:lpstr>
      <vt:lpstr>Integraali</vt:lpstr>
      <vt:lpstr>1. Kansalaiset - medborgare</vt:lpstr>
      <vt:lpstr>Yhteiskunta – valtio </vt:lpstr>
      <vt:lpstr>Valtion rooli suhteessa yhteiskuntaan</vt:lpstr>
      <vt:lpstr>Kansalaisyhteiskunta </vt:lpstr>
    </vt:vector>
  </TitlesOfParts>
  <Company>Kouvola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Kansalaiset - medborgare</dc:title>
  <dc:creator>Nöjd Riku</dc:creator>
  <cp:lastModifiedBy>Nöjd Riku</cp:lastModifiedBy>
  <cp:revision>8</cp:revision>
  <cp:lastPrinted>2017-11-22T11:37:13Z</cp:lastPrinted>
  <dcterms:created xsi:type="dcterms:W3CDTF">2017-11-22T10:18:11Z</dcterms:created>
  <dcterms:modified xsi:type="dcterms:W3CDTF">2017-11-22T11:37:44Z</dcterms:modified>
</cp:coreProperties>
</file>