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sldIdLst>
    <p:sldId id="256" r:id="rId2"/>
    <p:sldId id="257" r:id="rId3"/>
    <p:sldId id="258" r:id="rId4"/>
    <p:sldId id="259" r:id="rId5"/>
    <p:sldId id="260" r:id="rId6"/>
    <p:sldId id="261" r:id="rId7"/>
    <p:sldId id="264"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i-FI" smtClean="0"/>
              <a:t>Muokkaa perustyyl. napsautt.</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B61BEF0D-F0BB-DE4B-95CE-6DB70DBA9567}" type="datetimeFigureOut">
              <a:rPr lang="en-US" smtClean="0"/>
              <a:pPr/>
              <a:t>1/17/2018</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2354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9215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7735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9001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1976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28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7982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3275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9645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i-FI" smtClean="0"/>
              <a:t>Muokkaa perustyyl. napsautt.</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i-FI" smtClean="0"/>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smtClean="0"/>
              <a:pPr/>
              <a:t>1/17/2018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01745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B61BEF0D-F0BB-DE4B-95CE-6DB70DBA9567}" type="datetimeFigureOut">
              <a:rPr lang="en-US" smtClean="0"/>
              <a:pPr/>
              <a:t>1/17/2018</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2050477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61BEF0D-F0BB-DE4B-95CE-6DB70DBA9567}" type="datetimeFigureOut">
              <a:rPr lang="en-US" smtClean="0"/>
              <a:pPr/>
              <a:t>1/17/2018</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5531896"/>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004552" y="2099257"/>
            <a:ext cx="9569003" cy="2227565"/>
          </a:xfrm>
        </p:spPr>
        <p:txBody>
          <a:bodyPr/>
          <a:lstStyle/>
          <a:p>
            <a:r>
              <a:rPr lang="fi-FI" dirty="0" smtClean="0"/>
              <a:t>19. Valtioneuvosto – toimeenpanovallan haltija</a:t>
            </a:r>
            <a:endParaRPr lang="fi-FI" dirty="0"/>
          </a:p>
        </p:txBody>
      </p:sp>
    </p:spTree>
    <p:extLst>
      <p:ext uri="{BB962C8B-B14F-4D97-AF65-F5344CB8AC3E}">
        <p14:creationId xmlns:p14="http://schemas.microsoft.com/office/powerpoint/2010/main" val="2113642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Valtioneuvosto = ministeristö </a:t>
            </a:r>
            <a:endParaRPr lang="fi-FI" dirty="0"/>
          </a:p>
        </p:txBody>
      </p:sp>
      <p:sp>
        <p:nvSpPr>
          <p:cNvPr id="3" name="Sisällön paikkamerkki 2"/>
          <p:cNvSpPr>
            <a:spLocks noGrp="1"/>
          </p:cNvSpPr>
          <p:nvPr>
            <p:ph idx="1"/>
          </p:nvPr>
        </p:nvSpPr>
        <p:spPr/>
        <p:txBody>
          <a:bodyPr/>
          <a:lstStyle/>
          <a:p>
            <a:pPr>
              <a:buFont typeface="Arial" panose="020B0604020202020204" pitchFamily="34" charset="0"/>
              <a:buChar char="•"/>
            </a:pPr>
            <a:r>
              <a:rPr lang="fi-FI" dirty="0" smtClean="0"/>
              <a:t> </a:t>
            </a:r>
            <a:r>
              <a:rPr lang="fi-FI" sz="2800" dirty="0" smtClean="0"/>
              <a:t>hallinnon johtaminen</a:t>
            </a:r>
          </a:p>
          <a:p>
            <a:pPr>
              <a:buFont typeface="Arial" panose="020B0604020202020204" pitchFamily="34" charset="0"/>
              <a:buChar char="•"/>
            </a:pPr>
            <a:r>
              <a:rPr lang="fi-FI" sz="2800" dirty="0" smtClean="0"/>
              <a:t> valmistelu, täytäntöönpano, valvonta </a:t>
            </a:r>
          </a:p>
          <a:p>
            <a:pPr>
              <a:buFont typeface="Arial" panose="020B0604020202020204" pitchFamily="34" charset="0"/>
              <a:buChar char="•"/>
            </a:pPr>
            <a:r>
              <a:rPr lang="fi-FI" sz="2800" dirty="0" smtClean="0"/>
              <a:t> ministerit ministeriöiden johtajina </a:t>
            </a:r>
          </a:p>
          <a:p>
            <a:pPr>
              <a:buFont typeface="Arial" panose="020B0604020202020204" pitchFamily="34" charset="0"/>
              <a:buChar char="•"/>
            </a:pPr>
            <a:r>
              <a:rPr lang="fi-FI" sz="2800" dirty="0" smtClean="0"/>
              <a:t> hallitus = valtioneuvosto (+ </a:t>
            </a:r>
            <a:r>
              <a:rPr lang="fi-FI" sz="2800" dirty="0" err="1" smtClean="0"/>
              <a:t>tp</a:t>
            </a:r>
            <a:r>
              <a:rPr lang="fi-FI" sz="2800" dirty="0" smtClean="0"/>
              <a:t>)</a:t>
            </a:r>
          </a:p>
          <a:p>
            <a:pPr>
              <a:buFont typeface="Arial" panose="020B0604020202020204" pitchFamily="34" charset="0"/>
              <a:buChar char="•"/>
            </a:pPr>
            <a:r>
              <a:rPr lang="fi-FI" sz="2800" dirty="0" smtClean="0"/>
              <a:t> toimitusministeristö </a:t>
            </a:r>
            <a:r>
              <a:rPr lang="fi-FI" sz="2800" dirty="0" smtClean="0">
                <a:sym typeface="Wingdings" panose="05000000000000000000" pitchFamily="2" charset="2"/>
              </a:rPr>
              <a:t> juoksevat asiat, ei poliittisia päätöksiä</a:t>
            </a:r>
          </a:p>
          <a:p>
            <a:pPr>
              <a:buFont typeface="Arial" panose="020B0604020202020204" pitchFamily="34" charset="0"/>
              <a:buChar char="•"/>
            </a:pPr>
            <a:r>
              <a:rPr lang="fi-FI" sz="2800" dirty="0" smtClean="0">
                <a:sym typeface="Wingdings" panose="05000000000000000000" pitchFamily="2" charset="2"/>
              </a:rPr>
              <a:t> virkamieshallitus  ei poliitikkoja</a:t>
            </a:r>
            <a:endParaRPr lang="fi-FI" sz="2800" dirty="0" smtClean="0"/>
          </a:p>
        </p:txBody>
      </p:sp>
    </p:spTree>
    <p:extLst>
      <p:ext uri="{BB962C8B-B14F-4D97-AF65-F5344CB8AC3E}">
        <p14:creationId xmlns:p14="http://schemas.microsoft.com/office/powerpoint/2010/main" val="33187342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Pääministeri</a:t>
            </a:r>
            <a:endParaRPr lang="fi-FI" dirty="0"/>
          </a:p>
        </p:txBody>
      </p:sp>
      <p:sp>
        <p:nvSpPr>
          <p:cNvPr id="3" name="Sisällön paikkamerkki 2"/>
          <p:cNvSpPr>
            <a:spLocks noGrp="1"/>
          </p:cNvSpPr>
          <p:nvPr>
            <p:ph idx="1"/>
          </p:nvPr>
        </p:nvSpPr>
        <p:spPr/>
        <p:txBody>
          <a:bodyPr>
            <a:normAutofit/>
          </a:bodyPr>
          <a:lstStyle/>
          <a:p>
            <a:pPr>
              <a:buFont typeface="Arial" panose="020B0604020202020204" pitchFamily="34" charset="0"/>
              <a:buChar char="•"/>
            </a:pPr>
            <a:r>
              <a:rPr lang="fi-FI" sz="2800" dirty="0" smtClean="0"/>
              <a:t> valtioneuvoston johtaja </a:t>
            </a:r>
          </a:p>
          <a:p>
            <a:pPr>
              <a:buFont typeface="Arial" panose="020B0604020202020204" pitchFamily="34" charset="0"/>
              <a:buChar char="•"/>
            </a:pPr>
            <a:r>
              <a:rPr lang="fi-FI" sz="2800" dirty="0" smtClean="0"/>
              <a:t> nimittää ministerivaliokunnat</a:t>
            </a:r>
          </a:p>
          <a:p>
            <a:pPr>
              <a:buFont typeface="Arial" panose="020B0604020202020204" pitchFamily="34" charset="0"/>
              <a:buChar char="•"/>
            </a:pPr>
            <a:r>
              <a:rPr lang="fi-FI" sz="2800" dirty="0" smtClean="0"/>
              <a:t> </a:t>
            </a:r>
            <a:r>
              <a:rPr lang="fi-FI" sz="2800" dirty="0" err="1" smtClean="0"/>
              <a:t>tp:n</a:t>
            </a:r>
            <a:r>
              <a:rPr lang="fi-FI" sz="2800" dirty="0" smtClean="0"/>
              <a:t> sijainen</a:t>
            </a:r>
          </a:p>
          <a:p>
            <a:pPr>
              <a:buFont typeface="Arial" panose="020B0604020202020204" pitchFamily="34" charset="0"/>
              <a:buChar char="•"/>
            </a:pPr>
            <a:r>
              <a:rPr lang="fi-FI" sz="2800" dirty="0" smtClean="0"/>
              <a:t> johtaa Suomen EU-politikkaa </a:t>
            </a:r>
            <a:r>
              <a:rPr lang="fi-FI" sz="2800" dirty="0" smtClean="0">
                <a:sym typeface="Wingdings" panose="05000000000000000000" pitchFamily="2" charset="2"/>
              </a:rPr>
              <a:t> osallistuu EU:n huippukokouksiin (= Eurooppa-neuvoston kokouksiin) </a:t>
            </a:r>
          </a:p>
          <a:p>
            <a:pPr>
              <a:buFont typeface="Arial" panose="020B0604020202020204" pitchFamily="34" charset="0"/>
              <a:buChar char="•"/>
            </a:pPr>
            <a:r>
              <a:rPr lang="fi-FI" sz="2800" dirty="0" smtClean="0">
                <a:sym typeface="Wingdings" panose="05000000000000000000" pitchFamily="2" charset="2"/>
              </a:rPr>
              <a:t> voi antaa </a:t>
            </a:r>
            <a:r>
              <a:rPr lang="fi-FI" sz="2800" dirty="0" err="1" smtClean="0">
                <a:sym typeface="Wingdings" panose="05000000000000000000" pitchFamily="2" charset="2"/>
              </a:rPr>
              <a:t>tp:lle</a:t>
            </a:r>
            <a:r>
              <a:rPr lang="fi-FI" sz="2800" dirty="0" smtClean="0">
                <a:sym typeface="Wingdings" panose="05000000000000000000" pitchFamily="2" charset="2"/>
              </a:rPr>
              <a:t> aloitteen ek:n hajottamisesta </a:t>
            </a:r>
            <a:endParaRPr lang="fi-FI" sz="2800" dirty="0"/>
          </a:p>
        </p:txBody>
      </p:sp>
    </p:spTree>
    <p:extLst>
      <p:ext uri="{BB962C8B-B14F-4D97-AF65-F5344CB8AC3E}">
        <p14:creationId xmlns:p14="http://schemas.microsoft.com/office/powerpoint/2010/main" val="2009923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Hallituksen muodostaminen</a:t>
            </a:r>
            <a:endParaRPr lang="fi-FI" dirty="0"/>
          </a:p>
        </p:txBody>
      </p:sp>
      <p:sp>
        <p:nvSpPr>
          <p:cNvPr id="3" name="Sisällön paikkamerkki 2"/>
          <p:cNvSpPr>
            <a:spLocks noGrp="1"/>
          </p:cNvSpPr>
          <p:nvPr>
            <p:ph idx="1"/>
          </p:nvPr>
        </p:nvSpPr>
        <p:spPr>
          <a:xfrm>
            <a:off x="676656" y="1764406"/>
            <a:ext cx="10753725" cy="4726546"/>
          </a:xfrm>
        </p:spPr>
        <p:txBody>
          <a:bodyPr>
            <a:normAutofit/>
          </a:bodyPr>
          <a:lstStyle/>
          <a:p>
            <a:pPr>
              <a:buFont typeface="Arial" panose="020B0604020202020204" pitchFamily="34" charset="0"/>
              <a:buChar char="•"/>
            </a:pPr>
            <a:r>
              <a:rPr lang="fi-FI" sz="2800" dirty="0" smtClean="0"/>
              <a:t> ek-vaalit </a:t>
            </a:r>
            <a:r>
              <a:rPr lang="fi-FI" sz="2800" dirty="0" smtClean="0">
                <a:sym typeface="Wingdings" panose="05000000000000000000" pitchFamily="2" charset="2"/>
              </a:rPr>
              <a:t> voittajapuolueen pj hallitustunnustelijaksi </a:t>
            </a:r>
          </a:p>
          <a:p>
            <a:pPr>
              <a:buFont typeface="Arial" panose="020B0604020202020204" pitchFamily="34" charset="0"/>
              <a:buChar char="•"/>
            </a:pPr>
            <a:r>
              <a:rPr lang="fi-FI" sz="2800" dirty="0" smtClean="0">
                <a:sym typeface="Wingdings" panose="05000000000000000000" pitchFamily="2" charset="2"/>
              </a:rPr>
              <a:t> ek-ryhmien hallitusneuvottelut  </a:t>
            </a:r>
          </a:p>
          <a:p>
            <a:pPr>
              <a:buFont typeface="Arial" panose="020B0604020202020204" pitchFamily="34" charset="0"/>
              <a:buChar char="•"/>
            </a:pPr>
            <a:r>
              <a:rPr lang="fi-FI" sz="2800" dirty="0" smtClean="0">
                <a:sym typeface="Wingdings" panose="05000000000000000000" pitchFamily="2" charset="2"/>
              </a:rPr>
              <a:t> </a:t>
            </a:r>
            <a:r>
              <a:rPr lang="fi-FI" sz="2800" dirty="0" err="1" smtClean="0">
                <a:sym typeface="Wingdings" panose="05000000000000000000" pitchFamily="2" charset="2"/>
              </a:rPr>
              <a:t>tp</a:t>
            </a:r>
            <a:r>
              <a:rPr lang="fi-FI" sz="2800" dirty="0" smtClean="0">
                <a:sym typeface="Wingdings" panose="05000000000000000000" pitchFamily="2" charset="2"/>
              </a:rPr>
              <a:t> ehdottaa </a:t>
            </a:r>
            <a:r>
              <a:rPr lang="fi-FI" sz="2800" dirty="0" err="1" smtClean="0">
                <a:sym typeface="Wingdings" panose="05000000000000000000" pitchFamily="2" charset="2"/>
              </a:rPr>
              <a:t>ek:lle</a:t>
            </a:r>
            <a:r>
              <a:rPr lang="fi-FI" sz="2800" dirty="0" smtClean="0">
                <a:sym typeface="Wingdings" panose="05000000000000000000" pitchFamily="2" charset="2"/>
              </a:rPr>
              <a:t> pääministeriehdokasta  äänestys </a:t>
            </a:r>
          </a:p>
          <a:p>
            <a:pPr>
              <a:buFont typeface="Arial" panose="020B0604020202020204" pitchFamily="34" charset="0"/>
              <a:buChar char="•"/>
            </a:pPr>
            <a:r>
              <a:rPr lang="fi-FI" sz="2800" dirty="0" smtClean="0">
                <a:sym typeface="Wingdings" panose="05000000000000000000" pitchFamily="2" charset="2"/>
              </a:rPr>
              <a:t> (tarvittaessa uusi yritys)</a:t>
            </a:r>
          </a:p>
          <a:p>
            <a:pPr>
              <a:buFont typeface="Arial" panose="020B0604020202020204" pitchFamily="34" charset="0"/>
              <a:buChar char="•"/>
            </a:pPr>
            <a:r>
              <a:rPr lang="fi-FI" sz="2800" dirty="0" smtClean="0">
                <a:sym typeface="Wingdings" panose="05000000000000000000" pitchFamily="2" charset="2"/>
              </a:rPr>
              <a:t> (avoin vaali pääministeristä ek:ssa) </a:t>
            </a:r>
          </a:p>
          <a:p>
            <a:pPr>
              <a:buFont typeface="Arial" panose="020B0604020202020204" pitchFamily="34" charset="0"/>
              <a:buChar char="•"/>
            </a:pPr>
            <a:r>
              <a:rPr lang="fi-FI" sz="2800" dirty="0" smtClean="0">
                <a:sym typeface="Wingdings" panose="05000000000000000000" pitchFamily="2" charset="2"/>
              </a:rPr>
              <a:t> pääministeri kokoaa muun hallituksen </a:t>
            </a:r>
          </a:p>
          <a:p>
            <a:pPr>
              <a:buFont typeface="Arial" panose="020B0604020202020204" pitchFamily="34" charset="0"/>
              <a:buChar char="•"/>
            </a:pPr>
            <a:r>
              <a:rPr lang="fi-FI" sz="2800" dirty="0" smtClean="0">
                <a:sym typeface="Wingdings" panose="05000000000000000000" pitchFamily="2" charset="2"/>
              </a:rPr>
              <a:t> </a:t>
            </a:r>
            <a:r>
              <a:rPr lang="fi-FI" sz="2800" dirty="0" err="1" smtClean="0">
                <a:sym typeface="Wingdings" panose="05000000000000000000" pitchFamily="2" charset="2"/>
              </a:rPr>
              <a:t>tp</a:t>
            </a:r>
            <a:r>
              <a:rPr lang="fi-FI" sz="2800" dirty="0" smtClean="0">
                <a:sym typeface="Wingdings" panose="05000000000000000000" pitchFamily="2" charset="2"/>
              </a:rPr>
              <a:t> nimittää hallituksen </a:t>
            </a:r>
          </a:p>
          <a:p>
            <a:pPr>
              <a:buFont typeface="Arial" panose="020B0604020202020204" pitchFamily="34" charset="0"/>
              <a:buChar char="•"/>
            </a:pPr>
            <a:r>
              <a:rPr lang="fi-FI" sz="2800" dirty="0" smtClean="0">
                <a:sym typeface="Wingdings" panose="05000000000000000000" pitchFamily="2" charset="2"/>
              </a:rPr>
              <a:t> hallitusohjelma tiedonantona </a:t>
            </a:r>
            <a:r>
              <a:rPr lang="fi-FI" sz="2800" dirty="0" err="1" smtClean="0">
                <a:sym typeface="Wingdings" panose="05000000000000000000" pitchFamily="2" charset="2"/>
              </a:rPr>
              <a:t>ek:lle</a:t>
            </a:r>
            <a:endParaRPr lang="fi-FI" sz="2800" dirty="0"/>
          </a:p>
        </p:txBody>
      </p:sp>
    </p:spTree>
    <p:extLst>
      <p:ext uri="{BB962C8B-B14F-4D97-AF65-F5344CB8AC3E}">
        <p14:creationId xmlns:p14="http://schemas.microsoft.com/office/powerpoint/2010/main" val="119323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40912" y="231820"/>
            <a:ext cx="10586433" cy="6310647"/>
          </a:xfrm>
        </p:spPr>
        <p:txBody>
          <a:bodyPr>
            <a:noAutofit/>
          </a:bodyPr>
          <a:lstStyle/>
          <a:p>
            <a:pPr marL="0" indent="0">
              <a:buNone/>
            </a:pPr>
            <a:r>
              <a:rPr lang="fi-FI" dirty="0" smtClean="0"/>
              <a:t>(</a:t>
            </a:r>
            <a:r>
              <a:rPr lang="fi-FI" dirty="0" err="1" smtClean="0"/>
              <a:t>PeL</a:t>
            </a:r>
            <a:r>
              <a:rPr lang="fi-FI" dirty="0" smtClean="0"/>
              <a:t>) 61 § </a:t>
            </a:r>
            <a:r>
              <a:rPr lang="fi-FI" b="1" dirty="0" smtClean="0"/>
              <a:t>Valtioneuvoston </a:t>
            </a:r>
            <a:r>
              <a:rPr lang="fi-FI" b="1" dirty="0"/>
              <a:t>muodostaminen</a:t>
            </a:r>
          </a:p>
          <a:p>
            <a:pPr marL="0" indent="0">
              <a:buNone/>
            </a:pPr>
            <a:r>
              <a:rPr lang="fi-FI" dirty="0"/>
              <a:t>Eduskunta valitsee pääministerin, jonka tasavallan presidentti nimittää tähän tehtävään. Muut ministerit presidentti nimittää pääministeriksi valitun tekemän ehdotuksen mukaisesti.</a:t>
            </a:r>
          </a:p>
          <a:p>
            <a:pPr marL="0" indent="0">
              <a:buNone/>
            </a:pPr>
            <a:endParaRPr lang="fi-FI" dirty="0"/>
          </a:p>
          <a:p>
            <a:pPr marL="0" indent="0">
              <a:buNone/>
            </a:pPr>
            <a:r>
              <a:rPr lang="fi-FI" dirty="0"/>
              <a:t>Ennen pääministerin valintaa eduskuntaryhmät neuvottelevat hallitusohjelmasta ja valtioneuvoston kokoonpanosta. Näiden neuvottelujen tuloksen perusteella, kuultuaan eduskunnan puhemiestä presidentti antaa eduskunnalle tiedon pääministeriehdokkaasta. Ehdokas valitaan pääministeriksi, jos eduskunnassa toimitetussa avoimessa äänestyksessä enemmän kuin puolet annetuista äänistä on kannattanut hänen valitsemistaan.</a:t>
            </a:r>
          </a:p>
          <a:p>
            <a:pPr marL="0" indent="0">
              <a:buNone/>
            </a:pPr>
            <a:endParaRPr lang="fi-FI" dirty="0"/>
          </a:p>
          <a:p>
            <a:pPr marL="0" indent="0">
              <a:buNone/>
            </a:pPr>
            <a:r>
              <a:rPr lang="fi-FI" dirty="0"/>
              <a:t>Jos ehdokas ei saa vaadittavaa enemmistöä, asetetaan samassa järjestyksessä uusi pääministeriehdokas. Jollei uusikaan ehdokas saa yli puolta annetuista äänistä, toimitetaan eduskunnassa avoimena äänestyksenä pääministerin vaali. Valituksi tulee tällöin eniten ääniä saanut henkilö</a:t>
            </a:r>
            <a:r>
              <a:rPr lang="fi-FI" dirty="0" smtClean="0"/>
              <a:t>.</a:t>
            </a:r>
            <a:endParaRPr lang="fi-FI" dirty="0"/>
          </a:p>
        </p:txBody>
      </p:sp>
    </p:spTree>
    <p:extLst>
      <p:ext uri="{BB962C8B-B14F-4D97-AF65-F5344CB8AC3E}">
        <p14:creationId xmlns:p14="http://schemas.microsoft.com/office/powerpoint/2010/main" val="545983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Oppositio </a:t>
            </a:r>
            <a:endParaRPr lang="fi-FI" dirty="0"/>
          </a:p>
        </p:txBody>
      </p:sp>
      <p:sp>
        <p:nvSpPr>
          <p:cNvPr id="3" name="Sisällön paikkamerkki 2"/>
          <p:cNvSpPr>
            <a:spLocks noGrp="1"/>
          </p:cNvSpPr>
          <p:nvPr>
            <p:ph idx="1"/>
          </p:nvPr>
        </p:nvSpPr>
        <p:spPr/>
        <p:txBody>
          <a:bodyPr/>
          <a:lstStyle/>
          <a:p>
            <a:pPr>
              <a:buFont typeface="Arial" panose="020B0604020202020204" pitchFamily="34" charset="0"/>
              <a:buChar char="•"/>
            </a:pPr>
            <a:r>
              <a:rPr lang="fi-FI" dirty="0" smtClean="0"/>
              <a:t> </a:t>
            </a:r>
            <a:r>
              <a:rPr lang="fi-FI" sz="2800" dirty="0" smtClean="0"/>
              <a:t>oppositio = hallituksen ulkopuoliset puolueet </a:t>
            </a:r>
          </a:p>
          <a:p>
            <a:pPr>
              <a:buFont typeface="Arial" panose="020B0604020202020204" pitchFamily="34" charset="0"/>
              <a:buChar char="•"/>
            </a:pPr>
            <a:r>
              <a:rPr lang="fi-FI" sz="2800" dirty="0" smtClean="0"/>
              <a:t> vaikutusvalta vähäistä (etenkin enemmistöhallitusta vastaan) </a:t>
            </a:r>
          </a:p>
          <a:p>
            <a:pPr>
              <a:buFont typeface="Arial" panose="020B0604020202020204" pitchFamily="34" charset="0"/>
              <a:buChar char="•"/>
            </a:pPr>
            <a:r>
              <a:rPr lang="fi-FI" sz="2800" dirty="0" smtClean="0"/>
              <a:t> keskustelu + kritiikki keinoina </a:t>
            </a:r>
          </a:p>
          <a:p>
            <a:pPr>
              <a:buFont typeface="Arial" panose="020B0604020202020204" pitchFamily="34" charset="0"/>
              <a:buChar char="•"/>
            </a:pPr>
            <a:r>
              <a:rPr lang="fi-FI" sz="2800" dirty="0" smtClean="0"/>
              <a:t> mukana parlamentaarisessa valmistelussa </a:t>
            </a:r>
          </a:p>
          <a:p>
            <a:pPr>
              <a:buFont typeface="Arial" panose="020B0604020202020204" pitchFamily="34" charset="0"/>
              <a:buChar char="•"/>
            </a:pPr>
            <a:endParaRPr lang="fi-FI" dirty="0" smtClean="0"/>
          </a:p>
          <a:p>
            <a:pPr>
              <a:buFont typeface="Arial" panose="020B0604020202020204" pitchFamily="34" charset="0"/>
              <a:buChar char="•"/>
            </a:pPr>
            <a:endParaRPr lang="fi-FI" dirty="0"/>
          </a:p>
        </p:txBody>
      </p:sp>
    </p:spTree>
    <p:extLst>
      <p:ext uri="{BB962C8B-B14F-4D97-AF65-F5344CB8AC3E}">
        <p14:creationId xmlns:p14="http://schemas.microsoft.com/office/powerpoint/2010/main" val="132482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Hallituskokoonpanot </a:t>
            </a:r>
            <a:endParaRPr lang="fi-FI" dirty="0"/>
          </a:p>
        </p:txBody>
      </p:sp>
      <p:sp>
        <p:nvSpPr>
          <p:cNvPr id="3" name="Sisällön paikkamerkki 2"/>
          <p:cNvSpPr>
            <a:spLocks noGrp="1"/>
          </p:cNvSpPr>
          <p:nvPr>
            <p:ph idx="1"/>
          </p:nvPr>
        </p:nvSpPr>
        <p:spPr/>
        <p:txBody>
          <a:bodyPr/>
          <a:lstStyle/>
          <a:p>
            <a:pPr>
              <a:buFont typeface="Arial" panose="020B0604020202020204" pitchFamily="34" charset="0"/>
              <a:buChar char="•"/>
            </a:pPr>
            <a:r>
              <a:rPr lang="fi-FI" sz="2800" dirty="0" smtClean="0"/>
              <a:t> SDP + Kesk. </a:t>
            </a:r>
            <a:r>
              <a:rPr lang="fi-FI" sz="2800" dirty="0" smtClean="0">
                <a:sym typeface="Wingdings" panose="05000000000000000000" pitchFamily="2" charset="2"/>
              </a:rPr>
              <a:t> punamultahallitus</a:t>
            </a:r>
          </a:p>
          <a:p>
            <a:pPr>
              <a:buFont typeface="Arial" panose="020B0604020202020204" pitchFamily="34" charset="0"/>
              <a:buChar char="•"/>
            </a:pPr>
            <a:r>
              <a:rPr lang="fi-FI" sz="2800" dirty="0">
                <a:sym typeface="Wingdings" panose="05000000000000000000" pitchFamily="2" charset="2"/>
              </a:rPr>
              <a:t> </a:t>
            </a:r>
            <a:r>
              <a:rPr lang="fi-FI" sz="2800" dirty="0" smtClean="0">
                <a:sym typeface="Wingdings" panose="05000000000000000000" pitchFamily="2" charset="2"/>
              </a:rPr>
              <a:t>Kesk. + Kok.  porvari-</a:t>
            </a:r>
          </a:p>
          <a:p>
            <a:pPr>
              <a:buFont typeface="Arial" panose="020B0604020202020204" pitchFamily="34" charset="0"/>
              <a:buChar char="•"/>
            </a:pPr>
            <a:r>
              <a:rPr lang="fi-FI" sz="2800" dirty="0">
                <a:sym typeface="Wingdings" panose="05000000000000000000" pitchFamily="2" charset="2"/>
              </a:rPr>
              <a:t> </a:t>
            </a:r>
            <a:r>
              <a:rPr lang="fi-FI" sz="2800" dirty="0" smtClean="0">
                <a:sym typeface="Wingdings" panose="05000000000000000000" pitchFamily="2" charset="2"/>
              </a:rPr>
              <a:t>Kok. + SDP  sinipuna- </a:t>
            </a:r>
          </a:p>
          <a:p>
            <a:pPr>
              <a:buFont typeface="Arial" panose="020B0604020202020204" pitchFamily="34" charset="0"/>
              <a:buChar char="•"/>
            </a:pPr>
            <a:r>
              <a:rPr lang="fi-FI" sz="2800" dirty="0">
                <a:sym typeface="Wingdings" panose="05000000000000000000" pitchFamily="2" charset="2"/>
              </a:rPr>
              <a:t> </a:t>
            </a:r>
            <a:r>
              <a:rPr lang="fi-FI" sz="2800" dirty="0" smtClean="0">
                <a:sym typeface="Wingdings" panose="05000000000000000000" pitchFamily="2" charset="2"/>
              </a:rPr>
              <a:t>ym., esim. sateenkaari- </a:t>
            </a:r>
          </a:p>
          <a:p>
            <a:pPr marL="0" indent="0">
              <a:buNone/>
            </a:pPr>
            <a:endParaRPr lang="fi-FI" dirty="0"/>
          </a:p>
        </p:txBody>
      </p:sp>
    </p:spTree>
    <p:extLst>
      <p:ext uri="{BB962C8B-B14F-4D97-AF65-F5344CB8AC3E}">
        <p14:creationId xmlns:p14="http://schemas.microsoft.com/office/powerpoint/2010/main" val="1808556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Eroamiset  </a:t>
            </a:r>
            <a:endParaRPr lang="fi-FI" dirty="0"/>
          </a:p>
        </p:txBody>
      </p:sp>
      <p:sp>
        <p:nvSpPr>
          <p:cNvPr id="3" name="Sisällön paikkamerkki 2"/>
          <p:cNvSpPr>
            <a:spLocks noGrp="1"/>
          </p:cNvSpPr>
          <p:nvPr>
            <p:ph idx="1"/>
          </p:nvPr>
        </p:nvSpPr>
        <p:spPr/>
        <p:txBody>
          <a:bodyPr>
            <a:normAutofit/>
          </a:bodyPr>
          <a:lstStyle/>
          <a:p>
            <a:pPr>
              <a:buFont typeface="Arial" panose="020B0604020202020204" pitchFamily="34" charset="0"/>
              <a:buChar char="•"/>
            </a:pPr>
            <a:r>
              <a:rPr lang="fi-FI" sz="2800" dirty="0" smtClean="0"/>
              <a:t> koko hallitus</a:t>
            </a:r>
          </a:p>
          <a:p>
            <a:pPr marL="834390" lvl="4" indent="-285750">
              <a:buFont typeface="Wingdings" panose="05000000000000000000" pitchFamily="2" charset="2"/>
              <a:buChar char="Ø"/>
            </a:pPr>
            <a:r>
              <a:rPr lang="fi-FI" sz="2800" dirty="0"/>
              <a:t>e</a:t>
            </a:r>
            <a:r>
              <a:rPr lang="fi-FI" sz="2800" dirty="0" smtClean="0"/>
              <a:t>k-vaalien jälkeen</a:t>
            </a:r>
          </a:p>
          <a:p>
            <a:pPr marL="834390" lvl="4" indent="-285750">
              <a:buFont typeface="Wingdings" panose="05000000000000000000" pitchFamily="2" charset="2"/>
              <a:buChar char="Ø"/>
            </a:pPr>
            <a:r>
              <a:rPr lang="fi-FI" sz="2800" dirty="0"/>
              <a:t>e</a:t>
            </a:r>
            <a:r>
              <a:rPr lang="fi-FI" sz="2800" dirty="0" smtClean="0"/>
              <a:t>päluottamuslause</a:t>
            </a:r>
          </a:p>
          <a:p>
            <a:pPr marL="834390" lvl="4" indent="-285750">
              <a:buFont typeface="Wingdings" panose="05000000000000000000" pitchFamily="2" charset="2"/>
              <a:buChar char="Ø"/>
            </a:pPr>
            <a:r>
              <a:rPr lang="fi-FI" sz="2800" dirty="0"/>
              <a:t>p</a:t>
            </a:r>
            <a:r>
              <a:rPr lang="fi-FI" sz="2800" dirty="0" smtClean="0"/>
              <a:t>ääministerin ero </a:t>
            </a:r>
          </a:p>
          <a:p>
            <a:pPr>
              <a:buFont typeface="Arial" panose="020B0604020202020204" pitchFamily="34" charset="0"/>
              <a:buChar char="•"/>
            </a:pPr>
            <a:r>
              <a:rPr lang="fi-FI" sz="2800" dirty="0" smtClean="0"/>
              <a:t> ministeri</a:t>
            </a:r>
          </a:p>
          <a:p>
            <a:pPr marL="742950" lvl="2" indent="-285750">
              <a:buFont typeface="Wingdings" panose="05000000000000000000" pitchFamily="2" charset="2"/>
              <a:buChar char="Ø"/>
            </a:pPr>
            <a:r>
              <a:rPr lang="fi-FI" sz="2800" i="0" dirty="0"/>
              <a:t>e</a:t>
            </a:r>
            <a:r>
              <a:rPr lang="fi-FI" sz="2800" i="0" dirty="0" smtClean="0"/>
              <a:t>päluottamuslause </a:t>
            </a:r>
          </a:p>
          <a:p>
            <a:pPr marL="742950" lvl="2" indent="-285750">
              <a:buFont typeface="Wingdings" panose="05000000000000000000" pitchFamily="2" charset="2"/>
              <a:buChar char="Ø"/>
            </a:pPr>
            <a:r>
              <a:rPr lang="fi-FI" sz="2800" i="0" dirty="0" smtClean="0"/>
              <a:t>oma-aloitteinen</a:t>
            </a:r>
          </a:p>
          <a:p>
            <a:pPr marL="742950" lvl="2" indent="-285750">
              <a:buFont typeface="Wingdings" panose="05000000000000000000" pitchFamily="2" charset="2"/>
              <a:buChar char="Ø"/>
            </a:pPr>
            <a:r>
              <a:rPr lang="fi-FI" sz="2800" i="0" dirty="0"/>
              <a:t>p</a:t>
            </a:r>
            <a:r>
              <a:rPr lang="fi-FI" sz="2800" i="0" dirty="0" smtClean="0"/>
              <a:t>oliittinen, esim. ministerikierrätys</a:t>
            </a:r>
          </a:p>
        </p:txBody>
      </p:sp>
    </p:spTree>
    <p:extLst>
      <p:ext uri="{BB962C8B-B14F-4D97-AF65-F5344CB8AC3E}">
        <p14:creationId xmlns:p14="http://schemas.microsoft.com/office/powerpoint/2010/main" val="4026697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Hallituksen kokoukset </a:t>
            </a:r>
            <a:endParaRPr lang="fi-FI" dirty="0"/>
          </a:p>
        </p:txBody>
      </p:sp>
      <p:sp>
        <p:nvSpPr>
          <p:cNvPr id="3" name="Sisällön paikkamerkki 2"/>
          <p:cNvSpPr>
            <a:spLocks noGrp="1"/>
          </p:cNvSpPr>
          <p:nvPr>
            <p:ph idx="1"/>
          </p:nvPr>
        </p:nvSpPr>
        <p:spPr/>
        <p:txBody>
          <a:bodyPr/>
          <a:lstStyle/>
          <a:p>
            <a:pPr>
              <a:buFont typeface="Wingdings" panose="05000000000000000000" pitchFamily="2" charset="2"/>
              <a:buChar char="§"/>
            </a:pPr>
            <a:r>
              <a:rPr lang="fi-FI" dirty="0" smtClean="0"/>
              <a:t> </a:t>
            </a:r>
            <a:r>
              <a:rPr lang="fi-FI" sz="2800" dirty="0" smtClean="0"/>
              <a:t>valmisteleva iltakoulu</a:t>
            </a:r>
          </a:p>
          <a:p>
            <a:pPr>
              <a:buFont typeface="Wingdings" panose="05000000000000000000" pitchFamily="2" charset="2"/>
              <a:buChar char="§"/>
            </a:pPr>
            <a:r>
              <a:rPr lang="fi-FI" sz="2800" dirty="0"/>
              <a:t> </a:t>
            </a:r>
            <a:r>
              <a:rPr lang="fi-FI" sz="2800" dirty="0" smtClean="0"/>
              <a:t>yleisistunto </a:t>
            </a:r>
            <a:r>
              <a:rPr lang="fi-FI" sz="2800" dirty="0" smtClean="0">
                <a:sym typeface="Wingdings" panose="05000000000000000000" pitchFamily="2" charset="2"/>
              </a:rPr>
              <a:t> </a:t>
            </a:r>
            <a:r>
              <a:rPr lang="fi-FI" sz="2800" dirty="0" err="1" smtClean="0">
                <a:sym typeface="Wingdings" panose="05000000000000000000" pitchFamily="2" charset="2"/>
              </a:rPr>
              <a:t>ek:lle</a:t>
            </a:r>
            <a:r>
              <a:rPr lang="fi-FI" sz="2800" dirty="0" smtClean="0">
                <a:sym typeface="Wingdings" panose="05000000000000000000" pitchFamily="2" charset="2"/>
              </a:rPr>
              <a:t> vietävät esitykset </a:t>
            </a:r>
          </a:p>
          <a:p>
            <a:pPr>
              <a:buFont typeface="Wingdings" panose="05000000000000000000" pitchFamily="2" charset="2"/>
              <a:buChar char="§"/>
            </a:pPr>
            <a:r>
              <a:rPr lang="fi-FI" sz="2800" dirty="0">
                <a:sym typeface="Wingdings" panose="05000000000000000000" pitchFamily="2" charset="2"/>
              </a:rPr>
              <a:t> </a:t>
            </a:r>
            <a:r>
              <a:rPr lang="fi-FI" sz="2800" dirty="0" smtClean="0">
                <a:sym typeface="Wingdings" panose="05000000000000000000" pitchFamily="2" charset="2"/>
              </a:rPr>
              <a:t>presidentinesittely  </a:t>
            </a:r>
            <a:r>
              <a:rPr lang="fi-FI" sz="2800" dirty="0" err="1" smtClean="0">
                <a:sym typeface="Wingdings" panose="05000000000000000000" pitchFamily="2" charset="2"/>
              </a:rPr>
              <a:t>tp:n</a:t>
            </a:r>
            <a:r>
              <a:rPr lang="fi-FI" sz="2800" dirty="0" smtClean="0">
                <a:sym typeface="Wingdings" panose="05000000000000000000" pitchFamily="2" charset="2"/>
              </a:rPr>
              <a:t> päätökset </a:t>
            </a:r>
          </a:p>
          <a:p>
            <a:pPr marL="0" indent="0">
              <a:buNone/>
            </a:pPr>
            <a:endParaRPr lang="fi-FI" sz="2800" dirty="0" smtClean="0">
              <a:sym typeface="Wingdings" panose="05000000000000000000" pitchFamily="2" charset="2"/>
            </a:endParaRPr>
          </a:p>
          <a:p>
            <a:pPr>
              <a:buFont typeface="Wingdings" panose="05000000000000000000" pitchFamily="2" charset="2"/>
              <a:buChar char="§"/>
            </a:pPr>
            <a:r>
              <a:rPr lang="fi-FI" sz="2800" dirty="0" smtClean="0"/>
              <a:t> budjettiriihi </a:t>
            </a:r>
          </a:p>
          <a:p>
            <a:pPr marL="0" indent="0">
              <a:buNone/>
            </a:pPr>
            <a:endParaRPr lang="fi-FI" sz="2800" dirty="0" smtClean="0"/>
          </a:p>
          <a:p>
            <a:pPr>
              <a:buFont typeface="Wingdings" panose="05000000000000000000" pitchFamily="2" charset="2"/>
              <a:buChar char="§"/>
            </a:pPr>
            <a:r>
              <a:rPr lang="fi-FI" sz="2800" dirty="0" smtClean="0"/>
              <a:t> ministerivaliokunnat  </a:t>
            </a:r>
            <a:endParaRPr lang="fi-FI" sz="2800" dirty="0"/>
          </a:p>
        </p:txBody>
      </p:sp>
    </p:spTree>
    <p:extLst>
      <p:ext uri="{BB962C8B-B14F-4D97-AF65-F5344CB8AC3E}">
        <p14:creationId xmlns:p14="http://schemas.microsoft.com/office/powerpoint/2010/main" val="2019989531"/>
      </p:ext>
    </p:extLst>
  </p:cSld>
  <p:clrMapOvr>
    <a:masterClrMapping/>
  </p:clrMapOvr>
  <p:timing>
    <p:tnLst>
      <p:par>
        <p:cTn id="1" dur="indefinite" restart="never" nodeType="tmRoot"/>
      </p:par>
    </p:tnLst>
  </p:timing>
</p:sld>
</file>

<file path=ppt/theme/theme1.xml><?xml version="1.0" encoding="utf-8"?>
<a:theme xmlns:a="http://schemas.openxmlformats.org/drawingml/2006/main" name="Suurkaupunki">
  <a:themeElements>
    <a:clrScheme name="Suurkaupunki">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Suurkaupunki">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Suurkaupunki">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emplate>
  <TotalTime>28</TotalTime>
  <Words>315</Words>
  <Application>Microsoft Office PowerPoint</Application>
  <PresentationFormat>Laajakuva</PresentationFormat>
  <Paragraphs>56</Paragraphs>
  <Slides>9</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Calibri Light</vt:lpstr>
      <vt:lpstr>Wingdings</vt:lpstr>
      <vt:lpstr>Suurkaupunki</vt:lpstr>
      <vt:lpstr>19. Valtioneuvosto – toimeenpanovallan haltija</vt:lpstr>
      <vt:lpstr>Valtioneuvosto = ministeristö </vt:lpstr>
      <vt:lpstr>Pääministeri</vt:lpstr>
      <vt:lpstr>Hallituksen muodostaminen</vt:lpstr>
      <vt:lpstr>PowerPoint-esitys</vt:lpstr>
      <vt:lpstr>Oppositio </vt:lpstr>
      <vt:lpstr>Hallituskokoonpanot </vt:lpstr>
      <vt:lpstr>Eroamiset  </vt:lpstr>
      <vt:lpstr>Hallituksen kokoukset </vt:lpstr>
    </vt:vector>
  </TitlesOfParts>
  <Company>Kouvola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 Valtioneuvosto – toimeenpanovallan haltija</dc:title>
  <dc:creator>Nöjd Riku</dc:creator>
  <cp:lastModifiedBy>Nöjd Riku</cp:lastModifiedBy>
  <cp:revision>17</cp:revision>
  <dcterms:created xsi:type="dcterms:W3CDTF">2018-01-17T13:06:00Z</dcterms:created>
  <dcterms:modified xsi:type="dcterms:W3CDTF">2018-01-17T13:34:11Z</dcterms:modified>
</cp:coreProperties>
</file>